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6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94" r:id="rId3"/>
    <p:sldMasterId id="2147483711" r:id="rId4"/>
    <p:sldMasterId id="2147483728" r:id="rId5"/>
    <p:sldMasterId id="2147483745" r:id="rId6"/>
    <p:sldMasterId id="2147483762" r:id="rId7"/>
  </p:sldMasterIdLst>
  <p:notesMasterIdLst>
    <p:notesMasterId r:id="rId23"/>
  </p:notesMasterIdLst>
  <p:sldIdLst>
    <p:sldId id="269" r:id="rId8"/>
    <p:sldId id="257" r:id="rId9"/>
    <p:sldId id="260" r:id="rId10"/>
    <p:sldId id="259" r:id="rId11"/>
    <p:sldId id="271" r:id="rId12"/>
    <p:sldId id="274" r:id="rId13"/>
    <p:sldId id="258" r:id="rId14"/>
    <p:sldId id="270" r:id="rId15"/>
    <p:sldId id="262" r:id="rId16"/>
    <p:sldId id="263" r:id="rId17"/>
    <p:sldId id="264" r:id="rId18"/>
    <p:sldId id="273" r:id="rId19"/>
    <p:sldId id="272" r:id="rId20"/>
    <p:sldId id="261" r:id="rId21"/>
    <p:sldId id="275" r:id="rId22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26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DFF97-54D3-4415-BF62-E2CCCE04E9D2}" type="datetimeFigureOut">
              <a:rPr lang="en-GB" smtClean="0"/>
              <a:pPr/>
              <a:t>23/06/2016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46515-3A2A-4B8D-9251-51A52DAC776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80515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1611B2-ADB2-CA48-B0F8-6CA834DDDDA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1560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51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574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94577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12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991158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89917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58557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46256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73142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982817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394214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733234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39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016784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2220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32569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8945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562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49"/>
            <a:ext cx="5486400" cy="4722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78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428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1357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6409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1556-90ED-41C7-800C-DD91E0A6BF8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23/06/2016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73BC-28C4-49E0-A031-7AD0163A62E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57236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1745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12860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651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51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84081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9713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0147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8279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07806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9609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972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2901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9979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007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74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0022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51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27753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77532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8145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1556-90ED-41C7-800C-DD91E0A6BF8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23/06/2016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73BC-28C4-49E0-A031-7AD0163A62E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8902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5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36281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5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87969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5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20571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5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58653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5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63428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45695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3023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51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46693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59551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9312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94148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53063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29221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71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50037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70579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08055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1556-90ED-41C7-800C-DD91E0A6BF8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23/06/2016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73BC-28C4-49E0-A031-7AD0163A62E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8358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0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800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51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6366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0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04538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0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72005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0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53998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40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7095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7795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15529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378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65417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67416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4776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44794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39275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67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3476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98510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56966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9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27709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9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52359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9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21724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9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537301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9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60880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8820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6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0271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5059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76618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02662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98846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62264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27228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61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906270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66130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726817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1556-90ED-41C7-800C-DD91E0A6BF8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23/06/2016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73BC-28C4-49E0-A031-7AD0163A62E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4633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87244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063700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33011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21423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29262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28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15C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300066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EE486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98943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40526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72898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065566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2723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470101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86205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5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335720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1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854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1252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517505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9"/>
            <a:ext cx="2057400" cy="4876271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9"/>
            <a:ext cx="6019800" cy="4876271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4122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31556-90ED-41C7-800C-DD91E0A6BF8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23/06/2016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73BC-28C4-49E0-A031-7AD0163A62E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722277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12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C0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61918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12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12B5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82875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12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FEDC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64290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CKGROUND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412"/>
            <a:ext cx="7772400" cy="1225021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rgbClr val="85D1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8C01A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43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614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701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904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605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017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7047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8964A840-9413-534E-BB8B-0F73A7F24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6/23/2016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701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701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B421EF1-347A-A24E-AEA9-F86D65806B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898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59.xml"/><Relationship Id="rId1" Type="http://schemas.openxmlformats.org/officeDocument/2006/relationships/video" Target="file:///\\hcc-187\Personal\pywellj\Desktop\JP%2023.06.16\1%20This%20City%20Belongs%202017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596" y="-129357"/>
            <a:ext cx="4401404" cy="5868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6800" t="16898" r="31129" b="72833"/>
          <a:stretch/>
        </p:blipFill>
        <p:spPr>
          <a:xfrm>
            <a:off x="7484780" y="5337300"/>
            <a:ext cx="591550" cy="31007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461399"/>
            <a:ext cx="5545108" cy="4585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GB" sz="4000" b="1" dirty="0" smtClean="0">
                <a:solidFill>
                  <a:prstClr val="white"/>
                </a:solidFill>
              </a:rPr>
              <a:t>CLOA  AGM</a:t>
            </a:r>
          </a:p>
          <a:p>
            <a:pPr defTabSz="457200"/>
            <a:r>
              <a:rPr lang="en-GB" sz="4000" b="1" dirty="0" smtClean="0">
                <a:solidFill>
                  <a:prstClr val="white"/>
                </a:solidFill>
              </a:rPr>
              <a:t>Telford</a:t>
            </a:r>
          </a:p>
          <a:p>
            <a:pPr defTabSz="457200"/>
            <a:r>
              <a:rPr lang="en-GB" sz="4000" b="1" dirty="0" smtClean="0">
                <a:solidFill>
                  <a:prstClr val="white"/>
                </a:solidFill>
              </a:rPr>
              <a:t>28th June 2016  </a:t>
            </a:r>
          </a:p>
          <a:p>
            <a:pPr defTabSz="457200"/>
            <a:endParaRPr lang="en-GB" sz="3200" b="1" dirty="0" smtClean="0">
              <a:solidFill>
                <a:prstClr val="white"/>
              </a:solidFill>
            </a:endParaRPr>
          </a:p>
          <a:p>
            <a:pPr defTabSz="457200"/>
            <a:endParaRPr lang="en-GB" sz="2800" b="1" dirty="0" smtClean="0">
              <a:solidFill>
                <a:prstClr val="white"/>
              </a:solidFill>
            </a:endParaRPr>
          </a:p>
          <a:p>
            <a:pPr defTabSz="457200"/>
            <a:endParaRPr lang="en-GB" sz="2800" b="1" dirty="0" smtClean="0">
              <a:solidFill>
                <a:prstClr val="white"/>
              </a:solidFill>
            </a:endParaRPr>
          </a:p>
          <a:p>
            <a:pPr defTabSz="457200"/>
            <a:r>
              <a:rPr lang="en-GB" sz="2800" b="1" dirty="0" smtClean="0">
                <a:solidFill>
                  <a:prstClr val="white"/>
                </a:solidFill>
              </a:rPr>
              <a:t>Jon Pywell </a:t>
            </a:r>
          </a:p>
          <a:p>
            <a:pPr defTabSz="457200"/>
            <a:r>
              <a:rPr lang="en-GB" sz="2800" b="1" dirty="0" smtClean="0">
                <a:solidFill>
                  <a:prstClr val="white"/>
                </a:solidFill>
              </a:rPr>
              <a:t>City Manager Culture and Place </a:t>
            </a:r>
          </a:p>
          <a:p>
            <a:pPr defTabSz="457200"/>
            <a:r>
              <a:rPr lang="en-GB" sz="2800" b="1" dirty="0" smtClean="0">
                <a:solidFill>
                  <a:prstClr val="white"/>
                </a:solidFill>
              </a:rPr>
              <a:t>Hull City Council </a:t>
            </a:r>
            <a:endParaRPr lang="en-GB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02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435" y="-162807"/>
            <a:ext cx="4394579" cy="58778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417358"/>
            <a:ext cx="6544102" cy="545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4572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prstClr val="white"/>
              </a:solidFill>
            </a:endParaRPr>
          </a:p>
          <a:p>
            <a:pPr defTabSz="457200">
              <a:lnSpc>
                <a:spcPct val="70000"/>
              </a:lnSpc>
            </a:pPr>
            <a:endParaRPr lang="en-US" sz="1600" b="1" dirty="0">
              <a:solidFill>
                <a:prstClr val="white"/>
              </a:solidFill>
              <a:latin typeface="Arial Black" panose="020B0A04020102020204" pitchFamily="34" charset="0"/>
              <a:cs typeface="OCR F-Bold OS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838" r="24411" b="82264"/>
          <a:stretch/>
        </p:blipFill>
        <p:spPr>
          <a:xfrm>
            <a:off x="7504034" y="5297713"/>
            <a:ext cx="571188" cy="3100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460489"/>
            <a:ext cx="3748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sz="3200" dirty="0" smtClean="0">
                <a:solidFill>
                  <a:prstClr val="white"/>
                </a:solidFill>
              </a:rPr>
              <a:t>THE FOUR SEASONS</a:t>
            </a:r>
            <a:endParaRPr lang="en-GB" sz="3200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327397"/>
            <a:ext cx="66967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The year will be split into four seasons, each with something distinctive, intriguing and created to challenge and thrill</a:t>
            </a:r>
          </a:p>
          <a:p>
            <a:endParaRPr lang="en-GB" sz="28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MADE IN HULL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ROOTS &amp; ROUTES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FREEDOM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TELL THE WORLD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900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76497" y="4461990"/>
            <a:ext cx="1915909" cy="458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>
              <a:lnSpc>
                <a:spcPct val="70000"/>
              </a:lnSpc>
            </a:pPr>
            <a:r>
              <a:rPr lang="en-US" sz="1400" b="1" dirty="0">
                <a:ln w="38100" cmpd="sng">
                  <a:noFill/>
                  <a:prstDash val="solid"/>
                  <a:miter lim="800000"/>
                </a:ln>
                <a:solidFill>
                  <a:srgbClr val="F7DD18"/>
                </a:solidFill>
                <a:latin typeface="Arial Black" panose="020B0A04020102020204" pitchFamily="34" charset="0"/>
              </a:rPr>
              <a:t>EMAIL ALERTS</a:t>
            </a:r>
            <a:endParaRPr lang="en-GB" sz="1400" dirty="0">
              <a:solidFill>
                <a:prstClr val="black"/>
              </a:solidFill>
            </a:endParaRPr>
          </a:p>
          <a:p>
            <a:pPr algn="ctr" defTabSz="457200">
              <a:lnSpc>
                <a:spcPct val="70000"/>
              </a:lnSpc>
            </a:pPr>
            <a:endParaRPr lang="en-US" sz="600" dirty="0">
              <a:ln w="38100" cmpd="sng">
                <a:noFill/>
                <a:prstDash val="solid"/>
                <a:miter lim="800000"/>
              </a:ln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200">
              <a:lnSpc>
                <a:spcPct val="70000"/>
              </a:lnSpc>
            </a:pPr>
            <a:r>
              <a:rPr lang="en-US" sz="1400" dirty="0">
                <a:ln w="38100" cmpd="sng">
                  <a:noFill/>
                  <a:prstDash val="solid"/>
                  <a:miter lim="800000"/>
                </a:ln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hull2017.co.uk/signup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3865" y="3323449"/>
            <a:ext cx="1074333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1400" dirty="0">
                <a:ln w="38100" cmpd="sng">
                  <a:noFill/>
                  <a:prstDash val="solid"/>
                  <a:miter lim="800000"/>
                </a:ln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@2017Hull</a:t>
            </a:r>
          </a:p>
        </p:txBody>
      </p:sp>
      <p:sp>
        <p:nvSpPr>
          <p:cNvPr id="8" name="Rectangle 7"/>
          <p:cNvSpPr/>
          <p:nvPr/>
        </p:nvSpPr>
        <p:spPr>
          <a:xfrm>
            <a:off x="3094489" y="3273379"/>
            <a:ext cx="1074333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1400" dirty="0">
                <a:ln w="38100" cmpd="sng">
                  <a:noFill/>
                  <a:prstDash val="solid"/>
                  <a:miter lim="800000"/>
                </a:ln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@2017Hull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33821" y="3273379"/>
            <a:ext cx="1529586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1400" dirty="0" err="1">
                <a:ln w="38100" cmpd="sng">
                  <a:noFill/>
                  <a:prstDash val="solid"/>
                  <a:miter lim="800000"/>
                </a:ln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HullCityofCulture</a:t>
            </a:r>
            <a:endParaRPr lang="en-US" sz="1400" dirty="0">
              <a:ln w="38100" cmpd="sng">
                <a:noFill/>
                <a:prstDash val="solid"/>
                <a:miter lim="800000"/>
              </a:ln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47967" y="3323449"/>
            <a:ext cx="891591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1400" dirty="0">
                <a:ln w="38100" cmpd="sng">
                  <a:noFill/>
                  <a:prstDash val="solid"/>
                  <a:miter lim="800000"/>
                </a:ln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Hull2017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287860" y="4458382"/>
            <a:ext cx="1632263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lnSpc>
                <a:spcPct val="70000"/>
              </a:lnSpc>
            </a:pPr>
            <a:r>
              <a:rPr lang="en-US" sz="1400" b="1" dirty="0">
                <a:ln w="38100" cmpd="sng">
                  <a:noFill/>
                  <a:prstDash val="solid"/>
                  <a:miter lim="800000"/>
                </a:ln>
                <a:solidFill>
                  <a:srgbClr val="F7DD18"/>
                </a:solidFill>
                <a:latin typeface="Arial Black" panose="020B0A04020102020204" pitchFamily="34" charset="0"/>
              </a:rPr>
              <a:t>WEBSITE</a:t>
            </a:r>
          </a:p>
          <a:p>
            <a:pPr algn="ctr" defTabSz="457200">
              <a:lnSpc>
                <a:spcPct val="70000"/>
              </a:lnSpc>
            </a:pPr>
            <a:endParaRPr lang="en-US" sz="600" dirty="0">
              <a:ln w="38100" cmpd="sng">
                <a:noFill/>
                <a:prstDash val="solid"/>
                <a:miter lim="800000"/>
              </a:ln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457200">
              <a:lnSpc>
                <a:spcPct val="70000"/>
              </a:lnSpc>
            </a:pPr>
            <a:r>
              <a:rPr lang="en-US" sz="1400" dirty="0">
                <a:ln w="38100" cmpd="sng">
                  <a:noFill/>
                  <a:prstDash val="solid"/>
                  <a:miter lim="800000"/>
                </a:ln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hull2017.co.uk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873" y="1"/>
            <a:ext cx="2112135" cy="19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35" y="4500265"/>
            <a:ext cx="1181101" cy="7394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741" y="2761317"/>
            <a:ext cx="328581" cy="3650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737" y="2757274"/>
            <a:ext cx="275285" cy="3058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096" y="2735660"/>
            <a:ext cx="305068" cy="33896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764" y="2770964"/>
            <a:ext cx="347997" cy="386663"/>
          </a:xfrm>
          <a:prstGeom prst="rect">
            <a:avLst/>
          </a:prstGeom>
        </p:spPr>
      </p:pic>
      <p:pic>
        <p:nvPicPr>
          <p:cNvPr id="15" name="Picture 14" descr="Hull 2017 Hello Word2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98" y="442375"/>
            <a:ext cx="4339619" cy="16758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70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435" y="-162807"/>
            <a:ext cx="4394579" cy="58778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417358"/>
            <a:ext cx="6544102" cy="545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4572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prstClr val="white"/>
              </a:solidFill>
            </a:endParaRPr>
          </a:p>
          <a:p>
            <a:pPr defTabSz="457200">
              <a:lnSpc>
                <a:spcPct val="70000"/>
              </a:lnSpc>
            </a:pPr>
            <a:endParaRPr lang="en-US" sz="1600" b="1" dirty="0">
              <a:solidFill>
                <a:prstClr val="white"/>
              </a:solidFill>
              <a:latin typeface="Arial Black" panose="020B0A04020102020204" pitchFamily="34" charset="0"/>
              <a:cs typeface="OCR F-Bold OS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838" r="24411" b="82264"/>
          <a:stretch/>
        </p:blipFill>
        <p:spPr>
          <a:xfrm>
            <a:off x="7504034" y="5297713"/>
            <a:ext cx="571188" cy="3100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460489"/>
            <a:ext cx="2351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sz="3200" dirty="0" smtClean="0">
                <a:solidFill>
                  <a:prstClr val="white"/>
                </a:solidFill>
              </a:rPr>
              <a:t>THE IMPACT</a:t>
            </a:r>
            <a:endParaRPr lang="en-GB" sz="3200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571614"/>
            <a:ext cx="66967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Accelerated capital investment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Increased visits to cultural assets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Increased public sector investment.  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Increased private sector investment 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Increased visitor spend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Increased value of media activity  </a:t>
            </a:r>
          </a:p>
          <a:p>
            <a:pPr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bg1"/>
                </a:solidFill>
              </a:rPr>
              <a:t> Confidence and pride </a:t>
            </a:r>
          </a:p>
        </p:txBody>
      </p:sp>
    </p:spTree>
    <p:extLst>
      <p:ext uri="{BB962C8B-B14F-4D97-AF65-F5344CB8AC3E}">
        <p14:creationId xmlns="" xmlns:p14="http://schemas.microsoft.com/office/powerpoint/2010/main" val="140900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596" y="-129357"/>
            <a:ext cx="4401404" cy="5868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6800" t="16898" r="31129" b="72833"/>
          <a:stretch/>
        </p:blipFill>
        <p:spPr>
          <a:xfrm>
            <a:off x="7484780" y="5337300"/>
            <a:ext cx="591550" cy="3100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186744" y="1392429"/>
            <a:ext cx="811633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defTabSz="457200"/>
            <a:r>
              <a:rPr lang="en-GB" sz="2800" dirty="0" smtClean="0">
                <a:solidFill>
                  <a:prstClr val="white"/>
                </a:solidFill>
              </a:rPr>
              <a:t>Unique opportunity – momentum </a:t>
            </a:r>
          </a:p>
          <a:p>
            <a:pPr marL="914400" lvl="1" indent="-457200" defTabSz="457200"/>
            <a:r>
              <a:rPr lang="en-GB" sz="2800" dirty="0" smtClean="0">
                <a:solidFill>
                  <a:prstClr val="white"/>
                </a:solidFill>
              </a:rPr>
              <a:t>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Positioning.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Reputation.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Programming.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Place shaping.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Opportunity: Audience, jobs and learning.  </a:t>
            </a:r>
          </a:p>
          <a:p>
            <a:pPr marL="914400" lvl="1" indent="-457200" defTabSz="457200"/>
            <a:endParaRPr lang="en-GB" sz="2800" dirty="0" smtClean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5720" y="461399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GB" sz="3200" b="1" dirty="0" smtClean="0">
                <a:solidFill>
                  <a:prstClr val="white"/>
                </a:solidFill>
              </a:rPr>
              <a:t>DESTINATION HULL </a:t>
            </a:r>
            <a:endParaRPr lang="en-GB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02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ull 2017 Everyone Invit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1" y="3483950"/>
            <a:ext cx="8553954" cy="1581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398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5188" y="590468"/>
            <a:ext cx="81545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8C01A5"/>
                </a:solidFill>
                <a:latin typeface="Trebuchet MS" panose="020B0603020202020204" pitchFamily="34" charset="0"/>
              </a:rPr>
              <a:t>THANKS TO OUR PARTNERS</a:t>
            </a:r>
            <a:endParaRPr lang="en-GB" sz="3200" b="1" dirty="0">
              <a:solidFill>
                <a:srgbClr val="8C01A5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 descr="C:\Users\HuttJ\AppData\Local\Microsoft\Windows\Temporary Internet Files\Content.Outlook\YJDUBEIA\Partners Banner as of 26.05.2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4" y="2137420"/>
            <a:ext cx="7624149" cy="115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993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435" y="-162807"/>
            <a:ext cx="4394579" cy="58778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8838" r="24411" b="82264"/>
          <a:stretch/>
        </p:blipFill>
        <p:spPr>
          <a:xfrm>
            <a:off x="7504034" y="5297713"/>
            <a:ext cx="571188" cy="3100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2541" y="2046514"/>
            <a:ext cx="6544102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GB" sz="2800" dirty="0">
                <a:solidFill>
                  <a:prstClr val="white"/>
                </a:solidFill>
              </a:rPr>
              <a:t>Hull was announced the winner of UK City of Culture 2017 in 2013.</a:t>
            </a:r>
          </a:p>
          <a:p>
            <a:pPr defTabSz="457200">
              <a:lnSpc>
                <a:spcPct val="70000"/>
              </a:lnSpc>
            </a:pPr>
            <a:endParaRPr lang="en-GB" sz="2800" dirty="0">
              <a:solidFill>
                <a:prstClr val="white"/>
              </a:solidFill>
            </a:endParaRPr>
          </a:p>
          <a:p>
            <a:pPr defTabSz="457200">
              <a:lnSpc>
                <a:spcPct val="70000"/>
              </a:lnSpc>
            </a:pPr>
            <a:r>
              <a:rPr lang="en-GB" sz="2800" dirty="0">
                <a:solidFill>
                  <a:prstClr val="white"/>
                </a:solidFill>
              </a:rPr>
              <a:t>The award is given to a city every four years that demonstrates the belief in the transformational power of </a:t>
            </a:r>
            <a:r>
              <a:rPr lang="en-GB" sz="2800" dirty="0" smtClean="0">
                <a:solidFill>
                  <a:prstClr val="white"/>
                </a:solidFill>
              </a:rPr>
              <a:t>culture.</a:t>
            </a:r>
            <a:endParaRPr lang="en-US" sz="2400" b="1" dirty="0">
              <a:solidFill>
                <a:prstClr val="white"/>
              </a:solidFill>
              <a:latin typeface="Arial Black" panose="020B0A04020102020204" pitchFamily="34" charset="0"/>
              <a:cs typeface="OCR F-Bold OSF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617" y="744119"/>
            <a:ext cx="36933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3200" dirty="0">
                <a:solidFill>
                  <a:prstClr val="white"/>
                </a:solidFill>
              </a:rPr>
              <a:t>THE BEGINNING</a:t>
            </a:r>
          </a:p>
        </p:txBody>
      </p:sp>
    </p:spTree>
    <p:extLst>
      <p:ext uri="{BB962C8B-B14F-4D97-AF65-F5344CB8AC3E}">
        <p14:creationId xmlns="" xmlns:p14="http://schemas.microsoft.com/office/powerpoint/2010/main" val="355711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596" y="-129357"/>
            <a:ext cx="4401404" cy="5868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6800" t="16898" r="31129" b="72833"/>
          <a:stretch/>
        </p:blipFill>
        <p:spPr>
          <a:xfrm>
            <a:off x="7484780" y="5337300"/>
            <a:ext cx="591550" cy="3100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186743" y="1571615"/>
            <a:ext cx="70833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Learning from Hull 2009 bid for 2013.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Why Hull needed UK City of Culture.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Tactics and the bid process.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Why Hull won and what came next. 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Readiness.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2017 … only the start.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Legacy.   </a:t>
            </a:r>
          </a:p>
          <a:p>
            <a:pPr marL="914400" lvl="1" indent="-457200" defTabSz="457200"/>
            <a:r>
              <a:rPr lang="en-GB" sz="2800" dirty="0" smtClean="0">
                <a:solidFill>
                  <a:prstClr val="white"/>
                </a:solidFill>
              </a:rPr>
              <a:t> 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endParaRPr lang="en-GB" sz="2800" dirty="0" smtClean="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571484"/>
            <a:ext cx="2869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GB" sz="3200" b="1" dirty="0">
                <a:solidFill>
                  <a:prstClr val="white"/>
                </a:solidFill>
              </a:rPr>
              <a:t>THE </a:t>
            </a:r>
            <a:r>
              <a:rPr lang="en-GB" sz="3200" b="1" dirty="0" smtClean="0">
                <a:solidFill>
                  <a:prstClr val="white"/>
                </a:solidFill>
              </a:rPr>
              <a:t>JOURNEY</a:t>
            </a:r>
            <a:endParaRPr lang="en-GB" sz="3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02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435" y="-162807"/>
            <a:ext cx="4394579" cy="58778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417388"/>
            <a:ext cx="6544102" cy="4604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defTabSz="457200">
              <a:lnSpc>
                <a:spcPct val="114000"/>
              </a:lnSpc>
              <a:buFont typeface="Arial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Strong leadership and a City Plan </a:t>
            </a:r>
          </a:p>
          <a:p>
            <a:pPr marL="457200" indent="-457200" defTabSz="457200">
              <a:lnSpc>
                <a:spcPct val="114000"/>
              </a:lnSpc>
              <a:buFont typeface="Arial" pitchFamily="34" charset="0"/>
              <a:buChar char="•"/>
            </a:pPr>
            <a:r>
              <a:rPr lang="en-GB" sz="2800" dirty="0" smtClean="0">
                <a:solidFill>
                  <a:prstClr val="white"/>
                </a:solidFill>
              </a:rPr>
              <a:t>High-quality </a:t>
            </a:r>
            <a:r>
              <a:rPr lang="en-GB" sz="2800" dirty="0">
                <a:solidFill>
                  <a:prstClr val="white"/>
                </a:solidFill>
              </a:rPr>
              <a:t>international </a:t>
            </a:r>
            <a:r>
              <a:rPr lang="en-GB" sz="2800" dirty="0" smtClean="0">
                <a:solidFill>
                  <a:prstClr val="white"/>
                </a:solidFill>
              </a:rPr>
              <a:t>programme</a:t>
            </a:r>
            <a:endParaRPr lang="en-GB" sz="2800" dirty="0">
              <a:solidFill>
                <a:prstClr val="white"/>
              </a:solidFill>
            </a:endParaRPr>
          </a:p>
          <a:p>
            <a:pPr marL="457200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Global in outlook, locally rooted</a:t>
            </a:r>
          </a:p>
          <a:p>
            <a:pPr marL="457200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“The city is the venue”</a:t>
            </a:r>
          </a:p>
          <a:p>
            <a:pPr marL="457200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Environmental </a:t>
            </a:r>
            <a:r>
              <a:rPr lang="en-GB" sz="2800" dirty="0" smtClean="0">
                <a:solidFill>
                  <a:prstClr val="white"/>
                </a:solidFill>
              </a:rPr>
              <a:t>legacy</a:t>
            </a:r>
            <a:endParaRPr lang="en-GB" sz="2800" dirty="0">
              <a:solidFill>
                <a:prstClr val="white"/>
              </a:solidFill>
            </a:endParaRPr>
          </a:p>
          <a:p>
            <a:pPr marL="457200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4000 volunteers</a:t>
            </a:r>
          </a:p>
          <a:p>
            <a:pPr marL="457200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365 days, more than 60 commissions and 25 festivals</a:t>
            </a:r>
          </a:p>
          <a:p>
            <a:pPr marL="457200" indent="-457200" defTabSz="4572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prstClr val="white"/>
              </a:solidFill>
            </a:endParaRPr>
          </a:p>
          <a:p>
            <a:pPr defTabSz="457200">
              <a:lnSpc>
                <a:spcPct val="70000"/>
              </a:lnSpc>
            </a:pPr>
            <a:endParaRPr lang="en-US" sz="1600" b="1" dirty="0">
              <a:solidFill>
                <a:prstClr val="white"/>
              </a:solidFill>
              <a:latin typeface="Arial Black" panose="020B0A04020102020204" pitchFamily="34" charset="0"/>
              <a:cs typeface="OCR F-Bold OS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838" r="24411" b="82264"/>
          <a:stretch/>
        </p:blipFill>
        <p:spPr>
          <a:xfrm>
            <a:off x="7504034" y="5297713"/>
            <a:ext cx="571188" cy="3100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469559"/>
            <a:ext cx="3275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sz="3200" dirty="0">
                <a:solidFill>
                  <a:prstClr val="white"/>
                </a:solidFill>
              </a:rPr>
              <a:t>THE BID IN BRIEF</a:t>
            </a:r>
          </a:p>
        </p:txBody>
      </p:sp>
    </p:spTree>
    <p:extLst>
      <p:ext uri="{BB962C8B-B14F-4D97-AF65-F5344CB8AC3E}">
        <p14:creationId xmlns="" xmlns:p14="http://schemas.microsoft.com/office/powerpoint/2010/main" val="330698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Hull2017-powerpoint-slides6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This City Belongs 2017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2942" y="0"/>
            <a:ext cx="7715272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4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ull 2017 Everyone Back to Ours Graphic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42" y="5"/>
            <a:ext cx="8735859" cy="50598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552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596" y="-129357"/>
            <a:ext cx="4401404" cy="5868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6800" t="16898" r="31129" b="72833"/>
          <a:stretch/>
        </p:blipFill>
        <p:spPr>
          <a:xfrm>
            <a:off x="7484780" y="5337300"/>
            <a:ext cx="591550" cy="3100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186743" y="1392429"/>
            <a:ext cx="70833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365 days of transformative, artistic adventures.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Raising aspirations, changing perceptions, celebrating talent.</a:t>
            </a:r>
          </a:p>
          <a:p>
            <a:pPr marL="914400" lvl="1" indent="-457200" defTabSz="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prstClr val="white"/>
                </a:solidFill>
              </a:rPr>
              <a:t>Hull will be the epicentre of cultural activity and debate in the UK in the run up to and during 2017.</a:t>
            </a:r>
          </a:p>
        </p:txBody>
      </p:sp>
      <p:sp>
        <p:nvSpPr>
          <p:cNvPr id="2" name="Rectangle 1"/>
          <p:cNvSpPr/>
          <p:nvPr/>
        </p:nvSpPr>
        <p:spPr>
          <a:xfrm>
            <a:off x="395536" y="461399"/>
            <a:ext cx="2329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n-GB" sz="3200" b="1" dirty="0">
                <a:solidFill>
                  <a:prstClr val="white"/>
                </a:solidFill>
              </a:rPr>
              <a:t>THE VISION</a:t>
            </a:r>
          </a:p>
        </p:txBody>
      </p:sp>
    </p:spTree>
    <p:extLst>
      <p:ext uri="{BB962C8B-B14F-4D97-AF65-F5344CB8AC3E}">
        <p14:creationId xmlns="" xmlns:p14="http://schemas.microsoft.com/office/powerpoint/2010/main" val="279202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435" y="-162807"/>
            <a:ext cx="4394579" cy="58778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8838" r="24411" b="82264"/>
          <a:stretch/>
        </p:blipFill>
        <p:spPr>
          <a:xfrm>
            <a:off x="7504034" y="5297713"/>
            <a:ext cx="571188" cy="31008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6214" y="1478679"/>
            <a:ext cx="656178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GB" sz="2800" dirty="0">
                <a:solidFill>
                  <a:prstClr val="white"/>
                </a:solidFill>
              </a:rPr>
              <a:t>The arts and cultural programme for the year will celebrate the unique character of the city, its people, history and geography. </a:t>
            </a:r>
          </a:p>
          <a:p>
            <a:pPr defTabSz="457200"/>
            <a:endParaRPr lang="en-GB" sz="2800" dirty="0">
              <a:solidFill>
                <a:prstClr val="white"/>
              </a:solidFill>
            </a:endParaRPr>
          </a:p>
          <a:p>
            <a:pPr defTabSz="457200"/>
            <a:r>
              <a:rPr lang="en-GB" sz="2800" dirty="0">
                <a:solidFill>
                  <a:prstClr val="white"/>
                </a:solidFill>
              </a:rPr>
              <a:t>In 2017, the programme will run from 1 Jan to 31 Dec.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6214" y="586709"/>
            <a:ext cx="3696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sz="3200" dirty="0">
                <a:solidFill>
                  <a:prstClr val="white"/>
                </a:solidFill>
              </a:rPr>
              <a:t>THE PROGRAMME</a:t>
            </a:r>
          </a:p>
        </p:txBody>
      </p:sp>
    </p:spTree>
    <p:extLst>
      <p:ext uri="{BB962C8B-B14F-4D97-AF65-F5344CB8AC3E}">
        <p14:creationId xmlns="" xmlns:p14="http://schemas.microsoft.com/office/powerpoint/2010/main" val="294838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6_Office Theme">
  <a:themeElements>
    <a:clrScheme name="HULL CITY OF CULTUR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1B5D6"/>
      </a:accent1>
      <a:accent2>
        <a:srgbClr val="8C00A6"/>
      </a:accent2>
      <a:accent3>
        <a:srgbClr val="F7DD18"/>
      </a:accent3>
      <a:accent4>
        <a:srgbClr val="EB3EA8"/>
      </a:accent4>
      <a:accent5>
        <a:srgbClr val="E62E52"/>
      </a:accent5>
      <a:accent6>
        <a:srgbClr val="85D200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328</Words>
  <Application>Microsoft Office PowerPoint</Application>
  <PresentationFormat>On-screen Show (16:10)</PresentationFormat>
  <Paragraphs>73</Paragraphs>
  <Slides>15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1_Office Theme</vt:lpstr>
      <vt:lpstr>2_Office Theme</vt:lpstr>
      <vt:lpstr>Office Theme</vt:lpstr>
      <vt:lpstr>3_Office Theme</vt:lpstr>
      <vt:lpstr>4_Office Theme</vt:lpstr>
      <vt:lpstr>5_Office Theme</vt:lpstr>
      <vt:lpstr>6_Office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Hull City Council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Mayes Lisa</dc:creator>
  <cp:lastModifiedBy>pywellj</cp:lastModifiedBy>
  <cp:revision>25</cp:revision>
  <dcterms:created xsi:type="dcterms:W3CDTF">2015-12-02T12:32:15Z</dcterms:created>
  <dcterms:modified xsi:type="dcterms:W3CDTF">2016-06-23T12:18:11Z</dcterms:modified>
</cp:coreProperties>
</file>