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9" r:id="rId3"/>
  </p:sldMasterIdLst>
  <p:notesMasterIdLst>
    <p:notesMasterId r:id="rId12"/>
  </p:notesMasterIdLst>
  <p:handoutMasterIdLst>
    <p:handoutMasterId r:id="rId13"/>
  </p:handoutMasterIdLst>
  <p:sldIdLst>
    <p:sldId id="264" r:id="rId4"/>
    <p:sldId id="265" r:id="rId5"/>
    <p:sldId id="266" r:id="rId6"/>
    <p:sldId id="259" r:id="rId7"/>
    <p:sldId id="298" r:id="rId8"/>
    <p:sldId id="299" r:id="rId9"/>
    <p:sldId id="297" r:id="rId10"/>
    <p:sldId id="300" r:id="rId11"/>
  </p:sldIdLst>
  <p:sldSz cx="9144000" cy="6858000" type="screen4x3"/>
  <p:notesSz cx="67818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Neue LT 45 Ligh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Neue LT 45 Ligh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Neue LT 45 Ligh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Neue LT 45 Ligh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Neue LT 45 Ligh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Neue LT 45 Ligh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Neue LT 45 Ligh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Neue LT 45 Ligh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Neue LT 45 Light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29F8526-273F-4D8B-8496-AA11B2EB8303}">
          <p14:sldIdLst>
            <p14:sldId id="264"/>
            <p14:sldId id="265"/>
            <p14:sldId id="266"/>
            <p14:sldId id="259"/>
            <p14:sldId id="298"/>
            <p14:sldId id="299"/>
            <p14:sldId id="297"/>
            <p14:sldId id="30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80231" autoAdjust="0"/>
  </p:normalViewPr>
  <p:slideViewPr>
    <p:cSldViewPr>
      <p:cViewPr>
        <p:scale>
          <a:sx n="57" d="100"/>
          <a:sy n="57" d="100"/>
        </p:scale>
        <p:origin x="-3174" y="-870"/>
      </p:cViewPr>
      <p:guideLst>
        <p:guide orient="horz" pos="2160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-2814" y="-90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F3EECA-75C7-4D6A-8AE3-B90AAB70BADC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41B27B-04C8-444D-8E50-5E86FA85E4F1}" type="pres">
      <dgm:prSet presAssocID="{ECF3EECA-75C7-4D6A-8AE3-B90AAB70BAD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EED58015-18A0-4372-B285-0E3405D5CC1E}" type="presOf" srcId="{ECF3EECA-75C7-4D6A-8AE3-B90AAB70BADC}" destId="{B041B27B-04C8-444D-8E50-5E86FA85E4F1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F3EECA-75C7-4D6A-8AE3-B90AAB70BADC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41B27B-04C8-444D-8E50-5E86FA85E4F1}" type="pres">
      <dgm:prSet presAssocID="{ECF3EECA-75C7-4D6A-8AE3-B90AAB70BAD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4A49F8F1-5EB5-4571-8B96-0B37CCF2A3BD}" type="presOf" srcId="{ECF3EECA-75C7-4D6A-8AE3-B90AAB70BADC}" destId="{B041B27B-04C8-444D-8E50-5E86FA85E4F1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F3EECA-75C7-4D6A-8AE3-B90AAB70BADC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41B27B-04C8-444D-8E50-5E86FA85E4F1}" type="pres">
      <dgm:prSet presAssocID="{ECF3EECA-75C7-4D6A-8AE3-B90AAB70BAD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78D403C9-010A-40D7-B9D7-762F2F4504D7}" type="presOf" srcId="{ECF3EECA-75C7-4D6A-8AE3-B90AAB70BADC}" destId="{B041B27B-04C8-444D-8E50-5E86FA85E4F1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38780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6" tIns="47238" rIns="94476" bIns="472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453" y="0"/>
            <a:ext cx="2938780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6" tIns="47238" rIns="94476" bIns="472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8A45E5-A16E-4658-8578-4686CE5E5E8F}" type="datetime3">
              <a:rPr lang="en-GB"/>
              <a:pPr>
                <a:defRPr/>
              </a:pPr>
              <a:t>8 November, 2012</a:t>
            </a:fld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584"/>
            <a:ext cx="2938780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6" tIns="47238" rIns="94476" bIns="472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453" y="9428584"/>
            <a:ext cx="2938780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6" tIns="47238" rIns="94476" bIns="472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423A09-5225-4B24-A66D-A889DF4DBB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440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38780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6" tIns="47238" rIns="94476" bIns="472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453" y="0"/>
            <a:ext cx="2938780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6" tIns="47238" rIns="94476" bIns="472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028CD8-9993-4C13-8535-4B504BF4F3A1}" type="datetime3">
              <a:rPr lang="en-GB"/>
              <a:pPr>
                <a:defRPr/>
              </a:pPr>
              <a:t>8 November, 2012</a:t>
            </a:fld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180" y="4715155"/>
            <a:ext cx="54254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6" tIns="47238" rIns="94476" bIns="472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4"/>
            <a:ext cx="2938780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6" tIns="47238" rIns="94476" bIns="472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453" y="9428584"/>
            <a:ext cx="2938780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6" tIns="47238" rIns="94476" bIns="472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3C9AC6-D79A-4C90-9150-A03BEB4D18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47839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 LT 45 Light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 LT 45 Light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 LT 45 Light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 LT 45 Light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Neue LT 45 Light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>
              <a:latin typeface="Arial" charset="0"/>
            </a:endParaRPr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fld id="{B433B3CD-1D5F-43EB-A5A3-2E8642CC6381}" type="datetime1">
              <a:rPr lang="en-US" sz="1200" b="0" smtClean="0"/>
              <a:pPr/>
              <a:t>11/8/2012</a:t>
            </a:fld>
            <a:endParaRPr lang="en-US" sz="1200" b="0" smtClean="0"/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fld id="{30819B3B-78F6-421D-9312-D669EEAF3EA6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A028CD8-9993-4C13-8535-4B504BF4F3A1}" type="datetime3">
              <a:rPr lang="en-GB" smtClean="0"/>
              <a:pPr>
                <a:defRPr/>
              </a:pPr>
              <a:t>8 November, 2012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3C9AC6-D79A-4C90-9150-A03BEB4D186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70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baseline="0" dirty="0" smtClean="0">
              <a:latin typeface="Arial" charset="0"/>
            </a:endParaRPr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fld id="{D65D45A5-28BB-4762-9C11-BD050471E0E1}" type="datetime1">
              <a:rPr lang="en-US" sz="1200" b="0" smtClean="0"/>
              <a:pPr/>
              <a:t>11/8/2012</a:t>
            </a:fld>
            <a:endParaRPr lang="en-US" sz="1200" b="0" smtClean="0"/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fld id="{E50FD7B4-14EB-4A9F-A411-E48AA28E6711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A028CD8-9993-4C13-8535-4B504BF4F3A1}" type="datetime3">
              <a:rPr lang="en-GB" smtClean="0"/>
              <a:pPr>
                <a:defRPr/>
              </a:pPr>
              <a:t>8 November, 2012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3C9AC6-D79A-4C90-9150-A03BEB4D186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70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A028CD8-9993-4C13-8535-4B504BF4F3A1}" type="datetime3">
              <a:rPr lang="en-GB" smtClean="0"/>
              <a:pPr>
                <a:defRPr/>
              </a:pPr>
              <a:t>8 November, 2012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3C9AC6-D79A-4C90-9150-A03BEB4D186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70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A028CD8-9993-4C13-8535-4B504BF4F3A1}" type="datetime3">
              <a:rPr lang="en-GB" smtClean="0"/>
              <a:pPr>
                <a:defRPr/>
              </a:pPr>
              <a:t>8 November, 2012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3C9AC6-D79A-4C90-9150-A03BEB4D186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70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A028CD8-9993-4C13-8535-4B504BF4F3A1}" type="datetime3">
              <a:rPr lang="en-GB" smtClean="0"/>
              <a:pPr>
                <a:defRPr/>
              </a:pPr>
              <a:t>8 November, 2012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3C9AC6-D79A-4C90-9150-A03BEB4D186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70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>
              <a:latin typeface="Arial" charset="0"/>
            </a:endParaRPr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fld id="{B433B3CD-1D5F-43EB-A5A3-2E8642CC6381}" type="datetime1">
              <a:rPr lang="en-US" sz="1200" b="0" smtClean="0"/>
              <a:pPr/>
              <a:t>11/8/2012</a:t>
            </a:fld>
            <a:endParaRPr lang="en-US" sz="1200" b="0" smtClean="0"/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04875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04875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fld id="{30819B3B-78F6-421D-9312-D669EEAF3EA6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Play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38" y="5157788"/>
            <a:ext cx="1566862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Sport Engl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200025"/>
            <a:ext cx="2144712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555875" y="561975"/>
            <a:ext cx="6480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elveticaNeue LT 45 Ligh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Neue LT 45 Ligh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Neue LT 45 Ligh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Neue LT 45 Ligh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Neue LT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Neue LT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Neue LT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Neue LT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Neue LT 45 Light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sz="1200" dirty="0" smtClean="0">
                <a:solidFill>
                  <a:schemeClr val="tx2"/>
                </a:solidFill>
                <a:latin typeface="HelveticaNeue LT 55 Roman" pitchFamily="2" charset="0"/>
              </a:rPr>
              <a:t>Creating a lifelong sporting habit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573463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54451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A4A27AD-BE54-4DF0-9C23-4C7EE5D0A19E}" type="datetime3">
              <a:rPr lang="en-US"/>
              <a:pPr>
                <a:defRPr/>
              </a:pPr>
              <a:t>8 November 2012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35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Creating sporting opportunities in every community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C0BC5-0DA3-41AD-8953-4778ABD122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92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260350"/>
            <a:ext cx="2141537" cy="5761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275388" cy="5761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Creating a lifelong sporting habit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A465E-B0F9-487A-BDF4-E58AC72837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96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0425"/>
            <a:ext cx="70866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8595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2800" dirty="0">
                <a:solidFill>
                  <a:srgbClr val="005293"/>
                </a:solidFill>
                <a:latin typeface="DINCond-Medium" pitchFamily="2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DINCond-Regular" pitchFamily="2" charset="0"/>
              </a:defRPr>
            </a:lvl1pPr>
            <a:lvl2pPr>
              <a:defRPr sz="1800">
                <a:latin typeface="DINCond-Regular" pitchFamily="2" charset="0"/>
              </a:defRPr>
            </a:lvl2pPr>
            <a:lvl3pPr>
              <a:defRPr sz="1600">
                <a:latin typeface="DINCond-Regular" pitchFamily="2" charset="0"/>
              </a:defRPr>
            </a:lvl3pPr>
            <a:lvl4pPr>
              <a:defRPr sz="1400">
                <a:latin typeface="DINCond-Regular" pitchFamily="2" charset="0"/>
              </a:defRPr>
            </a:lvl4pPr>
            <a:lvl5pPr>
              <a:defRPr sz="1050">
                <a:latin typeface="DINCond-Regular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21189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7338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2336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47468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76400"/>
            <a:ext cx="3363913" cy="4891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13" y="1676400"/>
            <a:ext cx="3494087" cy="4891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75302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1005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3365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799253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0140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DB7FF-CB64-415E-98F0-6BB42F669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544456" y="6345936"/>
            <a:ext cx="30241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HelveticaNeue LT 45 Ligh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Neue LT 45 Light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Neue LT 45 Light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Neue LT 45 Light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Neue LT 45 Light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Neue LT 45 Light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Neue LT 45 Light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Neue LT 45 Light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Neue LT 45 Light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 smtClean="0"/>
              <a:t>Creating a lifelong sporting habit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797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333867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0587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66675"/>
            <a:ext cx="2133600" cy="5876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025" y="66675"/>
            <a:ext cx="6251575" cy="5876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0679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66675"/>
            <a:ext cx="8537575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3888" y="1052513"/>
            <a:ext cx="4035425" cy="4891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13" y="1052513"/>
            <a:ext cx="4035425" cy="4891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23894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0425"/>
            <a:ext cx="70866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52131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2800" dirty="0">
                <a:solidFill>
                  <a:srgbClr val="005293"/>
                </a:solidFill>
                <a:latin typeface="DINCond-Medium" pitchFamily="2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DINCond-Regular" pitchFamily="2" charset="0"/>
              </a:defRPr>
            </a:lvl1pPr>
            <a:lvl2pPr>
              <a:defRPr sz="1800">
                <a:latin typeface="DINCond-Regular" pitchFamily="2" charset="0"/>
              </a:defRPr>
            </a:lvl2pPr>
            <a:lvl3pPr>
              <a:defRPr sz="1600">
                <a:latin typeface="DINCond-Regular" pitchFamily="2" charset="0"/>
              </a:defRPr>
            </a:lvl3pPr>
            <a:lvl4pPr>
              <a:defRPr sz="1400">
                <a:latin typeface="DINCond-Regular" pitchFamily="2" charset="0"/>
              </a:defRPr>
            </a:lvl4pPr>
            <a:lvl5pPr>
              <a:defRPr sz="1050">
                <a:latin typeface="DINCond-Regular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38304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7338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2336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950915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76400"/>
            <a:ext cx="3363913" cy="4891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13" y="1676400"/>
            <a:ext cx="3494087" cy="4891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34474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3067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5416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Creating a lifelong sporting habit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F0019-8A70-4416-85EE-E1513FA17D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6619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1398510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097505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5449299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10035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66675"/>
            <a:ext cx="2133600" cy="5876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025" y="66675"/>
            <a:ext cx="6251575" cy="5876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1792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66675"/>
            <a:ext cx="8537575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3888" y="1052513"/>
            <a:ext cx="4035425" cy="4891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13" y="1052513"/>
            <a:ext cx="4035425" cy="4891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8891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08463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208462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Creating a lifelong sporting habit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82000-7595-4565-B724-2B9C72C013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7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Creating a lifelong sporting habit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8E7B8-79A7-449A-AC8E-3B393995AD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78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Creating a lifelong sporting habit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2AAD9-66AE-46B8-9A6B-280817503B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Creating a lifelong sporting habit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02A40-EFC0-4447-A09F-DC1E462537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03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Creating sporting opportunities in every community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0092E-A872-4F82-AD75-73F7644AAD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85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Creating sporting opportunities in every community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46F59-23A7-438D-827B-4FFE557D82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32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308725"/>
            <a:ext cx="8027988" cy="5492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7" name="Picture 9" descr="The Play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38" y="5157788"/>
            <a:ext cx="1566862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5693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style</a:t>
            </a:r>
            <a:endParaRPr lang="en-GB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569325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63938" y="6381750"/>
            <a:ext cx="30241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dirty="0" smtClean="0"/>
              <a:t>Creating a lifelong sporting habit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381750"/>
            <a:ext cx="836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99AB45B-C2A3-4046-A91E-6294D2412A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2" name="Picture 10" descr="Sport Englan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364288"/>
            <a:ext cx="1476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Lubalin Graph Medium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Lubalin Graph Medium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Lubalin Graph Medium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Lubalin Graph Medium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Lubalin Graph Medium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Lubalin Graph Medium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Lubalin Graph Medium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Lubalin Graph Medium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ChangeArrowheads="1"/>
          </p:cNvSpPr>
          <p:nvPr userDrawn="1"/>
        </p:nvSpPr>
        <p:spPr bwMode="auto">
          <a:xfrm>
            <a:off x="0" y="762000"/>
            <a:ext cx="1143000" cy="6096000"/>
          </a:xfrm>
          <a:prstGeom prst="rect">
            <a:avLst/>
          </a:prstGeom>
          <a:gradFill rotWithShape="1">
            <a:gsLst>
              <a:gs pos="0">
                <a:srgbClr val="031F4E"/>
              </a:gs>
              <a:gs pos="67000">
                <a:srgbClr val="031F4E"/>
              </a:gs>
              <a:gs pos="100000">
                <a:srgbClr val="005293"/>
              </a:gs>
            </a:gsLst>
            <a:lin ang="4740000"/>
          </a:gradFill>
          <a:ln w="9525">
            <a:noFill/>
            <a:miter lim="800000"/>
            <a:headEnd/>
            <a:tailEnd/>
          </a:ln>
        </p:spPr>
        <p:txBody>
          <a:bodyPr wrap="none" lIns="45720" rIns="45720" anchor="ctr"/>
          <a:lstStyle/>
          <a:p>
            <a:pPr algn="ctr">
              <a:spcBef>
                <a:spcPct val="50000"/>
              </a:spcBef>
              <a:defRPr/>
            </a:pPr>
            <a:endParaRPr lang="en-US" sz="1200" dirty="0">
              <a:solidFill>
                <a:srgbClr val="262626"/>
              </a:solidFill>
              <a:latin typeface="DIN-Regular" charset="0"/>
              <a:ea typeface="ＭＳ Ｐゴシック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938"/>
            <a:ext cx="85375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 rot="-350704">
            <a:off x="5486400" y="2057400"/>
            <a:ext cx="3276600" cy="388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vert="horz" wrap="square" lIns="144000" tIns="187200" rIns="144000" bIns="1872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30" name="Text Box 12"/>
          <p:cNvSpPr txBox="1">
            <a:spLocks noChangeArrowheads="1"/>
          </p:cNvSpPr>
          <p:nvPr/>
        </p:nvSpPr>
        <p:spPr bwMode="auto">
          <a:xfrm>
            <a:off x="457200" y="6521450"/>
            <a:ext cx="533400" cy="16986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fld id="{1B7E2961-4E7A-4677-9F52-D792802BD997}" type="slidenum">
              <a:rPr lang="en-US" sz="1100">
                <a:solidFill>
                  <a:srgbClr val="FFFFFF"/>
                </a:solidFill>
                <a:latin typeface="Avant Garde" charset="0"/>
                <a:ea typeface="ＭＳ Ｐゴシック" charset="-128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solidFill>
                <a:srgbClr val="FFFFFF"/>
              </a:solidFill>
              <a:latin typeface="Avant Garde" charset="0"/>
              <a:ea typeface="ＭＳ Ｐゴシック" charset="-128"/>
            </a:endParaRPr>
          </a:p>
        </p:txBody>
      </p:sp>
      <p:sp>
        <p:nvSpPr>
          <p:cNvPr id="2" name="Line 13"/>
          <p:cNvSpPr>
            <a:spLocks noChangeShapeType="1"/>
          </p:cNvSpPr>
          <p:nvPr/>
        </p:nvSpPr>
        <p:spPr bwMode="auto">
          <a:xfrm>
            <a:off x="7938" y="762000"/>
            <a:ext cx="7154862" cy="0"/>
          </a:xfrm>
          <a:prstGeom prst="line">
            <a:avLst/>
          </a:prstGeom>
          <a:noFill/>
          <a:ln w="9525">
            <a:solidFill>
              <a:srgbClr val="031F4E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200" dirty="0">
              <a:solidFill>
                <a:srgbClr val="262626"/>
              </a:solidFill>
              <a:latin typeface="DIN-Regular" charset="0"/>
              <a:ea typeface="ＭＳ Ｐゴシック" charset="-128"/>
            </a:endParaRP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6161088" y="6616700"/>
            <a:ext cx="2830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b">
            <a:spAutoFit/>
          </a:bodyPr>
          <a:lstStyle/>
          <a:p>
            <a:pPr algn="r" eaLnBrk="0" hangingPunct="0">
              <a:spcAft>
                <a:spcPct val="10000"/>
              </a:spcAft>
              <a:defRPr/>
            </a:pPr>
            <a:r>
              <a:rPr lang="en-US" sz="800" dirty="0">
                <a:solidFill>
                  <a:srgbClr val="000000"/>
                </a:solidFill>
                <a:latin typeface="Avant Garde" charset="0"/>
                <a:ea typeface="ＭＳ Ｐゴシック" charset="-128"/>
              </a:rPr>
              <a:t>Confidential – Not for Distribution </a:t>
            </a:r>
            <a:r>
              <a:rPr lang="en-US" sz="600" dirty="0">
                <a:solidFill>
                  <a:srgbClr val="000000"/>
                </a:solidFill>
                <a:latin typeface="Avant Garde" charset="0"/>
                <a:ea typeface="ＭＳ Ｐゴシック" charset="-128"/>
              </a:rPr>
              <a:t>© 2011 EHB </a:t>
            </a:r>
          </a:p>
        </p:txBody>
      </p:sp>
    </p:spTree>
    <p:extLst>
      <p:ext uri="{BB962C8B-B14F-4D97-AF65-F5344CB8AC3E}">
        <p14:creationId xmlns:p14="http://schemas.microsoft.com/office/powerpoint/2010/main" val="119118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2800" b="1" dirty="0">
          <a:solidFill>
            <a:srgbClr val="FF0000"/>
          </a:solidFill>
          <a:latin typeface="B Avant Garde Demi"/>
          <a:ea typeface="MS PGothic" pitchFamily="34" charset="-128"/>
          <a:cs typeface="B Avant Garde Demi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B Avant Garde Demi" charset="0"/>
          <a:ea typeface="MS PGothic" pitchFamily="34" charset="-128"/>
          <a:cs typeface="B Avant Garde Dem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B Avant Garde Demi" charset="0"/>
          <a:ea typeface="MS PGothic" pitchFamily="34" charset="-128"/>
          <a:cs typeface="B Avant Garde Dem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B Avant Garde Demi" charset="0"/>
          <a:ea typeface="MS PGothic" pitchFamily="34" charset="-128"/>
          <a:cs typeface="B Avant Garde Dem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B Avant Garde Demi" charset="0"/>
          <a:ea typeface="MS PGothic" pitchFamily="34" charset="-128"/>
          <a:cs typeface="B Avant Garde Demi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5293"/>
          </a:solidFill>
          <a:latin typeface="DIN-Medium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5293"/>
          </a:solidFill>
          <a:latin typeface="DIN-Medium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5293"/>
          </a:solidFill>
          <a:latin typeface="DIN-Medium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5293"/>
          </a:solidFill>
          <a:latin typeface="DIN-Medium" pitchFamily="34" charset="0"/>
        </a:defRPr>
      </a:lvl9pPr>
    </p:titleStyle>
    <p:bodyStyle>
      <a:lvl1pPr marL="233363" indent="-233363" algn="l" rtl="0" eaLnBrk="0" fontAlgn="base" hangingPunct="0">
        <a:spcBef>
          <a:spcPct val="0"/>
        </a:spcBef>
        <a:spcAft>
          <a:spcPct val="25000"/>
        </a:spcAft>
        <a:buClr>
          <a:schemeClr val="bg1"/>
        </a:buClr>
        <a:buFont typeface="Times New Roman" pitchFamily="18" charset="0"/>
        <a:buChar char="»"/>
        <a:defRPr lang="en-US" sz="2000" dirty="0">
          <a:solidFill>
            <a:schemeClr val="bg1"/>
          </a:solidFill>
          <a:latin typeface="Avant Garde"/>
          <a:ea typeface="MS PGothic" pitchFamily="34" charset="-128"/>
          <a:cs typeface="Avant Garde"/>
        </a:defRPr>
      </a:lvl1pPr>
      <a:lvl2pPr marL="568325" indent="-179388" algn="l" rtl="0" eaLnBrk="0" fontAlgn="base" hangingPunct="0">
        <a:spcBef>
          <a:spcPct val="0"/>
        </a:spcBef>
        <a:spcAft>
          <a:spcPct val="25000"/>
        </a:spcAft>
        <a:buClr>
          <a:schemeClr val="bg1"/>
        </a:buClr>
        <a:buFont typeface="Times" pitchFamily="18" charset="0"/>
        <a:buChar char="-"/>
        <a:defRPr lang="en-US" sz="2000" dirty="0">
          <a:solidFill>
            <a:schemeClr val="bg1"/>
          </a:solidFill>
          <a:latin typeface="Avant Garde"/>
          <a:ea typeface="MS PGothic" pitchFamily="34" charset="-128"/>
          <a:cs typeface="Avant Garde"/>
        </a:defRPr>
      </a:lvl2pPr>
      <a:lvl3pPr marL="968375" indent="-228600" algn="l" rtl="0" eaLnBrk="0" fontAlgn="base" hangingPunct="0">
        <a:spcBef>
          <a:spcPct val="0"/>
        </a:spcBef>
        <a:spcAft>
          <a:spcPct val="25000"/>
        </a:spcAft>
        <a:buClr>
          <a:schemeClr val="bg1"/>
        </a:buClr>
        <a:buChar char="…"/>
        <a:defRPr lang="en-US" sz="2000" dirty="0">
          <a:solidFill>
            <a:schemeClr val="bg1"/>
          </a:solidFill>
          <a:latin typeface="Avant Garde"/>
          <a:ea typeface="MS PGothic" pitchFamily="34" charset="-128"/>
          <a:cs typeface="Avant Garde"/>
        </a:defRPr>
      </a:lvl3pPr>
      <a:lvl4pPr marL="1377950" indent="-228600" algn="l" rtl="0" eaLnBrk="0" fontAlgn="base" hangingPunct="0">
        <a:spcBef>
          <a:spcPct val="0"/>
        </a:spcBef>
        <a:spcAft>
          <a:spcPct val="25000"/>
        </a:spcAft>
        <a:buClr>
          <a:schemeClr val="bg1"/>
        </a:buClr>
        <a:buChar char="…"/>
        <a:defRPr lang="en-US" sz="2000" dirty="0">
          <a:solidFill>
            <a:schemeClr val="bg1"/>
          </a:solidFill>
          <a:latin typeface="Avant Garde"/>
          <a:ea typeface="MS PGothic" pitchFamily="34" charset="-128"/>
          <a:cs typeface="Avant Garde"/>
        </a:defRPr>
      </a:lvl4pPr>
      <a:lvl5pPr marL="1881188" indent="-274638" algn="l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  <a:ea typeface="MS PGothic" pitchFamily="34" charset="-128"/>
        </a:defRPr>
      </a:lvl5pPr>
      <a:lvl6pPr marL="2338388" indent="-274638" algn="l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</a:defRPr>
      </a:lvl6pPr>
      <a:lvl7pPr marL="2795588" indent="-274638" algn="l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</a:defRPr>
      </a:lvl7pPr>
      <a:lvl8pPr marL="3252788" indent="-274638" algn="l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</a:defRPr>
      </a:lvl8pPr>
      <a:lvl9pPr marL="3709988" indent="-274638" algn="l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ChangeArrowheads="1"/>
          </p:cNvSpPr>
          <p:nvPr userDrawn="1"/>
        </p:nvSpPr>
        <p:spPr bwMode="auto">
          <a:xfrm>
            <a:off x="0" y="762000"/>
            <a:ext cx="1143000" cy="6096000"/>
          </a:xfrm>
          <a:prstGeom prst="rect">
            <a:avLst/>
          </a:prstGeom>
          <a:gradFill rotWithShape="1">
            <a:gsLst>
              <a:gs pos="0">
                <a:srgbClr val="031F4E"/>
              </a:gs>
              <a:gs pos="67000">
                <a:srgbClr val="031F4E"/>
              </a:gs>
              <a:gs pos="100000">
                <a:srgbClr val="005293"/>
              </a:gs>
            </a:gsLst>
            <a:lin ang="4740000"/>
          </a:gradFill>
          <a:ln w="9525">
            <a:noFill/>
            <a:miter lim="800000"/>
            <a:headEnd/>
            <a:tailEnd/>
          </a:ln>
        </p:spPr>
        <p:txBody>
          <a:bodyPr wrap="none" lIns="45720" rIns="45720" anchor="ctr"/>
          <a:lstStyle/>
          <a:p>
            <a:pPr algn="ctr">
              <a:spcBef>
                <a:spcPct val="50000"/>
              </a:spcBef>
              <a:defRPr/>
            </a:pPr>
            <a:endParaRPr lang="en-US" sz="1200" dirty="0">
              <a:solidFill>
                <a:srgbClr val="262626"/>
              </a:solidFill>
              <a:latin typeface="DIN-Regular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938"/>
            <a:ext cx="85375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 rot="-350704">
            <a:off x="5486400" y="2057400"/>
            <a:ext cx="3276600" cy="388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vert="horz" wrap="square" lIns="144000" tIns="187200" rIns="144000" bIns="1872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30" name="Text Box 12"/>
          <p:cNvSpPr txBox="1">
            <a:spLocks noChangeArrowheads="1"/>
          </p:cNvSpPr>
          <p:nvPr/>
        </p:nvSpPr>
        <p:spPr bwMode="auto">
          <a:xfrm>
            <a:off x="457200" y="6521450"/>
            <a:ext cx="533400" cy="16986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fld id="{42300E87-A421-4094-8A00-508D6E2D7975}" type="slidenum">
              <a:rPr lang="en-US" sz="1100">
                <a:solidFill>
                  <a:srgbClr val="FFFFFF"/>
                </a:solidFill>
                <a:latin typeface="Avant Garde" charset="0"/>
                <a:ea typeface="ＭＳ Ｐゴシック" charset="-128"/>
                <a:cs typeface="Arial" pitchFamily="34" charset="0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solidFill>
                <a:srgbClr val="FFFFFF"/>
              </a:solidFill>
              <a:latin typeface="Avant Garde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Line 13"/>
          <p:cNvSpPr>
            <a:spLocks noChangeShapeType="1"/>
          </p:cNvSpPr>
          <p:nvPr/>
        </p:nvSpPr>
        <p:spPr bwMode="auto">
          <a:xfrm>
            <a:off x="7938" y="762000"/>
            <a:ext cx="7154862" cy="0"/>
          </a:xfrm>
          <a:prstGeom prst="line">
            <a:avLst/>
          </a:prstGeom>
          <a:noFill/>
          <a:ln w="9525">
            <a:solidFill>
              <a:srgbClr val="031F4E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200" dirty="0">
              <a:solidFill>
                <a:srgbClr val="262626"/>
              </a:solidFill>
              <a:latin typeface="DIN-Regular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6161088" y="6616700"/>
            <a:ext cx="2830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b">
            <a:spAutoFit/>
          </a:bodyPr>
          <a:lstStyle/>
          <a:p>
            <a:pPr algn="r" eaLnBrk="0" hangingPunct="0">
              <a:spcAft>
                <a:spcPct val="10000"/>
              </a:spcAft>
              <a:defRPr/>
            </a:pPr>
            <a:r>
              <a:rPr lang="en-US" sz="800" dirty="0">
                <a:solidFill>
                  <a:srgbClr val="000000"/>
                </a:solidFill>
                <a:latin typeface="Avant Garde" charset="0"/>
                <a:ea typeface="ＭＳ Ｐゴシック" charset="-128"/>
                <a:cs typeface="Arial" pitchFamily="34" charset="0"/>
              </a:rPr>
              <a:t>Confidential – Not for Distribution </a:t>
            </a:r>
            <a:r>
              <a:rPr lang="en-US" sz="600" dirty="0">
                <a:solidFill>
                  <a:srgbClr val="000000"/>
                </a:solidFill>
                <a:latin typeface="Avant Garde" charset="0"/>
                <a:ea typeface="ＭＳ Ｐゴシック" charset="-128"/>
                <a:cs typeface="Arial" pitchFamily="34" charset="0"/>
              </a:rPr>
              <a:t>© 2011 EHB </a:t>
            </a:r>
          </a:p>
        </p:txBody>
      </p:sp>
    </p:spTree>
    <p:extLst>
      <p:ext uri="{BB962C8B-B14F-4D97-AF65-F5344CB8AC3E}">
        <p14:creationId xmlns:p14="http://schemas.microsoft.com/office/powerpoint/2010/main" val="70484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2800" b="1" dirty="0">
          <a:solidFill>
            <a:srgbClr val="FF0000"/>
          </a:solidFill>
          <a:latin typeface="B Avant Garde Demi"/>
          <a:ea typeface="MS PGothic" pitchFamily="34" charset="-128"/>
          <a:cs typeface="B Avant Garde Demi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B Avant Garde Demi" charset="0"/>
          <a:ea typeface="MS PGothic" pitchFamily="34" charset="-128"/>
          <a:cs typeface="B Avant Garde Dem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B Avant Garde Demi" charset="0"/>
          <a:ea typeface="MS PGothic" pitchFamily="34" charset="-128"/>
          <a:cs typeface="B Avant Garde Dem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B Avant Garde Demi" charset="0"/>
          <a:ea typeface="MS PGothic" pitchFamily="34" charset="-128"/>
          <a:cs typeface="B Avant Garde Dem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B Avant Garde Demi" charset="0"/>
          <a:ea typeface="MS PGothic" pitchFamily="34" charset="-128"/>
          <a:cs typeface="B Avant Garde Demi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5293"/>
          </a:solidFill>
          <a:latin typeface="DIN-Medium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5293"/>
          </a:solidFill>
          <a:latin typeface="DIN-Medium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5293"/>
          </a:solidFill>
          <a:latin typeface="DIN-Medium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5293"/>
          </a:solidFill>
          <a:latin typeface="DIN-Medium" pitchFamily="34" charset="0"/>
        </a:defRPr>
      </a:lvl9pPr>
    </p:titleStyle>
    <p:bodyStyle>
      <a:lvl1pPr marL="233363" indent="-233363" algn="l" rtl="0" eaLnBrk="0" fontAlgn="base" hangingPunct="0">
        <a:spcBef>
          <a:spcPct val="0"/>
        </a:spcBef>
        <a:spcAft>
          <a:spcPct val="25000"/>
        </a:spcAft>
        <a:buClr>
          <a:schemeClr val="bg1"/>
        </a:buClr>
        <a:buFont typeface="Times New Roman" pitchFamily="18" charset="0"/>
        <a:buChar char="»"/>
        <a:defRPr lang="en-US" sz="2000" dirty="0">
          <a:solidFill>
            <a:schemeClr val="bg1"/>
          </a:solidFill>
          <a:latin typeface="Avant Garde"/>
          <a:ea typeface="MS PGothic" pitchFamily="34" charset="-128"/>
          <a:cs typeface="Avant Garde"/>
        </a:defRPr>
      </a:lvl1pPr>
      <a:lvl2pPr marL="568325" indent="-179388" algn="l" rtl="0" eaLnBrk="0" fontAlgn="base" hangingPunct="0">
        <a:spcBef>
          <a:spcPct val="0"/>
        </a:spcBef>
        <a:spcAft>
          <a:spcPct val="25000"/>
        </a:spcAft>
        <a:buClr>
          <a:schemeClr val="bg1"/>
        </a:buClr>
        <a:buFont typeface="Times" pitchFamily="18" charset="0"/>
        <a:buChar char="-"/>
        <a:defRPr lang="en-US" sz="2000" dirty="0">
          <a:solidFill>
            <a:schemeClr val="bg1"/>
          </a:solidFill>
          <a:latin typeface="Avant Garde"/>
          <a:ea typeface="MS PGothic" pitchFamily="34" charset="-128"/>
          <a:cs typeface="Avant Garde"/>
        </a:defRPr>
      </a:lvl2pPr>
      <a:lvl3pPr marL="968375" indent="-228600" algn="l" rtl="0" eaLnBrk="0" fontAlgn="base" hangingPunct="0">
        <a:spcBef>
          <a:spcPct val="0"/>
        </a:spcBef>
        <a:spcAft>
          <a:spcPct val="25000"/>
        </a:spcAft>
        <a:buClr>
          <a:schemeClr val="bg1"/>
        </a:buClr>
        <a:buChar char="…"/>
        <a:defRPr lang="en-US" sz="2000" dirty="0">
          <a:solidFill>
            <a:schemeClr val="bg1"/>
          </a:solidFill>
          <a:latin typeface="Avant Garde"/>
          <a:ea typeface="MS PGothic" pitchFamily="34" charset="-128"/>
          <a:cs typeface="Avant Garde"/>
        </a:defRPr>
      </a:lvl3pPr>
      <a:lvl4pPr marL="1377950" indent="-228600" algn="l" rtl="0" eaLnBrk="0" fontAlgn="base" hangingPunct="0">
        <a:spcBef>
          <a:spcPct val="0"/>
        </a:spcBef>
        <a:spcAft>
          <a:spcPct val="25000"/>
        </a:spcAft>
        <a:buClr>
          <a:schemeClr val="bg1"/>
        </a:buClr>
        <a:buChar char="…"/>
        <a:defRPr lang="en-US" sz="2000" dirty="0">
          <a:solidFill>
            <a:schemeClr val="bg1"/>
          </a:solidFill>
          <a:latin typeface="Avant Garde"/>
          <a:ea typeface="MS PGothic" pitchFamily="34" charset="-128"/>
          <a:cs typeface="Avant Garde"/>
        </a:defRPr>
      </a:lvl4pPr>
      <a:lvl5pPr marL="1881188" indent="-274638" algn="l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  <a:ea typeface="MS PGothic" pitchFamily="34" charset="-128"/>
        </a:defRPr>
      </a:lvl5pPr>
      <a:lvl6pPr marL="2338388" indent="-274638" algn="l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</a:defRPr>
      </a:lvl6pPr>
      <a:lvl7pPr marL="2795588" indent="-274638" algn="l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</a:defRPr>
      </a:lvl7pPr>
      <a:lvl8pPr marL="3252788" indent="-274638" algn="l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</a:defRPr>
      </a:lvl8pPr>
      <a:lvl9pPr marL="3709988" indent="-274638" algn="l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…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83" b="44029"/>
          <a:stretch>
            <a:fillRect/>
          </a:stretch>
        </p:blipFill>
        <p:spPr bwMode="auto">
          <a:xfrm>
            <a:off x="6350" y="0"/>
            <a:ext cx="913765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12"/>
          <p:cNvSpPr>
            <a:spLocks noChangeArrowheads="1"/>
          </p:cNvSpPr>
          <p:nvPr/>
        </p:nvSpPr>
        <p:spPr bwMode="auto">
          <a:xfrm>
            <a:off x="0" y="4810125"/>
            <a:ext cx="91440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76" name="Rectangle 13"/>
          <p:cNvSpPr>
            <a:spLocks noChangeArrowheads="1"/>
          </p:cNvSpPr>
          <p:nvPr/>
        </p:nvSpPr>
        <p:spPr bwMode="auto">
          <a:xfrm>
            <a:off x="857250" y="4867275"/>
            <a:ext cx="349567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77" name="Rectangle 14"/>
          <p:cNvSpPr>
            <a:spLocks noChangeArrowheads="1"/>
          </p:cNvSpPr>
          <p:nvPr/>
        </p:nvSpPr>
        <p:spPr bwMode="auto">
          <a:xfrm>
            <a:off x="828675" y="5181600"/>
            <a:ext cx="40767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78" name="Rectangle 15"/>
          <p:cNvSpPr>
            <a:spLocks noChangeArrowheads="1"/>
          </p:cNvSpPr>
          <p:nvPr/>
        </p:nvSpPr>
        <p:spPr bwMode="auto">
          <a:xfrm>
            <a:off x="1162050" y="5210175"/>
            <a:ext cx="6600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79" name="Rectangle 17"/>
          <p:cNvSpPr>
            <a:spLocks noChangeArrowheads="1"/>
          </p:cNvSpPr>
          <p:nvPr/>
        </p:nvSpPr>
        <p:spPr bwMode="auto">
          <a:xfrm>
            <a:off x="0" y="3742892"/>
            <a:ext cx="9144000" cy="3140968"/>
          </a:xfrm>
          <a:prstGeom prst="rect">
            <a:avLst/>
          </a:prstGeom>
          <a:solidFill>
            <a:srgbClr val="00729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80" name="Rectangle 18"/>
          <p:cNvSpPr>
            <a:spLocks noChangeArrowheads="1"/>
          </p:cNvSpPr>
          <p:nvPr/>
        </p:nvSpPr>
        <p:spPr bwMode="auto">
          <a:xfrm>
            <a:off x="809625" y="2895600"/>
            <a:ext cx="34194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81" name="Rectangle 19"/>
          <p:cNvSpPr>
            <a:spLocks noChangeArrowheads="1"/>
          </p:cNvSpPr>
          <p:nvPr/>
        </p:nvSpPr>
        <p:spPr bwMode="auto">
          <a:xfrm>
            <a:off x="266700" y="5915025"/>
            <a:ext cx="15430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82" name="Rectangle 3"/>
          <p:cNvSpPr>
            <a:spLocks noChangeArrowheads="1"/>
          </p:cNvSpPr>
          <p:nvPr/>
        </p:nvSpPr>
        <p:spPr bwMode="auto">
          <a:xfrm>
            <a:off x="231775" y="4221089"/>
            <a:ext cx="8788400" cy="239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62" tIns="47879" rIns="95762" bIns="47879" anchor="ctr"/>
          <a:lstStyle/>
          <a:p>
            <a:pPr defTabSz="958850"/>
            <a:r>
              <a:rPr lang="en-GB" sz="3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Embedding Commissioning for 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Sport </a:t>
            </a:r>
            <a:r>
              <a:rPr lang="en-GB" sz="3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&amp; 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Leisure</a:t>
            </a:r>
            <a:r>
              <a:rPr lang="en-GB" sz="3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 the Community Sport Activation Fund</a:t>
            </a:r>
            <a:r>
              <a:rPr lang="en-GB" sz="3200" b="0" dirty="0">
                <a:solidFill>
                  <a:schemeClr val="bg1"/>
                </a:solidFill>
              </a:rPr>
              <a:t/>
            </a:r>
            <a:br>
              <a:rPr lang="en-GB" sz="3200" b="0" dirty="0">
                <a:solidFill>
                  <a:schemeClr val="bg1"/>
                </a:solidFill>
              </a:rPr>
            </a:br>
            <a:r>
              <a:rPr lang="en-GB" b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Joel Brookfield</a:t>
            </a:r>
          </a:p>
          <a:p>
            <a:pPr defTabSz="958850"/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London CLOA Conference</a:t>
            </a:r>
            <a:endParaRPr lang="en-GB" b="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defTabSz="958850"/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en-GB" baseline="30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November 2012 </a:t>
            </a:r>
            <a:endParaRPr lang="en-GB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83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818188"/>
            <a:ext cx="2555875" cy="103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57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9325" cy="576064"/>
          </a:xfrm>
        </p:spPr>
        <p:txBody>
          <a:bodyPr/>
          <a:lstStyle/>
          <a:p>
            <a:r>
              <a:rPr lang="en-GB" dirty="0" smtClean="0"/>
              <a:t>The 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052736"/>
            <a:ext cx="8497192" cy="503986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 Black" pitchFamily="34" charset="0"/>
              </a:rPr>
              <a:t>Traditionally culture and sport have been seen by commissioners as co-funding partners or the deliverers of short term activity or projects. The challenge is to position culture and sport more strategically in the whole commissioning process. </a:t>
            </a:r>
            <a:endParaRPr lang="en-GB" dirty="0" smtClean="0">
              <a:latin typeface="Arial Black" pitchFamily="34" charset="0"/>
            </a:endParaRPr>
          </a:p>
          <a:p>
            <a:pPr marL="0" indent="0" algn="r">
              <a:buNone/>
            </a:pPr>
            <a:r>
              <a:rPr lang="en-GB" sz="1600" dirty="0" smtClean="0"/>
              <a:t>LGA: Engaging in Commissioning </a:t>
            </a:r>
            <a:endParaRPr lang="en-GB" sz="1600" dirty="0"/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Needs and evidence base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Clear priorities and outcomes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Translating local           national           local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Widening our range of delivery partners 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LA no longer delivers? ‘accountability and co-ordination’ role?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BDB7FF-CB64-415E-98F0-6BB42F66999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955215" y="4725144"/>
            <a:ext cx="457200" cy="0"/>
          </a:xfrm>
          <a:prstGeom prst="straightConnector1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8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4739070" y="4728659"/>
            <a:ext cx="457200" cy="0"/>
          </a:xfrm>
          <a:prstGeom prst="straightConnector1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8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710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342356" y="2408714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Neue LT 45 Light" pitchFamily="34" charset="0"/>
            </a:endParaRPr>
          </a:p>
        </p:txBody>
      </p:sp>
      <p:sp>
        <p:nvSpPr>
          <p:cNvPr id="5122" name="Oval 5"/>
          <p:cNvSpPr>
            <a:spLocks noChangeArrowheads="1"/>
          </p:cNvSpPr>
          <p:nvPr/>
        </p:nvSpPr>
        <p:spPr bwMode="auto">
          <a:xfrm>
            <a:off x="5673725" y="4005263"/>
            <a:ext cx="2698750" cy="2698750"/>
          </a:xfrm>
          <a:prstGeom prst="ellipse">
            <a:avLst/>
          </a:prstGeom>
          <a:gradFill rotWithShape="1">
            <a:gsLst>
              <a:gs pos="0">
                <a:srgbClr val="00729A"/>
              </a:gs>
              <a:gs pos="100000">
                <a:srgbClr val="00506B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l" eaLnBrk="1" hangingPunct="1"/>
            <a:endParaRPr lang="en-GB" sz="1200" b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123" name="Text Box 31"/>
          <p:cNvSpPr txBox="1">
            <a:spLocks noChangeArrowheads="1"/>
          </p:cNvSpPr>
          <p:nvPr/>
        </p:nvSpPr>
        <p:spPr bwMode="auto">
          <a:xfrm>
            <a:off x="5991225" y="4876800"/>
            <a:ext cx="31527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762" tIns="47879" rIns="95762" bIns="47879">
            <a:spAutoFit/>
          </a:bodyPr>
          <a:lstStyle>
            <a:lvl1pPr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l"/>
            <a:r>
              <a:rPr lang="en-GB" sz="1800" b="0">
                <a:solidFill>
                  <a:schemeClr val="bg1"/>
                </a:solidFill>
                <a:cs typeface="Arial" charset="0"/>
              </a:rPr>
              <a:t>Local Investment</a:t>
            </a:r>
          </a:p>
          <a:p>
            <a:pPr algn="l"/>
            <a:r>
              <a:rPr lang="en-GB" sz="1600" b="0">
                <a:solidFill>
                  <a:schemeClr val="bg1"/>
                </a:solidFill>
                <a:cs typeface="Arial" charset="0"/>
              </a:rPr>
              <a:t>Over £250m</a:t>
            </a:r>
          </a:p>
          <a:p>
            <a:pPr algn="l">
              <a:spcBef>
                <a:spcPct val="50000"/>
              </a:spcBef>
            </a:pPr>
            <a:endParaRPr lang="en-GB" sz="1600">
              <a:cs typeface="Arial" charset="0"/>
            </a:endParaRPr>
          </a:p>
        </p:txBody>
      </p:sp>
      <p:sp>
        <p:nvSpPr>
          <p:cNvPr id="5124" name="Oval 6"/>
          <p:cNvSpPr>
            <a:spLocks noChangeArrowheads="1"/>
          </p:cNvSpPr>
          <p:nvPr/>
        </p:nvSpPr>
        <p:spPr bwMode="auto">
          <a:xfrm>
            <a:off x="100013" y="1073064"/>
            <a:ext cx="2339975" cy="2339975"/>
          </a:xfrm>
          <a:prstGeom prst="ellipse">
            <a:avLst/>
          </a:prstGeom>
          <a:gradFill rotWithShape="1">
            <a:gsLst>
              <a:gs pos="0">
                <a:srgbClr val="00729A"/>
              </a:gs>
              <a:gs pos="100000">
                <a:srgbClr val="00506B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l" eaLnBrk="1" hangingPunct="1"/>
            <a:r>
              <a:rPr lang="en-GB" sz="1400" b="0" dirty="0">
                <a:solidFill>
                  <a:schemeClr val="bg1"/>
                </a:solidFill>
                <a:cs typeface="Arial" charset="0"/>
              </a:rPr>
              <a:t>Schools &amp;</a:t>
            </a:r>
          </a:p>
          <a:p>
            <a:pPr algn="l" eaLnBrk="1" hangingPunct="1"/>
            <a:r>
              <a:rPr lang="en-GB" sz="1400" b="0" dirty="0">
                <a:solidFill>
                  <a:schemeClr val="bg1"/>
                </a:solidFill>
                <a:cs typeface="Arial" charset="0"/>
              </a:rPr>
              <a:t>School Games</a:t>
            </a:r>
          </a:p>
          <a:p>
            <a:pPr algn="l" eaLnBrk="1" hangingPunct="1"/>
            <a:r>
              <a:rPr lang="en-GB" sz="1400" b="0" dirty="0">
                <a:solidFill>
                  <a:schemeClr val="bg1"/>
                </a:solidFill>
                <a:cs typeface="Arial" charset="0"/>
              </a:rPr>
              <a:t>Up to £150 million</a:t>
            </a:r>
          </a:p>
          <a:p>
            <a:pPr algn="l" eaLnBrk="1" hangingPunct="1"/>
            <a:endParaRPr lang="en-GB" sz="1400" b="0" dirty="0">
              <a:solidFill>
                <a:schemeClr val="bg1"/>
              </a:solidFill>
              <a:cs typeface="Arial" charset="0"/>
            </a:endParaRPr>
          </a:p>
          <a:p>
            <a:pPr algn="l" eaLnBrk="1" hangingPunct="1"/>
            <a:r>
              <a:rPr lang="en-GB" sz="800" b="0" dirty="0">
                <a:solidFill>
                  <a:schemeClr val="bg1"/>
                </a:solidFill>
                <a:cs typeface="Arial" charset="0"/>
              </a:rPr>
              <a:t>(Including Education,&amp; Health funding)</a:t>
            </a:r>
          </a:p>
        </p:txBody>
      </p:sp>
      <p:sp>
        <p:nvSpPr>
          <p:cNvPr id="66564" name="Oval 62"/>
          <p:cNvSpPr>
            <a:spLocks noChangeArrowheads="1"/>
          </p:cNvSpPr>
          <p:nvPr/>
        </p:nvSpPr>
        <p:spPr bwMode="auto">
          <a:xfrm>
            <a:off x="1923256" y="1235869"/>
            <a:ext cx="503237" cy="615181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>
              <a:defRPr/>
            </a:pPr>
            <a:endParaRPr lang="en-GB" sz="1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Oval 4"/>
          <p:cNvSpPr>
            <a:spLocks noChangeArrowheads="1"/>
          </p:cNvSpPr>
          <p:nvPr/>
        </p:nvSpPr>
        <p:spPr bwMode="auto">
          <a:xfrm>
            <a:off x="3135313" y="371475"/>
            <a:ext cx="4048125" cy="4048125"/>
          </a:xfrm>
          <a:prstGeom prst="ellipse">
            <a:avLst/>
          </a:prstGeom>
          <a:gradFill rotWithShape="1">
            <a:gsLst>
              <a:gs pos="0">
                <a:srgbClr val="00729A"/>
              </a:gs>
              <a:gs pos="100000">
                <a:srgbClr val="00506B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l" eaLnBrk="1" hangingPunct="1"/>
            <a:r>
              <a:rPr lang="en-GB" sz="1800" b="0">
                <a:solidFill>
                  <a:schemeClr val="bg1"/>
                </a:solidFill>
                <a:cs typeface="Arial" charset="0"/>
              </a:rPr>
              <a:t>  </a:t>
            </a:r>
            <a:endParaRPr lang="en-GB" sz="1600" b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6566" name="Oval 14"/>
          <p:cNvSpPr>
            <a:spLocks noChangeArrowheads="1"/>
          </p:cNvSpPr>
          <p:nvPr/>
        </p:nvSpPr>
        <p:spPr bwMode="auto">
          <a:xfrm>
            <a:off x="4465638" y="3957638"/>
            <a:ext cx="179387" cy="179387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>
              <a:defRPr/>
            </a:pPr>
            <a:endParaRPr lang="en-GB" sz="7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38"/>
          <p:cNvSpPr>
            <a:spLocks noChangeArrowheads="1"/>
          </p:cNvSpPr>
          <p:nvPr/>
        </p:nvSpPr>
        <p:spPr bwMode="auto">
          <a:xfrm>
            <a:off x="4178300" y="3771900"/>
            <a:ext cx="8350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GB" sz="1200" b="0">
                <a:solidFill>
                  <a:schemeClr val="bg1"/>
                </a:solidFill>
                <a:cs typeface="Arial" charset="0"/>
              </a:rPr>
              <a:t>Governance</a:t>
            </a:r>
          </a:p>
        </p:txBody>
      </p:sp>
      <p:sp>
        <p:nvSpPr>
          <p:cNvPr id="5130" name="Rectangle 63"/>
          <p:cNvSpPr>
            <a:spLocks noChangeArrowheads="1"/>
          </p:cNvSpPr>
          <p:nvPr/>
        </p:nvSpPr>
        <p:spPr bwMode="auto">
          <a:xfrm>
            <a:off x="1927225" y="1415281"/>
            <a:ext cx="4953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GB" sz="1200" b="0" dirty="0">
                <a:solidFill>
                  <a:schemeClr val="bg1"/>
                </a:solidFill>
                <a:cs typeface="Arial" charset="0"/>
              </a:rPr>
              <a:t>Access</a:t>
            </a:r>
          </a:p>
        </p:txBody>
      </p:sp>
      <p:sp>
        <p:nvSpPr>
          <p:cNvPr id="5131" name="Rectangle 63"/>
          <p:cNvSpPr>
            <a:spLocks noChangeArrowheads="1"/>
          </p:cNvSpPr>
          <p:nvPr/>
        </p:nvSpPr>
        <p:spPr bwMode="auto">
          <a:xfrm>
            <a:off x="6096000" y="5534025"/>
            <a:ext cx="20764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GB" sz="1000" b="0">
                <a:solidFill>
                  <a:schemeClr val="bg1"/>
                </a:solidFill>
                <a:cs typeface="Arial" charset="0"/>
              </a:rPr>
              <a:t>CSPs:</a:t>
            </a:r>
          </a:p>
          <a:p>
            <a:pPr algn="l" eaLnBrk="1" hangingPunct="1"/>
            <a:r>
              <a:rPr lang="en-GB" sz="1000" b="0">
                <a:solidFill>
                  <a:schemeClr val="bg1"/>
                </a:solidFill>
                <a:cs typeface="Arial" charset="0"/>
              </a:rPr>
              <a:t>Coaching (Sportivate)</a:t>
            </a:r>
          </a:p>
          <a:p>
            <a:pPr algn="l" eaLnBrk="1" hangingPunct="1"/>
            <a:r>
              <a:rPr lang="en-GB" sz="1000" b="0">
                <a:solidFill>
                  <a:schemeClr val="bg1"/>
                </a:solidFill>
                <a:cs typeface="Arial" charset="0"/>
              </a:rPr>
              <a:t>Volunteering </a:t>
            </a:r>
            <a:r>
              <a:rPr lang="en-GB" sz="800" b="0">
                <a:solidFill>
                  <a:schemeClr val="bg1"/>
                </a:solidFill>
                <a:cs typeface="Arial" charset="0"/>
              </a:rPr>
              <a:t>(Sport Makers, Club leaders</a:t>
            </a:r>
            <a:r>
              <a:rPr lang="en-GB" sz="1000" b="0">
                <a:solidFill>
                  <a:schemeClr val="bg1"/>
                </a:solidFill>
                <a:cs typeface="Arial" charset="0"/>
              </a:rPr>
              <a:t>)</a:t>
            </a:r>
          </a:p>
          <a:p>
            <a:pPr algn="l" eaLnBrk="1" hangingPunct="1"/>
            <a:r>
              <a:rPr lang="en-GB" sz="1000" b="0">
                <a:solidFill>
                  <a:schemeClr val="bg1"/>
                </a:solidFill>
                <a:cs typeface="Arial" charset="0"/>
              </a:rPr>
              <a:t>Disability</a:t>
            </a:r>
          </a:p>
        </p:txBody>
      </p:sp>
      <p:sp>
        <p:nvSpPr>
          <p:cNvPr id="66571" name="Oval 19"/>
          <p:cNvSpPr>
            <a:spLocks noChangeArrowheads="1"/>
          </p:cNvSpPr>
          <p:nvPr/>
        </p:nvSpPr>
        <p:spPr bwMode="auto">
          <a:xfrm>
            <a:off x="6777038" y="3573463"/>
            <a:ext cx="792162" cy="79216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 eaLnBrk="1" hangingPunct="1">
              <a:defRPr/>
            </a:pPr>
            <a:endParaRPr lang="en-GB" sz="1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72" name="Oval 28"/>
          <p:cNvSpPr>
            <a:spLocks noChangeArrowheads="1"/>
          </p:cNvSpPr>
          <p:nvPr/>
        </p:nvSpPr>
        <p:spPr bwMode="auto">
          <a:xfrm>
            <a:off x="7451725" y="4005263"/>
            <a:ext cx="1008063" cy="100806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 eaLnBrk="1" hangingPunct="1">
              <a:defRPr/>
            </a:pPr>
            <a:endParaRPr lang="en-GB" sz="1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73" name="Oval 15"/>
          <p:cNvSpPr>
            <a:spLocks noChangeArrowheads="1"/>
          </p:cNvSpPr>
          <p:nvPr/>
        </p:nvSpPr>
        <p:spPr bwMode="auto">
          <a:xfrm>
            <a:off x="4987925" y="4522788"/>
            <a:ext cx="1008063" cy="1008062"/>
          </a:xfrm>
          <a:prstGeom prst="ellipse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0" tIns="0" rIns="0" bIns="0" anchor="ctr"/>
          <a:lstStyle/>
          <a:p>
            <a:pPr algn="l" eaLnBrk="1" hangingPunct="1">
              <a:defRPr/>
            </a:pPr>
            <a:endParaRPr lang="en-GB" sz="1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74" name="Oval 19"/>
          <p:cNvSpPr>
            <a:spLocks noChangeArrowheads="1"/>
          </p:cNvSpPr>
          <p:nvPr/>
        </p:nvSpPr>
        <p:spPr bwMode="auto">
          <a:xfrm>
            <a:off x="6145213" y="2600325"/>
            <a:ext cx="792162" cy="792163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 eaLnBrk="1" hangingPunct="1">
              <a:defRPr/>
            </a:pPr>
            <a:endParaRPr lang="en-GB" sz="1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75" name="Oval 19"/>
          <p:cNvSpPr>
            <a:spLocks noChangeArrowheads="1"/>
          </p:cNvSpPr>
          <p:nvPr/>
        </p:nvSpPr>
        <p:spPr bwMode="auto">
          <a:xfrm>
            <a:off x="2576513" y="1468438"/>
            <a:ext cx="1117600" cy="111601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lIns="0" tIns="0" rIns="0" bIns="0" anchor="ctr"/>
          <a:lstStyle/>
          <a:p>
            <a:pPr algn="l" eaLnBrk="1" hangingPunct="1">
              <a:defRPr/>
            </a:pPr>
            <a:r>
              <a:rPr lang="en-GB" sz="12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Transition to Clubs</a:t>
            </a:r>
            <a:endParaRPr lang="en-GB" sz="1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76" name="Oval 19"/>
          <p:cNvSpPr>
            <a:spLocks noChangeArrowheads="1"/>
          </p:cNvSpPr>
          <p:nvPr/>
        </p:nvSpPr>
        <p:spPr bwMode="auto">
          <a:xfrm>
            <a:off x="3636963" y="2733675"/>
            <a:ext cx="1008062" cy="1008063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 eaLnBrk="1" hangingPunct="1">
              <a:defRPr/>
            </a:pPr>
            <a:r>
              <a:rPr lang="en-GB" sz="12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Rewards</a:t>
            </a:r>
            <a:endParaRPr lang="en-GB" sz="1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38" name="Rectangle 63"/>
          <p:cNvSpPr>
            <a:spLocks noChangeArrowheads="1"/>
          </p:cNvSpPr>
          <p:nvPr/>
        </p:nvSpPr>
        <p:spPr bwMode="auto">
          <a:xfrm>
            <a:off x="3852863" y="1739900"/>
            <a:ext cx="3362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180975" indent="-180975" algn="l" eaLnBrk="1" hangingPunct="1">
              <a:buFont typeface="Wingdings" pitchFamily="2" charset="2"/>
              <a:buNone/>
            </a:pPr>
            <a:r>
              <a:rPr lang="en-GB" sz="1000" b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  </a:t>
            </a:r>
            <a:r>
              <a:rPr lang="en-GB" sz="1000" b="0">
                <a:solidFill>
                  <a:schemeClr val="bg1"/>
                </a:solidFill>
                <a:cs typeface="Arial" charset="0"/>
              </a:rPr>
              <a:t>WSPs start at age 14  </a:t>
            </a:r>
          </a:p>
          <a:p>
            <a:pPr marL="180975" indent="-180975" algn="l" eaLnBrk="1" hangingPunct="1">
              <a:buFont typeface="Wingdings" pitchFamily="2" charset="2"/>
              <a:buNone/>
            </a:pPr>
            <a:r>
              <a:rPr lang="en-GB" sz="1000" b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</a:t>
            </a:r>
            <a:r>
              <a:rPr lang="en-GB" sz="1000" b="0">
                <a:solidFill>
                  <a:schemeClr val="bg1"/>
                </a:solidFill>
                <a:cs typeface="Arial" charset="0"/>
              </a:rPr>
              <a:t>  Focus on 14-25 for relevant sports</a:t>
            </a:r>
          </a:p>
          <a:p>
            <a:pPr marL="180975" indent="-180975" algn="l" eaLnBrk="1" hangingPunct="1">
              <a:buFont typeface="Wingdings" pitchFamily="2" charset="2"/>
              <a:buChar char="ü"/>
            </a:pPr>
            <a:r>
              <a:rPr lang="en-GB" sz="1000" b="0">
                <a:solidFill>
                  <a:schemeClr val="bg1"/>
                </a:solidFill>
                <a:cs typeface="Arial" charset="0"/>
              </a:rPr>
              <a:t>Mandatory growth targets </a:t>
            </a:r>
          </a:p>
          <a:p>
            <a:pPr marL="180975" indent="-180975" algn="l" eaLnBrk="1" hangingPunct="1">
              <a:buFont typeface="Wingdings" pitchFamily="2" charset="2"/>
              <a:buChar char="ü"/>
            </a:pPr>
            <a:r>
              <a:rPr lang="en-GB" sz="1000" b="0">
                <a:solidFill>
                  <a:schemeClr val="bg1"/>
                </a:solidFill>
                <a:cs typeface="Arial" charset="0"/>
              </a:rPr>
              <a:t>Payment by results</a:t>
            </a:r>
          </a:p>
          <a:p>
            <a:pPr marL="180975" indent="-180975" algn="l" eaLnBrk="1" hangingPunct="1">
              <a:buFont typeface="Wingdings" pitchFamily="2" charset="2"/>
              <a:buChar char="ü"/>
            </a:pPr>
            <a:r>
              <a:rPr lang="en-GB" sz="1000" b="0">
                <a:solidFill>
                  <a:schemeClr val="bg1"/>
                </a:solidFill>
                <a:cs typeface="Arial" charset="0"/>
              </a:rPr>
              <a:t>Enhanced governance</a:t>
            </a:r>
          </a:p>
          <a:p>
            <a:pPr marL="180975" indent="-180975" algn="l" eaLnBrk="1" hangingPunct="1">
              <a:buFont typeface="Wingdings" pitchFamily="2" charset="2"/>
              <a:buChar char="ü"/>
            </a:pPr>
            <a:r>
              <a:rPr lang="en-GB" sz="1000" b="0">
                <a:solidFill>
                  <a:schemeClr val="bg1"/>
                </a:solidFill>
                <a:cs typeface="Arial" charset="0"/>
              </a:rPr>
              <a:t>Talent development</a:t>
            </a:r>
          </a:p>
        </p:txBody>
      </p:sp>
      <p:sp>
        <p:nvSpPr>
          <p:cNvPr id="5139" name="Oval 3"/>
          <p:cNvSpPr>
            <a:spLocks noChangeArrowheads="1"/>
          </p:cNvSpPr>
          <p:nvPr/>
        </p:nvSpPr>
        <p:spPr bwMode="auto">
          <a:xfrm>
            <a:off x="215900" y="3860800"/>
            <a:ext cx="2627313" cy="2627313"/>
          </a:xfrm>
          <a:prstGeom prst="ellipse">
            <a:avLst/>
          </a:prstGeom>
          <a:gradFill rotWithShape="1">
            <a:gsLst>
              <a:gs pos="0">
                <a:srgbClr val="00729A"/>
              </a:gs>
              <a:gs pos="100000">
                <a:srgbClr val="00506B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l" eaLnBrk="1" hangingPunct="1"/>
            <a:endParaRPr lang="en-GB" sz="1600" b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6580" name="Oval 11"/>
          <p:cNvSpPr>
            <a:spLocks noChangeArrowheads="1"/>
          </p:cNvSpPr>
          <p:nvPr/>
        </p:nvSpPr>
        <p:spPr bwMode="auto">
          <a:xfrm>
            <a:off x="1655763" y="3402013"/>
            <a:ext cx="1079500" cy="1081087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 eaLnBrk="1" hangingPunct="1">
              <a:defRPr/>
            </a:pPr>
            <a:r>
              <a:rPr lang="en-GB" sz="10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Mid-range/</a:t>
            </a:r>
            <a:br>
              <a:rPr lang="en-GB" sz="10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sz="10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Improvement </a:t>
            </a:r>
            <a:r>
              <a:rPr lang="en-GB" sz="105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05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sz="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e.g. pools/artificial pitches</a:t>
            </a:r>
          </a:p>
        </p:txBody>
      </p:sp>
      <p:sp>
        <p:nvSpPr>
          <p:cNvPr id="66581" name="Oval 12"/>
          <p:cNvSpPr>
            <a:spLocks noChangeArrowheads="1"/>
          </p:cNvSpPr>
          <p:nvPr/>
        </p:nvSpPr>
        <p:spPr bwMode="auto">
          <a:xfrm>
            <a:off x="2241550" y="4724400"/>
            <a:ext cx="1692275" cy="1692275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 eaLnBrk="1" hangingPunct="1">
              <a:defRPr/>
            </a:pPr>
            <a:r>
              <a:rPr lang="en-GB" sz="12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New capital </a:t>
            </a:r>
          </a:p>
        </p:txBody>
      </p:sp>
      <p:sp>
        <p:nvSpPr>
          <p:cNvPr id="66582" name="Oval 19"/>
          <p:cNvSpPr>
            <a:spLocks noChangeArrowheads="1"/>
          </p:cNvSpPr>
          <p:nvPr/>
        </p:nvSpPr>
        <p:spPr bwMode="auto">
          <a:xfrm>
            <a:off x="8027988" y="5006975"/>
            <a:ext cx="360362" cy="360363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l" eaLnBrk="1" hangingPunct="1">
              <a:defRPr/>
            </a:pPr>
            <a:endParaRPr lang="en-GB" sz="1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83" name="Oval 19"/>
          <p:cNvSpPr>
            <a:spLocks noChangeArrowheads="1"/>
          </p:cNvSpPr>
          <p:nvPr/>
        </p:nvSpPr>
        <p:spPr bwMode="auto">
          <a:xfrm>
            <a:off x="7947025" y="5408613"/>
            <a:ext cx="503238" cy="503237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l" eaLnBrk="1" hangingPunct="1">
              <a:defRPr/>
            </a:pPr>
            <a:endParaRPr lang="en-GB" sz="1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44" name="Rectangle 38"/>
          <p:cNvSpPr>
            <a:spLocks noChangeArrowheads="1"/>
          </p:cNvSpPr>
          <p:nvPr/>
        </p:nvSpPr>
        <p:spPr bwMode="auto">
          <a:xfrm>
            <a:off x="8234363" y="5011738"/>
            <a:ext cx="7667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GB" sz="1200" b="0">
                <a:solidFill>
                  <a:srgbClr val="000066"/>
                </a:solidFill>
                <a:cs typeface="Arial" charset="0"/>
              </a:rPr>
              <a:t>Health pilot</a:t>
            </a:r>
          </a:p>
        </p:txBody>
      </p:sp>
      <p:sp>
        <p:nvSpPr>
          <p:cNvPr id="5145" name="Rectangle 38"/>
          <p:cNvSpPr>
            <a:spLocks noChangeArrowheads="1"/>
          </p:cNvSpPr>
          <p:nvPr/>
        </p:nvSpPr>
        <p:spPr bwMode="auto">
          <a:xfrm>
            <a:off x="8226425" y="5695950"/>
            <a:ext cx="879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 eaLnBrk="1" hangingPunct="1"/>
            <a:r>
              <a:rPr lang="en-GB" sz="1200" b="0">
                <a:solidFill>
                  <a:srgbClr val="000066"/>
                </a:solidFill>
                <a:cs typeface="Arial" charset="0"/>
              </a:rPr>
              <a:t>Market development</a:t>
            </a:r>
          </a:p>
        </p:txBody>
      </p:sp>
      <p:sp>
        <p:nvSpPr>
          <p:cNvPr id="5146" name="Rectangle 63"/>
          <p:cNvSpPr>
            <a:spLocks noChangeArrowheads="1"/>
          </p:cNvSpPr>
          <p:nvPr/>
        </p:nvSpPr>
        <p:spPr bwMode="auto">
          <a:xfrm>
            <a:off x="681038" y="5172075"/>
            <a:ext cx="1493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 eaLnBrk="1" hangingPunct="1"/>
            <a:r>
              <a:rPr lang="en-GB" sz="1000" b="0">
                <a:solidFill>
                  <a:schemeClr val="bg1"/>
                </a:solidFill>
                <a:cs typeface="Arial" charset="0"/>
              </a:rPr>
              <a:t>Iconic</a:t>
            </a:r>
          </a:p>
          <a:p>
            <a:pPr algn="l" eaLnBrk="1" hangingPunct="1"/>
            <a:r>
              <a:rPr lang="en-GB" sz="1000" b="0">
                <a:solidFill>
                  <a:schemeClr val="bg1"/>
                </a:solidFill>
                <a:cs typeface="Arial" charset="0"/>
              </a:rPr>
              <a:t>Inspired</a:t>
            </a:r>
          </a:p>
          <a:p>
            <a:pPr algn="l" eaLnBrk="1" hangingPunct="1"/>
            <a:r>
              <a:rPr lang="en-GB" sz="1000" b="0">
                <a:solidFill>
                  <a:schemeClr val="bg1"/>
                </a:solidFill>
                <a:cs typeface="Arial" charset="0"/>
              </a:rPr>
              <a:t>Playing fields</a:t>
            </a:r>
          </a:p>
        </p:txBody>
      </p:sp>
      <p:sp>
        <p:nvSpPr>
          <p:cNvPr id="5147" name="Rectangle 38"/>
          <p:cNvSpPr>
            <a:spLocks noChangeArrowheads="1"/>
          </p:cNvSpPr>
          <p:nvPr/>
        </p:nvSpPr>
        <p:spPr bwMode="auto">
          <a:xfrm>
            <a:off x="2439988" y="2584450"/>
            <a:ext cx="7191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 eaLnBrk="1" hangingPunct="1"/>
            <a:r>
              <a:rPr lang="en-GB" sz="1200" b="1" dirty="0">
                <a:solidFill>
                  <a:srgbClr val="000066"/>
                </a:solidFill>
                <a:cs typeface="Arial" charset="0"/>
              </a:rPr>
              <a:t>Supported by CSP Club Link Makers</a:t>
            </a:r>
          </a:p>
        </p:txBody>
      </p:sp>
      <p:sp>
        <p:nvSpPr>
          <p:cNvPr id="5148" name="Text Box 29"/>
          <p:cNvSpPr txBox="1">
            <a:spLocks noChangeArrowheads="1"/>
          </p:cNvSpPr>
          <p:nvPr/>
        </p:nvSpPr>
        <p:spPr bwMode="auto">
          <a:xfrm>
            <a:off x="3852863" y="998538"/>
            <a:ext cx="32162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>
            <a:spAutoFit/>
          </a:bodyPr>
          <a:lstStyle>
            <a:lvl1pPr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l"/>
            <a:r>
              <a:rPr lang="en-GB" sz="1800" b="0">
                <a:solidFill>
                  <a:schemeClr val="bg1"/>
                </a:solidFill>
                <a:cs typeface="Arial" charset="0"/>
              </a:rPr>
              <a:t>Whole Sport Plans (NGBs)</a:t>
            </a:r>
            <a:r>
              <a:rPr lang="en-GB" b="0">
                <a:solidFill>
                  <a:schemeClr val="bg1"/>
                </a:solidFill>
                <a:cs typeface="Arial" charset="0"/>
              </a:rPr>
              <a:t>   </a:t>
            </a:r>
          </a:p>
          <a:p>
            <a:pPr algn="l"/>
            <a:r>
              <a:rPr lang="en-GB" sz="1600" b="0">
                <a:solidFill>
                  <a:schemeClr val="bg1"/>
                </a:solidFill>
                <a:cs typeface="Arial" charset="0"/>
              </a:rPr>
              <a:t>over £450 million 2013-17</a:t>
            </a:r>
          </a:p>
          <a:p>
            <a:pPr algn="l"/>
            <a:endParaRPr lang="en-GB">
              <a:cs typeface="Arial" charset="0"/>
            </a:endParaRPr>
          </a:p>
        </p:txBody>
      </p:sp>
      <p:sp>
        <p:nvSpPr>
          <p:cNvPr id="5149" name="Text Box 30"/>
          <p:cNvSpPr txBox="1">
            <a:spLocks noChangeArrowheads="1"/>
          </p:cNvSpPr>
          <p:nvPr/>
        </p:nvSpPr>
        <p:spPr bwMode="auto">
          <a:xfrm>
            <a:off x="590550" y="4505325"/>
            <a:ext cx="215265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762" tIns="47879" rIns="95762" bIns="47879">
            <a:spAutoFit/>
          </a:bodyPr>
          <a:lstStyle>
            <a:lvl1pPr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l"/>
            <a:r>
              <a:rPr lang="en-GB" sz="1800" b="0">
                <a:solidFill>
                  <a:schemeClr val="bg1"/>
                </a:solidFill>
                <a:cs typeface="Arial" charset="0"/>
              </a:rPr>
              <a:t>Facilities</a:t>
            </a:r>
          </a:p>
          <a:p>
            <a:pPr algn="l"/>
            <a:r>
              <a:rPr lang="en-GB" sz="1600" b="0">
                <a:solidFill>
                  <a:schemeClr val="bg1"/>
                </a:solidFill>
                <a:cs typeface="Arial" charset="0"/>
              </a:rPr>
              <a:t>Up to £250 million</a:t>
            </a:r>
          </a:p>
        </p:txBody>
      </p:sp>
      <p:sp>
        <p:nvSpPr>
          <p:cNvPr id="5150" name="Text Box 32"/>
          <p:cNvSpPr txBox="1">
            <a:spLocks noChangeArrowheads="1"/>
          </p:cNvSpPr>
          <p:nvPr/>
        </p:nvSpPr>
        <p:spPr bwMode="auto">
          <a:xfrm>
            <a:off x="5029200" y="4711700"/>
            <a:ext cx="100965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762" tIns="47879" rIns="95762" bIns="47879">
            <a:spAutoFit/>
          </a:bodyPr>
          <a:lstStyle>
            <a:lvl1pPr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l"/>
            <a:r>
              <a:rPr lang="en-GB" sz="1200" b="0" dirty="0">
                <a:solidFill>
                  <a:schemeClr val="bg1"/>
                </a:solidFill>
                <a:cs typeface="Arial" charset="0"/>
              </a:rPr>
              <a:t>Community</a:t>
            </a:r>
          </a:p>
          <a:p>
            <a:pPr algn="l">
              <a:lnSpc>
                <a:spcPct val="40000"/>
              </a:lnSpc>
            </a:pPr>
            <a:r>
              <a:rPr lang="en-GB" sz="1200" b="0" dirty="0">
                <a:solidFill>
                  <a:schemeClr val="bg1"/>
                </a:solidFill>
                <a:cs typeface="Arial" charset="0"/>
              </a:rPr>
              <a:t>Sport Pot</a:t>
            </a:r>
            <a:r>
              <a:rPr lang="en-GB" b="0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l">
              <a:spcBef>
                <a:spcPct val="50000"/>
              </a:spcBef>
            </a:pPr>
            <a:endParaRPr lang="en-GB" sz="12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151" name="Text Box 33"/>
          <p:cNvSpPr txBox="1">
            <a:spLocks noChangeArrowheads="1"/>
          </p:cNvSpPr>
          <p:nvPr/>
        </p:nvSpPr>
        <p:spPr bwMode="auto">
          <a:xfrm>
            <a:off x="7545388" y="4089400"/>
            <a:ext cx="1150937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762" tIns="47879" rIns="95762" bIns="47879">
            <a:spAutoFit/>
          </a:bodyPr>
          <a:lstStyle>
            <a:lvl1pPr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GB" sz="1100" b="0">
                <a:solidFill>
                  <a:schemeClr val="bg1"/>
                </a:solidFill>
                <a:cs typeface="Arial" charset="0"/>
              </a:rPr>
              <a:t>Door Step Clubs &amp; Get On Track</a:t>
            </a:r>
          </a:p>
        </p:txBody>
      </p:sp>
      <p:sp>
        <p:nvSpPr>
          <p:cNvPr id="5152" name="Text Box 35"/>
          <p:cNvSpPr txBox="1">
            <a:spLocks noChangeArrowheads="1"/>
          </p:cNvSpPr>
          <p:nvPr/>
        </p:nvSpPr>
        <p:spPr bwMode="auto">
          <a:xfrm>
            <a:off x="6138863" y="2682875"/>
            <a:ext cx="1276350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762" tIns="47879" rIns="95762" bIns="47879">
            <a:spAutoFit/>
          </a:bodyPr>
          <a:lstStyle>
            <a:lvl1pPr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l"/>
            <a:r>
              <a:rPr lang="en-GB" sz="1200" b="0">
                <a:solidFill>
                  <a:schemeClr val="bg1"/>
                </a:solidFill>
                <a:cs typeface="Arial" charset="0"/>
              </a:rPr>
              <a:t>Higher Education  </a:t>
            </a:r>
          </a:p>
          <a:p>
            <a:pPr algn="l">
              <a:spcBef>
                <a:spcPct val="50000"/>
              </a:spcBef>
            </a:pPr>
            <a:endParaRPr lang="en-GB" sz="1000">
              <a:cs typeface="Arial" charset="0"/>
            </a:endParaRPr>
          </a:p>
        </p:txBody>
      </p:sp>
      <p:sp>
        <p:nvSpPr>
          <p:cNvPr id="5153" name="Text Box 36"/>
          <p:cNvSpPr txBox="1">
            <a:spLocks noChangeArrowheads="1"/>
          </p:cNvSpPr>
          <p:nvPr/>
        </p:nvSpPr>
        <p:spPr bwMode="auto">
          <a:xfrm>
            <a:off x="6765925" y="3670300"/>
            <a:ext cx="8731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762" tIns="47879" rIns="95762" bIns="47879">
            <a:spAutoFit/>
          </a:bodyPr>
          <a:lstStyle>
            <a:lvl1pPr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 defTabSz="958850"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l"/>
            <a:r>
              <a:rPr lang="en-GB" sz="1200" b="0">
                <a:solidFill>
                  <a:schemeClr val="bg1"/>
                </a:solidFill>
                <a:cs typeface="Arial" charset="0"/>
              </a:rPr>
              <a:t>Further Education</a:t>
            </a:r>
          </a:p>
        </p:txBody>
      </p:sp>
    </p:spTree>
    <p:extLst>
      <p:ext uri="{BB962C8B-B14F-4D97-AF65-F5344CB8AC3E}">
        <p14:creationId xmlns:p14="http://schemas.microsoft.com/office/powerpoint/2010/main" val="35581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told us….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760"/>
            <a:ext cx="8137152" cy="4895850"/>
          </a:xfrm>
        </p:spPr>
        <p:txBody>
          <a:bodyPr/>
          <a:lstStyle/>
          <a:p>
            <a:r>
              <a:rPr lang="en-GB" sz="3200" b="1" dirty="0" smtClean="0">
                <a:latin typeface="Calibri" pitchFamily="34" charset="0"/>
                <a:cs typeface="Calibri" pitchFamily="34" charset="0"/>
              </a:rPr>
              <a:t>Accessing capital funds is good BUT</a:t>
            </a:r>
          </a:p>
          <a:p>
            <a:r>
              <a:rPr lang="en-GB" sz="3200" b="1" dirty="0" smtClean="0">
                <a:latin typeface="Calibri" pitchFamily="34" charset="0"/>
                <a:cs typeface="Calibri" pitchFamily="34" charset="0"/>
              </a:rPr>
              <a:t>We need access to </a:t>
            </a:r>
            <a:r>
              <a:rPr lang="en-GB" sz="3200" b="1" dirty="0" smtClean="0">
                <a:latin typeface="Arial Black" pitchFamily="34" charset="0"/>
                <a:cs typeface="Calibri" pitchFamily="34" charset="0"/>
              </a:rPr>
              <a:t>revenue for local delivery</a:t>
            </a:r>
          </a:p>
          <a:p>
            <a:r>
              <a:rPr lang="en-GB" sz="3200" b="1" dirty="0" smtClean="0">
                <a:latin typeface="Calibri" pitchFamily="34" charset="0"/>
                <a:cs typeface="Calibri" pitchFamily="34" charset="0"/>
              </a:rPr>
              <a:t>Medium to large scale investments</a:t>
            </a:r>
          </a:p>
          <a:p>
            <a:r>
              <a:rPr lang="en-GB" sz="3200" b="1" dirty="0" smtClean="0">
                <a:latin typeface="Calibri" pitchFamily="34" charset="0"/>
                <a:cs typeface="Calibri" pitchFamily="34" charset="0"/>
              </a:rPr>
              <a:t>Outcomes focused – Sport England AND our own</a:t>
            </a:r>
          </a:p>
          <a:p>
            <a:r>
              <a:rPr lang="en-GB" sz="3200" b="1" dirty="0" smtClean="0">
                <a:latin typeface="Calibri" pitchFamily="34" charset="0"/>
                <a:cs typeface="Calibri" pitchFamily="34" charset="0"/>
              </a:rPr>
              <a:t>Widest definition of sport</a:t>
            </a:r>
          </a:p>
          <a:p>
            <a:r>
              <a:rPr lang="en-GB" sz="3200" b="1" dirty="0" smtClean="0">
                <a:latin typeface="Calibri" pitchFamily="34" charset="0"/>
                <a:cs typeface="Calibri" pitchFamily="34" charset="0"/>
              </a:rPr>
              <a:t>Re-invest in what works</a:t>
            </a:r>
            <a:endParaRPr lang="en-GB" sz="3200" b="1" dirty="0">
              <a:latin typeface="Calibri" pitchFamily="34" charset="0"/>
              <a:cs typeface="Calibri" pitchFamily="34" charset="0"/>
            </a:endParaRP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BDB7FF-CB64-415E-98F0-6BB42F66999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10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9325" cy="720725"/>
          </a:xfrm>
        </p:spPr>
        <p:txBody>
          <a:bodyPr/>
          <a:lstStyle/>
          <a:p>
            <a:r>
              <a:rPr lang="en-GB" dirty="0" smtClean="0"/>
              <a:t>CSAF – How will it work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BDB7FF-CB64-415E-98F0-6BB42F66999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82185845"/>
              </p:ext>
            </p:extLst>
          </p:nvPr>
        </p:nvGraphicFramePr>
        <p:xfrm>
          <a:off x="-6733256" y="272863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424862" cy="4607818"/>
          </a:xfrm>
        </p:spPr>
        <p:txBody>
          <a:bodyPr/>
          <a:lstStyle/>
          <a:p>
            <a:pPr marL="0" indent="0">
              <a:buNone/>
            </a:pPr>
            <a:r>
              <a:rPr lang="en-GB" sz="2600" i="1" dirty="0" smtClean="0">
                <a:latin typeface="Calibri" pitchFamily="34" charset="0"/>
                <a:cs typeface="Calibri" pitchFamily="34" charset="0"/>
              </a:rPr>
              <a:t>The Essentials</a:t>
            </a:r>
          </a:p>
          <a:p>
            <a:r>
              <a:rPr lang="en-GB" sz="2600" b="1" dirty="0" smtClean="0">
                <a:latin typeface="Calibri" pitchFamily="34" charset="0"/>
                <a:cs typeface="Calibri" pitchFamily="34" charset="0"/>
              </a:rPr>
              <a:t>£40 million between 2013-16 </a:t>
            </a:r>
          </a:p>
          <a:p>
            <a:r>
              <a:rPr lang="en-GB" sz="2600" b="1" dirty="0" smtClean="0">
                <a:latin typeface="Calibri" pitchFamily="34" charset="0"/>
                <a:cs typeface="Calibri" pitchFamily="34" charset="0"/>
              </a:rPr>
              <a:t>Five funding rounds - Round 1 open Jan 2013</a:t>
            </a:r>
          </a:p>
          <a:p>
            <a:r>
              <a:rPr lang="en-GB" sz="2600" b="1" dirty="0" smtClean="0">
                <a:latin typeface="Calibri" pitchFamily="34" charset="0"/>
                <a:cs typeface="Calibri" pitchFamily="34" charset="0"/>
              </a:rPr>
              <a:t>Awards £50,000 - £250,000</a:t>
            </a:r>
          </a:p>
          <a:p>
            <a:pPr marL="0" indent="0">
              <a:buNone/>
            </a:pPr>
            <a:endParaRPr lang="en-GB" sz="2600" i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GB" sz="2600" i="1" dirty="0" smtClean="0">
                <a:latin typeface="Calibri" pitchFamily="34" charset="0"/>
                <a:cs typeface="Calibri" pitchFamily="34" charset="0"/>
              </a:rPr>
              <a:t>Some principles</a:t>
            </a:r>
          </a:p>
          <a:p>
            <a:r>
              <a:rPr lang="en-GB" sz="2600" b="1" dirty="0" smtClean="0">
                <a:latin typeface="Calibri" pitchFamily="34" charset="0"/>
                <a:cs typeface="Calibri" pitchFamily="34" charset="0"/>
              </a:rPr>
              <a:t>Increasing participation 1x30 but local focus</a:t>
            </a:r>
            <a:r>
              <a:rPr lang="en-GB" sz="2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600" b="1" dirty="0" smtClean="0">
                <a:latin typeface="Calibri" pitchFamily="34" charset="0"/>
                <a:cs typeface="Calibri" pitchFamily="34" charset="0"/>
              </a:rPr>
              <a:t>&amp; priorities</a:t>
            </a:r>
            <a:endParaRPr lang="en-GB" sz="2600" b="1" dirty="0">
              <a:latin typeface="Calibri" pitchFamily="34" charset="0"/>
              <a:cs typeface="Calibri" pitchFamily="34" charset="0"/>
            </a:endParaRPr>
          </a:p>
          <a:p>
            <a:r>
              <a:rPr lang="en-GB" sz="2600" b="1" dirty="0" smtClean="0">
                <a:latin typeface="Calibri" pitchFamily="34" charset="0"/>
                <a:cs typeface="Calibri" pitchFamily="34" charset="0"/>
              </a:rPr>
              <a:t>Partnership approach essential e.g. CSPANs</a:t>
            </a:r>
          </a:p>
          <a:p>
            <a:r>
              <a:rPr lang="en-GB" sz="2600" b="1" dirty="0" smtClean="0">
                <a:latin typeface="Calibri" pitchFamily="34" charset="0"/>
                <a:cs typeface="Calibri" pitchFamily="34" charset="0"/>
              </a:rPr>
              <a:t>New or existing projects both eligible</a:t>
            </a:r>
          </a:p>
          <a:p>
            <a:r>
              <a:rPr lang="en-GB" sz="2600" b="1" dirty="0" smtClean="0">
                <a:latin typeface="Calibri" pitchFamily="34" charset="0"/>
                <a:cs typeface="Calibri" pitchFamily="34" charset="0"/>
              </a:rPr>
              <a:t>Local authorities are central to this fund</a:t>
            </a:r>
          </a:p>
          <a:p>
            <a:r>
              <a:rPr lang="en-GB" sz="2600" b="1" dirty="0" smtClean="0">
                <a:latin typeface="Calibri" pitchFamily="34" charset="0"/>
                <a:cs typeface="Calibri" pitchFamily="34" charset="0"/>
              </a:rPr>
              <a:t>Competitive process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9018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CSAF – helping us to embed?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BDB7FF-CB64-415E-98F0-6BB42F66999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58169856"/>
              </p:ext>
            </p:extLst>
          </p:nvPr>
        </p:nvGraphicFramePr>
        <p:xfrm>
          <a:off x="-6733256" y="272863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395288" y="1201336"/>
            <a:ext cx="3744664" cy="453192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80000"/>
                  <a:invGamma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Top 10 lessons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200" b="1" dirty="0" smtClean="0">
                <a:solidFill>
                  <a:schemeClr val="bg1"/>
                </a:solidFill>
                <a:latin typeface="+mn-lt"/>
              </a:rPr>
              <a:t>A ‘sophisticated understanding of need’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sz="2200" b="1" dirty="0" smtClean="0">
              <a:solidFill>
                <a:schemeClr val="bg1"/>
              </a:solidFill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sz="2200" b="1" dirty="0">
              <a:solidFill>
                <a:schemeClr val="bg1"/>
              </a:solidFill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sz="2200" b="1" dirty="0" smtClean="0">
              <a:solidFill>
                <a:schemeClr val="bg1"/>
              </a:solidFill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200" b="1" dirty="0" smtClean="0">
                <a:solidFill>
                  <a:schemeClr val="bg1"/>
                </a:solidFill>
                <a:latin typeface="+mn-lt"/>
              </a:rPr>
              <a:t>Developing relationships</a:t>
            </a:r>
            <a:endParaRPr kumimoji="0" lang="en-GB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139952" y="1201336"/>
            <a:ext cx="4608512" cy="4531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+mj-lt"/>
              </a:rPr>
              <a:t>CSAF approach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4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</a:rPr>
              <a:t>Clear needs and evidence base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</a:rPr>
              <a:t>Mixture of strategic and local sources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</a:rPr>
              <a:t>25% of assessment criteria</a:t>
            </a:r>
          </a:p>
          <a:p>
            <a:endParaRPr lang="en-GB" sz="2200" b="1" dirty="0">
              <a:solidFill>
                <a:schemeClr val="tx1">
                  <a:lumMod val="50000"/>
                </a:schemeClr>
              </a:solidFill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Effective partnership is key to a successful application – 30%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No single sport, club, other silo...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+mn-lt"/>
              </a:rPr>
              <a:t>Show us how you work</a:t>
            </a:r>
            <a:r>
              <a:rPr kumimoji="0" lang="en-GB" sz="2200" b="1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+mn-lt"/>
              </a:rPr>
              <a:t> together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200" b="1" baseline="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Mix</a:t>
            </a: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 of roles – strategic and delivery</a:t>
            </a:r>
            <a:endParaRPr kumimoji="0" lang="en-GB" sz="22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692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BDB7FF-CB64-415E-98F0-6BB42F66999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42361918"/>
              </p:ext>
            </p:extLst>
          </p:nvPr>
        </p:nvGraphicFramePr>
        <p:xfrm>
          <a:off x="-6733256" y="272863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378983" y="620688"/>
            <a:ext cx="3744664" cy="54006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80000"/>
                  <a:invGamma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Top 10 lessons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200" b="1" dirty="0" smtClean="0">
                <a:solidFill>
                  <a:schemeClr val="bg1"/>
                </a:solidFill>
                <a:latin typeface="+mn-lt"/>
              </a:rPr>
              <a:t>Clarity of outcomes and impact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200" b="1" dirty="0" smtClean="0">
                <a:solidFill>
                  <a:schemeClr val="bg1"/>
                </a:solidFill>
                <a:latin typeface="+mn-lt"/>
              </a:rPr>
              <a:t>Value for money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sz="2200" b="1" dirty="0">
              <a:solidFill>
                <a:schemeClr val="bg1"/>
              </a:solidFill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sz="2200" b="1" dirty="0" smtClean="0">
              <a:solidFill>
                <a:schemeClr val="bg1"/>
              </a:solidFill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sz="2200" b="1" dirty="0" smtClean="0">
              <a:solidFill>
                <a:schemeClr val="bg1"/>
              </a:solidFill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200" b="1" dirty="0" smtClean="0">
                <a:solidFill>
                  <a:schemeClr val="bg1"/>
                </a:solidFill>
                <a:latin typeface="+mn-lt"/>
              </a:rPr>
              <a:t>Building capacity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200" b="1" i="0" u="none" strike="noStrike" cap="none" normalizeH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200" b="1" dirty="0" smtClean="0">
                <a:solidFill>
                  <a:schemeClr val="bg1"/>
                </a:solidFill>
                <a:latin typeface="+mn-lt"/>
              </a:rPr>
              <a:t>Pick up on other people’s agendas (“best bets”)</a:t>
            </a:r>
            <a:endParaRPr kumimoji="0" lang="en-GB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139952" y="620688"/>
            <a:ext cx="4608512" cy="540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+mj-lt"/>
              </a:rPr>
              <a:t>CSAF approach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4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</a:rPr>
              <a:t>Focus on link between evidence, priorities, focus and scale of impact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</a:rPr>
              <a:t>Robust delivery planning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</a:rPr>
              <a:t>30% of assessment</a:t>
            </a:r>
          </a:p>
          <a:p>
            <a:endParaRPr lang="en-GB" sz="22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</a:rPr>
              <a:t>Develop local delivery partners – third sector, clubs </a:t>
            </a:r>
            <a:r>
              <a:rPr lang="en-GB" sz="2200" b="1" dirty="0" err="1" smtClean="0">
                <a:solidFill>
                  <a:schemeClr val="tx1">
                    <a:lumMod val="50000"/>
                  </a:schemeClr>
                </a:solidFill>
              </a:rPr>
              <a:t>etc</a:t>
            </a:r>
            <a:endParaRPr lang="en-GB" sz="22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en-GB" sz="22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</a:rPr>
              <a:t>Key to securing partnership funding and sustainability – 15%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>
                <a:solidFill>
                  <a:schemeClr val="tx1">
                    <a:lumMod val="50000"/>
                  </a:schemeClr>
                </a:solidFill>
              </a:rPr>
              <a:t>M</a:t>
            </a:r>
            <a:r>
              <a:rPr lang="en-GB" sz="2200" b="1" dirty="0" smtClean="0">
                <a:solidFill>
                  <a:schemeClr val="tx1">
                    <a:lumMod val="50000"/>
                  </a:schemeClr>
                </a:solidFill>
              </a:rPr>
              <a:t>easure and evaluate delivery of other social outcomes is a must</a:t>
            </a:r>
          </a:p>
        </p:txBody>
      </p:sp>
    </p:spTree>
    <p:extLst>
      <p:ext uri="{BB962C8B-B14F-4D97-AF65-F5344CB8AC3E}">
        <p14:creationId xmlns:p14="http://schemas.microsoft.com/office/powerpoint/2010/main" val="6732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83" b="44029"/>
          <a:stretch>
            <a:fillRect/>
          </a:stretch>
        </p:blipFill>
        <p:spPr bwMode="auto">
          <a:xfrm>
            <a:off x="6350" y="0"/>
            <a:ext cx="913765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12"/>
          <p:cNvSpPr>
            <a:spLocks noChangeArrowheads="1"/>
          </p:cNvSpPr>
          <p:nvPr/>
        </p:nvSpPr>
        <p:spPr bwMode="auto">
          <a:xfrm>
            <a:off x="0" y="4810125"/>
            <a:ext cx="91440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76" name="Rectangle 13"/>
          <p:cNvSpPr>
            <a:spLocks noChangeArrowheads="1"/>
          </p:cNvSpPr>
          <p:nvPr/>
        </p:nvSpPr>
        <p:spPr bwMode="auto">
          <a:xfrm>
            <a:off x="857250" y="4867275"/>
            <a:ext cx="349567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77" name="Rectangle 14"/>
          <p:cNvSpPr>
            <a:spLocks noChangeArrowheads="1"/>
          </p:cNvSpPr>
          <p:nvPr/>
        </p:nvSpPr>
        <p:spPr bwMode="auto">
          <a:xfrm>
            <a:off x="828675" y="5181600"/>
            <a:ext cx="40767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78" name="Rectangle 15"/>
          <p:cNvSpPr>
            <a:spLocks noChangeArrowheads="1"/>
          </p:cNvSpPr>
          <p:nvPr/>
        </p:nvSpPr>
        <p:spPr bwMode="auto">
          <a:xfrm>
            <a:off x="1162050" y="5210175"/>
            <a:ext cx="6600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79" name="Rectangle 17"/>
          <p:cNvSpPr>
            <a:spLocks noChangeArrowheads="1"/>
          </p:cNvSpPr>
          <p:nvPr/>
        </p:nvSpPr>
        <p:spPr bwMode="auto">
          <a:xfrm>
            <a:off x="0" y="3742892"/>
            <a:ext cx="9144000" cy="3140968"/>
          </a:xfrm>
          <a:prstGeom prst="rect">
            <a:avLst/>
          </a:prstGeom>
          <a:solidFill>
            <a:srgbClr val="00729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80" name="Rectangle 18"/>
          <p:cNvSpPr>
            <a:spLocks noChangeArrowheads="1"/>
          </p:cNvSpPr>
          <p:nvPr/>
        </p:nvSpPr>
        <p:spPr bwMode="auto">
          <a:xfrm>
            <a:off x="809625" y="2895600"/>
            <a:ext cx="34194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81" name="Rectangle 19"/>
          <p:cNvSpPr>
            <a:spLocks noChangeArrowheads="1"/>
          </p:cNvSpPr>
          <p:nvPr/>
        </p:nvSpPr>
        <p:spPr bwMode="auto">
          <a:xfrm>
            <a:off x="266700" y="5915025"/>
            <a:ext cx="15430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762" tIns="47879" rIns="95762" bIns="47879" anchor="ctr"/>
          <a:lstStyle/>
          <a:p>
            <a:endParaRPr lang="en-GB"/>
          </a:p>
        </p:txBody>
      </p:sp>
      <p:sp>
        <p:nvSpPr>
          <p:cNvPr id="3082" name="Rectangle 3"/>
          <p:cNvSpPr>
            <a:spLocks noChangeArrowheads="1"/>
          </p:cNvSpPr>
          <p:nvPr/>
        </p:nvSpPr>
        <p:spPr bwMode="auto">
          <a:xfrm>
            <a:off x="231775" y="4221089"/>
            <a:ext cx="8788400" cy="239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62" tIns="47879" rIns="95762" bIns="47879" anchor="ctr"/>
          <a:lstStyle/>
          <a:p>
            <a:pPr defTabSz="958850"/>
            <a:r>
              <a:rPr lang="en-GB" sz="4000" b="1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Questions? </a:t>
            </a:r>
          </a:p>
          <a:p>
            <a:pPr defTabSz="958850"/>
            <a:endParaRPr lang="en-GB" sz="3200" b="1" dirty="0">
              <a:solidFill>
                <a:schemeClr val="bg1"/>
              </a:solidFill>
              <a:latin typeface="+mn-lt"/>
              <a:cs typeface="Calibri" pitchFamily="34" charset="0"/>
            </a:endParaRPr>
          </a:p>
          <a:p>
            <a:pPr defTabSz="958850"/>
            <a:r>
              <a:rPr lang="en-GB" sz="3200" b="1" dirty="0">
                <a:solidFill>
                  <a:schemeClr val="bg1"/>
                </a:solidFill>
                <a:latin typeface="+mn-lt"/>
                <a:cs typeface="Calibri" pitchFamily="34" charset="0"/>
              </a:rPr>
              <a:t>j</a:t>
            </a:r>
            <a:r>
              <a:rPr lang="en-GB" sz="3200" b="1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oel.brookfield@sportengland.org</a:t>
            </a:r>
            <a:endParaRPr lang="en-GB" dirty="0">
              <a:solidFill>
                <a:schemeClr val="bg1"/>
              </a:solidFill>
              <a:latin typeface="+mn-lt"/>
              <a:cs typeface="Calibri" pitchFamily="34" charset="0"/>
            </a:endParaRPr>
          </a:p>
        </p:txBody>
      </p:sp>
      <p:pic>
        <p:nvPicPr>
          <p:cNvPr id="3083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818188"/>
            <a:ext cx="2555875" cy="103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6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rpoint.pptx">
  <a:themeElements>
    <a:clrScheme name="Sport England 2012">
      <a:dk1>
        <a:srgbClr val="5F5F5F"/>
      </a:dk1>
      <a:lt1>
        <a:srgbClr val="FFFFFF"/>
      </a:lt1>
      <a:dk2>
        <a:srgbClr val="003F69"/>
      </a:dk2>
      <a:lt2>
        <a:srgbClr val="C0C0C0"/>
      </a:lt2>
      <a:accent1>
        <a:srgbClr val="8BAEA2"/>
      </a:accent1>
      <a:accent2>
        <a:srgbClr val="7E81BE"/>
      </a:accent2>
      <a:accent3>
        <a:srgbClr val="B9C7D4"/>
      </a:accent3>
      <a:accent4>
        <a:srgbClr val="00B1B0"/>
      </a:accent4>
      <a:accent5>
        <a:srgbClr val="621A4B"/>
      </a:accent5>
      <a:accent6>
        <a:srgbClr val="B70050"/>
      </a:accent6>
      <a:hlink>
        <a:srgbClr val="003F69"/>
      </a:hlink>
      <a:folHlink>
        <a:srgbClr val="00B1B0"/>
      </a:folHlink>
    </a:clrScheme>
    <a:fontScheme name="Sport England (Sport England Fonts)(1)">
      <a:majorFont>
        <a:latin typeface="Lubalin Graph Medium"/>
        <a:ea typeface=""/>
        <a:cs typeface=""/>
      </a:majorFont>
      <a:minorFont>
        <a:latin typeface="HelveticaNeue LT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/>
            </a:gs>
            <a:gs pos="100000">
              <a:schemeClr val="tx2">
                <a:gamma/>
                <a:shade val="80000"/>
                <a:invGamma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Neue LT 45 Ligh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/>
            </a:gs>
            <a:gs pos="100000">
              <a:schemeClr val="tx2">
                <a:gamma/>
                <a:shade val="80000"/>
                <a:invGamma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Neue LT 45 Light" pitchFamily="34" charset="0"/>
          </a:defRPr>
        </a:defPPr>
      </a:lstStyle>
    </a:lnDef>
  </a:objectDefaults>
  <a:extraClrSchemeLst>
    <a:extraClrScheme>
      <a:clrScheme name="Sport England (Sport England Fonts)(1) 1">
        <a:dk1>
          <a:srgbClr val="5F5F5F"/>
        </a:dk1>
        <a:lt1>
          <a:srgbClr val="FFFFFF"/>
        </a:lt1>
        <a:dk2>
          <a:srgbClr val="003F69"/>
        </a:dk2>
        <a:lt2>
          <a:srgbClr val="C0C0C0"/>
        </a:lt2>
        <a:accent1>
          <a:srgbClr val="54B6E7"/>
        </a:accent1>
        <a:accent2>
          <a:srgbClr val="EB7C00"/>
        </a:accent2>
        <a:accent3>
          <a:srgbClr val="FFFFFF"/>
        </a:accent3>
        <a:accent4>
          <a:srgbClr val="505050"/>
        </a:accent4>
        <a:accent5>
          <a:srgbClr val="B3D7F1"/>
        </a:accent5>
        <a:accent6>
          <a:srgbClr val="D57000"/>
        </a:accent6>
        <a:hlink>
          <a:srgbClr val="8E001C"/>
        </a:hlink>
        <a:folHlink>
          <a:srgbClr val="CCC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MG Template_white">
  <a:themeElements>
    <a:clrScheme name="2_IMG Template-Vogu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IMG Template-Vogue">
      <a:majorFont>
        <a:latin typeface="DIN-Medium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262626"/>
            </a:solidFill>
            <a:effectLst/>
            <a:latin typeface="DIN-Regular" pitchFamily="34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262626"/>
            </a:solidFill>
            <a:effectLst/>
            <a:latin typeface="DIN-Regular" pitchFamily="34" charset="0"/>
            <a:ea typeface="ＭＳ Ｐゴシック" pitchFamily="48" charset="-128"/>
          </a:defRPr>
        </a:defPPr>
      </a:lstStyle>
    </a:lnDef>
  </a:objectDefaults>
  <a:extraClrSchemeLst>
    <a:extraClrScheme>
      <a:clrScheme name="2_IMG Template-Vogu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MG Template-Vogu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MG Template_white">
  <a:themeElements>
    <a:clrScheme name="2_IMG Template-Vogu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IMG Template-Vogue">
      <a:majorFont>
        <a:latin typeface="DIN-Medium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262626"/>
            </a:solidFill>
            <a:effectLst/>
            <a:latin typeface="DIN-Regular" pitchFamily="34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262626"/>
            </a:solidFill>
            <a:effectLst/>
            <a:latin typeface="DIN-Regular" pitchFamily="34" charset="0"/>
            <a:ea typeface="ＭＳ Ｐゴシック" pitchFamily="48" charset="-128"/>
          </a:defRPr>
        </a:defPPr>
      </a:lstStyle>
    </a:lnDef>
  </a:objectDefaults>
  <a:extraClrSchemeLst>
    <a:extraClrScheme>
      <a:clrScheme name="2_IMG Template-Vogu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MG Template-Vogu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MG Template-Vogu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Powrpoint.pptx</Template>
  <TotalTime>2062</TotalTime>
  <Words>470</Words>
  <Application>Microsoft Office PowerPoint</Application>
  <PresentationFormat>On-screen Show (4:3)</PresentationFormat>
  <Paragraphs>135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Powrpoint.pptx</vt:lpstr>
      <vt:lpstr>IMG Template_white</vt:lpstr>
      <vt:lpstr>1_IMG Template_white</vt:lpstr>
      <vt:lpstr>PowerPoint Presentation</vt:lpstr>
      <vt:lpstr>The challenge</vt:lpstr>
      <vt:lpstr>PowerPoint Presentation</vt:lpstr>
      <vt:lpstr>You told us….</vt:lpstr>
      <vt:lpstr>CSAF – How will it work</vt:lpstr>
      <vt:lpstr>CSAF – helping us to embed? </vt:lpstr>
      <vt:lpstr>PowerPoint Presentation</vt:lpstr>
      <vt:lpstr>PowerPoint Presentation</vt:lpstr>
    </vt:vector>
  </TitlesOfParts>
  <Company>Sport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Dale</dc:creator>
  <cp:lastModifiedBy>Culture First</cp:lastModifiedBy>
  <cp:revision>103</cp:revision>
  <cp:lastPrinted>2012-09-20T11:08:15Z</cp:lastPrinted>
  <dcterms:created xsi:type="dcterms:W3CDTF">2012-03-23T14:28:53Z</dcterms:created>
  <dcterms:modified xsi:type="dcterms:W3CDTF">2012-11-08T17:21:54Z</dcterms:modified>
</cp:coreProperties>
</file>