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  <p:sldMasterId id="2147483733" r:id="rId3"/>
  </p:sldMasterIdLst>
  <p:notesMasterIdLst>
    <p:notesMasterId r:id="rId15"/>
  </p:notesMasterIdLst>
  <p:handoutMasterIdLst>
    <p:handoutMasterId r:id="rId16"/>
  </p:handoutMasterIdLst>
  <p:sldIdLst>
    <p:sldId id="304" r:id="rId4"/>
    <p:sldId id="349" r:id="rId5"/>
    <p:sldId id="355" r:id="rId6"/>
    <p:sldId id="370" r:id="rId7"/>
    <p:sldId id="352" r:id="rId8"/>
    <p:sldId id="353" r:id="rId9"/>
    <p:sldId id="343" r:id="rId10"/>
    <p:sldId id="330" r:id="rId11"/>
    <p:sldId id="335" r:id="rId12"/>
    <p:sldId id="336" r:id="rId13"/>
    <p:sldId id="371" r:id="rId14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3333FF"/>
    <a:srgbClr val="9933FF"/>
    <a:srgbClr val="D1092A"/>
    <a:srgbClr val="6AF4F1"/>
    <a:srgbClr val="F6F6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28" autoAdjust="0"/>
  </p:normalViewPr>
  <p:slideViewPr>
    <p:cSldViewPr>
      <p:cViewPr>
        <p:scale>
          <a:sx n="100" d="100"/>
          <a:sy n="100" d="100"/>
        </p:scale>
        <p:origin x="-1944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8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algdata.alg.gov.uk\CorporateKnowledge$\Fair%20Funding\Campaigns\2012\Cost%20pressures%20project\London%20funding%20model\London%20Future%20Funding%20Model%20-%20Nov.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GB" sz="2200"/>
              <a:t>London Boroughs - Projected income 2010-11 to 2019-20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9590706296691904E-2"/>
          <c:y val="0.1243659571689418"/>
          <c:w val="0.62939947073079572"/>
          <c:h val="0.75339167349843983"/>
        </c:manualLayout>
      </c:layout>
      <c:areaChart>
        <c:grouping val="stacked"/>
        <c:varyColors val="0"/>
        <c:ser>
          <c:idx val="0"/>
          <c:order val="0"/>
          <c:tx>
            <c:strRef>
              <c:f>'Income Model'!$A$8</c:f>
              <c:strCache>
                <c:ptCount val="1"/>
                <c:pt idx="0">
                  <c:v>Council tax</c:v>
                </c:pt>
              </c:strCache>
            </c:strRef>
          </c:tx>
          <c:cat>
            <c:strRef>
              <c:f>'Income Model'!$B$7:$K$7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'Income Model'!$B$8:$K$8</c:f>
              <c:numCache>
                <c:formatCode>#,##0</c:formatCode>
                <c:ptCount val="10"/>
                <c:pt idx="0">
                  <c:v>2980949</c:v>
                </c:pt>
                <c:pt idx="1">
                  <c:v>3018899</c:v>
                </c:pt>
                <c:pt idx="2">
                  <c:v>3047458</c:v>
                </c:pt>
                <c:pt idx="3">
                  <c:v>3062695.2899999996</c:v>
                </c:pt>
                <c:pt idx="4">
                  <c:v>3078008.7664499991</c:v>
                </c:pt>
                <c:pt idx="5">
                  <c:v>3155266.7864878941</c:v>
                </c:pt>
                <c:pt idx="6">
                  <c:v>3234463.98282874</c:v>
                </c:pt>
                <c:pt idx="7">
                  <c:v>3315649.028797741</c:v>
                </c:pt>
                <c:pt idx="8">
                  <c:v>3398871.819420564</c:v>
                </c:pt>
                <c:pt idx="9">
                  <c:v>3484183.5020880196</c:v>
                </c:pt>
              </c:numCache>
            </c:numRef>
          </c:val>
        </c:ser>
        <c:ser>
          <c:idx val="1"/>
          <c:order val="1"/>
          <c:tx>
            <c:strRef>
              <c:f>'Income Model'!$A$9</c:f>
              <c:strCache>
                <c:ptCount val="1"/>
                <c:pt idx="0">
                  <c:v>Formula Grant</c:v>
                </c:pt>
              </c:strCache>
            </c:strRef>
          </c:tx>
          <c:cat>
            <c:strRef>
              <c:f>'Income Model'!$B$7:$K$7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'Income Model'!$B$9:$K$9</c:f>
              <c:numCache>
                <c:formatCode>#,##0</c:formatCode>
                <c:ptCount val="10"/>
                <c:pt idx="0">
                  <c:v>5221471.0058705918</c:v>
                </c:pt>
                <c:pt idx="1">
                  <c:v>5529753.9583148705</c:v>
                </c:pt>
                <c:pt idx="2">
                  <c:v>5256778.5976988524</c:v>
                </c:pt>
                <c:pt idx="3">
                  <c:v>4742964.177892115</c:v>
                </c:pt>
                <c:pt idx="4">
                  <c:v>4443063.4072281262</c:v>
                </c:pt>
                <c:pt idx="5">
                  <c:v>4120384.8032259676</c:v>
                </c:pt>
                <c:pt idx="6">
                  <c:v>3857221.895132239</c:v>
                </c:pt>
                <c:pt idx="7">
                  <c:v>3592774.7854338828</c:v>
                </c:pt>
                <c:pt idx="8">
                  <c:v>3378406.5400416693</c:v>
                </c:pt>
                <c:pt idx="9">
                  <c:v>3186658.9314261805</c:v>
                </c:pt>
              </c:numCache>
            </c:numRef>
          </c:val>
        </c:ser>
        <c:ser>
          <c:idx val="2"/>
          <c:order val="2"/>
          <c:tx>
            <c:strRef>
              <c:f>'Income Model'!$A$10</c:f>
              <c:strCache>
                <c:ptCount val="1"/>
                <c:pt idx="0">
                  <c:v>Other grants</c:v>
                </c:pt>
              </c:strCache>
            </c:strRef>
          </c:tx>
          <c:cat>
            <c:strRef>
              <c:f>'Income Model'!$B$7:$K$7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'Income Model'!$B$10:$K$10</c:f>
              <c:numCache>
                <c:formatCode>#,##0</c:formatCode>
                <c:ptCount val="10"/>
                <c:pt idx="0">
                  <c:v>1175394.6079999981</c:v>
                </c:pt>
                <c:pt idx="1">
                  <c:v>395780.25954000128</c:v>
                </c:pt>
                <c:pt idx="2">
                  <c:v>524832.47792111046</c:v>
                </c:pt>
                <c:pt idx="3">
                  <c:v>738052.74897262547</c:v>
                </c:pt>
                <c:pt idx="4">
                  <c:v>734438.38281724497</c:v>
                </c:pt>
                <c:pt idx="5">
                  <c:v>732539.72859411931</c:v>
                </c:pt>
                <c:pt idx="6">
                  <c:v>735799.89212215645</c:v>
                </c:pt>
                <c:pt idx="7">
                  <c:v>736918.81865248934</c:v>
                </c:pt>
                <c:pt idx="8">
                  <c:v>740180.53036378068</c:v>
                </c:pt>
                <c:pt idx="9">
                  <c:v>744744.6768101271</c:v>
                </c:pt>
              </c:numCache>
            </c:numRef>
          </c:val>
        </c:ser>
        <c:ser>
          <c:idx val="3"/>
          <c:order val="3"/>
          <c:tx>
            <c:strRef>
              <c:f>'Income Model'!$A$11</c:f>
              <c:strCache>
                <c:ptCount val="1"/>
                <c:pt idx="0">
                  <c:v>Interest &amp; investment income</c:v>
                </c:pt>
              </c:strCache>
            </c:strRef>
          </c:tx>
          <c:cat>
            <c:strRef>
              <c:f>'Income Model'!$B$7:$K$7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'Income Model'!$B$11:$K$11</c:f>
              <c:numCache>
                <c:formatCode>#,##0</c:formatCode>
                <c:ptCount val="10"/>
                <c:pt idx="0">
                  <c:v>89347</c:v>
                </c:pt>
                <c:pt idx="1">
                  <c:v>55620</c:v>
                </c:pt>
                <c:pt idx="2">
                  <c:v>75636</c:v>
                </c:pt>
                <c:pt idx="3">
                  <c:v>92868.068695652182</c:v>
                </c:pt>
                <c:pt idx="4">
                  <c:v>106513.39837805858</c:v>
                </c:pt>
                <c:pt idx="5">
                  <c:v>116499.02947600158</c:v>
                </c:pt>
                <c:pt idx="6">
                  <c:v>126334.85241161523</c:v>
                </c:pt>
                <c:pt idx="7">
                  <c:v>126110.14016812119</c:v>
                </c:pt>
                <c:pt idx="8">
                  <c:v>125810.52384346249</c:v>
                </c:pt>
                <c:pt idx="9">
                  <c:v>125585.81159996848</c:v>
                </c:pt>
              </c:numCache>
            </c:numRef>
          </c:val>
        </c:ser>
        <c:ser>
          <c:idx val="4"/>
          <c:order val="4"/>
          <c:tx>
            <c:strRef>
              <c:f>'Income Model'!$A$12</c:f>
              <c:strCache>
                <c:ptCount val="1"/>
                <c:pt idx="0">
                  <c:v>Change in reserves</c:v>
                </c:pt>
              </c:strCache>
            </c:strRef>
          </c:tx>
          <c:cat>
            <c:strRef>
              <c:f>'Income Model'!$B$7:$K$7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'Income Model'!$B$12:$K$12</c:f>
              <c:numCache>
                <c:formatCode>#,##0</c:formatCode>
                <c:ptCount val="10"/>
                <c:pt idx="0">
                  <c:v>-88029</c:v>
                </c:pt>
                <c:pt idx="1">
                  <c:v>167331</c:v>
                </c:pt>
                <c:pt idx="2">
                  <c:v>28195</c:v>
                </c:pt>
                <c:pt idx="3">
                  <c:v>11826.960183895704</c:v>
                </c:pt>
                <c:pt idx="4">
                  <c:v>0</c:v>
                </c:pt>
                <c:pt idx="5">
                  <c:v>-3942.3200612985679</c:v>
                </c:pt>
                <c:pt idx="6">
                  <c:v>-5913.4800919478521</c:v>
                </c:pt>
                <c:pt idx="7">
                  <c:v>-7884.6401225971358</c:v>
                </c:pt>
                <c:pt idx="8">
                  <c:v>-5913.4800919478521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627968"/>
        <c:axId val="34629504"/>
      </c:areaChart>
      <c:catAx>
        <c:axId val="3462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en-US"/>
          </a:p>
        </c:txPr>
        <c:crossAx val="34629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629504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en-GB" sz="1600"/>
                  <a:t>£bn</a:t>
                </a:r>
              </a:p>
            </c:rich>
          </c:tx>
          <c:layout>
            <c:manualLayout>
              <c:xMode val="edge"/>
              <c:yMode val="edge"/>
              <c:x val="0"/>
              <c:y val="0.42773559348106621"/>
            </c:manualLayout>
          </c:layout>
          <c:overlay val="0"/>
        </c:title>
        <c:numFmt formatCode="#,##0.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400"/>
            </a:pPr>
            <a:endParaRPr lang="en-US"/>
          </a:p>
        </c:txPr>
        <c:crossAx val="34627968"/>
        <c:crosses val="autoZero"/>
        <c:crossBetween val="midCat"/>
        <c:dispUnits>
          <c:builtInUnit val="millions"/>
        </c:dispUnits>
      </c:valAx>
    </c:plotArea>
    <c:plotVisOnly val="1"/>
    <c:dispBlanksAs val="zero"/>
    <c:showDLblsOverMax val="0"/>
  </c:chart>
  <c:txPr>
    <a:bodyPr/>
    <a:lstStyle/>
    <a:p>
      <a:pPr>
        <a:defRPr sz="105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27682364794715"/>
          <c:y val="8.605907717177963E-2"/>
          <c:w val="0.84768263296415336"/>
          <c:h val="0.820083769931995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333FF"/>
            </a:solidFill>
            <a:effectLst>
              <a:innerShdw blurRad="114300">
                <a:schemeClr val="tx2">
                  <a:lumMod val="40000"/>
                  <a:lumOff val="60000"/>
                </a:schemeClr>
              </a:innerShdw>
            </a:effectLst>
          </c:spPr>
          <c:invertIfNegative val="0"/>
          <c:cat>
            <c:strRef>
              <c:f>Sheet1!$A$2:$A$6</c:f>
              <c:strCache>
                <c:ptCount val="5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Total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-0.13700000000000001</c:v>
                </c:pt>
                <c:pt idx="1">
                  <c:v>-7.2999999999999995E-2</c:v>
                </c:pt>
                <c:pt idx="2">
                  <c:v>-5.6000000000000001E-2</c:v>
                </c:pt>
                <c:pt idx="3">
                  <c:v>-0.104</c:v>
                </c:pt>
                <c:pt idx="4">
                  <c:v>-0.32300000000000001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719616"/>
        <c:axId val="34721152"/>
      </c:barChart>
      <c:catAx>
        <c:axId val="34719616"/>
        <c:scaling>
          <c:orientation val="minMax"/>
        </c:scaling>
        <c:delete val="0"/>
        <c:axPos val="b"/>
        <c:majorTickMark val="out"/>
        <c:minorTickMark val="none"/>
        <c:tickLblPos val="high"/>
        <c:spPr>
          <a:noFill/>
        </c:spPr>
        <c:crossAx val="34721152"/>
        <c:crosses val="autoZero"/>
        <c:auto val="1"/>
        <c:lblAlgn val="ctr"/>
        <c:lblOffset val="100"/>
        <c:noMultiLvlLbl val="0"/>
      </c:catAx>
      <c:valAx>
        <c:axId val="3472115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3471961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 b="1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E5C3C5-9E35-4381-8172-19DD9D4E2D0A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F535987-807C-4A84-B9E3-B01A7016CD43}">
      <dgm:prSet phldrT="[Text]" custT="1"/>
      <dgm:spPr/>
      <dgm:t>
        <a:bodyPr/>
        <a:lstStyle/>
        <a:p>
          <a:r>
            <a:rPr lang="en-GB" sz="2000" b="1" dirty="0" smtClean="0"/>
            <a:t>New Homes Bonus Grant</a:t>
          </a:r>
        </a:p>
        <a:p>
          <a:endParaRPr lang="en-GB" sz="2500" dirty="0"/>
        </a:p>
      </dgm:t>
    </dgm:pt>
    <dgm:pt modelId="{AB2BEB18-84AF-4EBB-A402-9A507636F0FF}" type="parTrans" cxnId="{F4A7BE69-F146-4427-B05C-A26AD705CB5F}">
      <dgm:prSet/>
      <dgm:spPr/>
      <dgm:t>
        <a:bodyPr/>
        <a:lstStyle/>
        <a:p>
          <a:endParaRPr lang="en-GB"/>
        </a:p>
      </dgm:t>
    </dgm:pt>
    <dgm:pt modelId="{B330D1F9-DDF7-4EFB-935C-04A6944BCCCD}" type="sibTrans" cxnId="{F4A7BE69-F146-4427-B05C-A26AD705CB5F}">
      <dgm:prSet/>
      <dgm:spPr/>
      <dgm:t>
        <a:bodyPr/>
        <a:lstStyle/>
        <a:p>
          <a:endParaRPr lang="en-GB"/>
        </a:p>
      </dgm:t>
    </dgm:pt>
    <dgm:pt modelId="{2662DB08-8A44-48F1-94A0-7FA1E31A341E}">
      <dgm:prSet phldrT="[Text]" custT="1"/>
      <dgm:spPr/>
      <dgm:t>
        <a:bodyPr/>
        <a:lstStyle/>
        <a:p>
          <a:r>
            <a:rPr lang="en-GB" sz="2000" b="1" dirty="0" smtClean="0"/>
            <a:t>Funding </a:t>
          </a:r>
          <a:r>
            <a:rPr lang="en-GB" sz="2000" b="1" dirty="0" err="1" smtClean="0"/>
            <a:t>Topslice</a:t>
          </a:r>
          <a:endParaRPr lang="en-GB" sz="2000" b="1" dirty="0"/>
        </a:p>
      </dgm:t>
    </dgm:pt>
    <dgm:pt modelId="{F921E325-2261-4E5D-A741-9D36FC6DC8F4}" type="parTrans" cxnId="{46568AF4-DA40-4150-A6D0-BF2E00E72E2A}">
      <dgm:prSet/>
      <dgm:spPr/>
      <dgm:t>
        <a:bodyPr/>
        <a:lstStyle/>
        <a:p>
          <a:endParaRPr lang="en-GB"/>
        </a:p>
      </dgm:t>
    </dgm:pt>
    <dgm:pt modelId="{C8FC2B1A-394F-4976-94E4-66860F2583D5}" type="sibTrans" cxnId="{46568AF4-DA40-4150-A6D0-BF2E00E72E2A}">
      <dgm:prSet/>
      <dgm:spPr/>
      <dgm:t>
        <a:bodyPr/>
        <a:lstStyle/>
        <a:p>
          <a:endParaRPr lang="en-GB"/>
        </a:p>
      </dgm:t>
    </dgm:pt>
    <dgm:pt modelId="{45A211DC-B5E6-4ED0-B9B8-9E24D3806789}" type="pres">
      <dgm:prSet presAssocID="{58E5C3C5-9E35-4381-8172-19DD9D4E2D0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7B4B49A-0744-4A22-973C-B89110818845}" type="pres">
      <dgm:prSet presAssocID="{7F535987-807C-4A84-B9E3-B01A7016CD43}" presName="upArrow" presStyleLbl="node1" presStyleIdx="0" presStyleCnt="2"/>
      <dgm:spPr/>
    </dgm:pt>
    <dgm:pt modelId="{5449FC10-DC52-4804-8D48-291B4B878F1D}" type="pres">
      <dgm:prSet presAssocID="{7F535987-807C-4A84-B9E3-B01A7016CD43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FBC762-4B81-45E2-9013-BD467D2797B0}" type="pres">
      <dgm:prSet presAssocID="{2662DB08-8A44-48F1-94A0-7FA1E31A341E}" presName="downArrow" presStyleLbl="node1" presStyleIdx="1" presStyleCnt="2"/>
      <dgm:spPr>
        <a:solidFill>
          <a:srgbClr val="C00000"/>
        </a:solidFill>
      </dgm:spPr>
    </dgm:pt>
    <dgm:pt modelId="{936D185A-3A6A-4F9B-8224-43C11525546D}" type="pres">
      <dgm:prSet presAssocID="{2662DB08-8A44-48F1-94A0-7FA1E31A341E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4A7BE69-F146-4427-B05C-A26AD705CB5F}" srcId="{58E5C3C5-9E35-4381-8172-19DD9D4E2D0A}" destId="{7F535987-807C-4A84-B9E3-B01A7016CD43}" srcOrd="0" destOrd="0" parTransId="{AB2BEB18-84AF-4EBB-A402-9A507636F0FF}" sibTransId="{B330D1F9-DDF7-4EFB-935C-04A6944BCCCD}"/>
    <dgm:cxn modelId="{308A9306-9655-45BD-8DA4-87E60210F0FD}" type="presOf" srcId="{58E5C3C5-9E35-4381-8172-19DD9D4E2D0A}" destId="{45A211DC-B5E6-4ED0-B9B8-9E24D3806789}" srcOrd="0" destOrd="0" presId="urn:microsoft.com/office/officeart/2005/8/layout/arrow4"/>
    <dgm:cxn modelId="{46568AF4-DA40-4150-A6D0-BF2E00E72E2A}" srcId="{58E5C3C5-9E35-4381-8172-19DD9D4E2D0A}" destId="{2662DB08-8A44-48F1-94A0-7FA1E31A341E}" srcOrd="1" destOrd="0" parTransId="{F921E325-2261-4E5D-A741-9D36FC6DC8F4}" sibTransId="{C8FC2B1A-394F-4976-94E4-66860F2583D5}"/>
    <dgm:cxn modelId="{CA55602C-E41D-4525-904A-8AE95D2772AD}" type="presOf" srcId="{2662DB08-8A44-48F1-94A0-7FA1E31A341E}" destId="{936D185A-3A6A-4F9B-8224-43C11525546D}" srcOrd="0" destOrd="0" presId="urn:microsoft.com/office/officeart/2005/8/layout/arrow4"/>
    <dgm:cxn modelId="{E5FF6C96-1E50-4EFE-B696-7CA152E9E898}" type="presOf" srcId="{7F535987-807C-4A84-B9E3-B01A7016CD43}" destId="{5449FC10-DC52-4804-8D48-291B4B878F1D}" srcOrd="0" destOrd="0" presId="urn:microsoft.com/office/officeart/2005/8/layout/arrow4"/>
    <dgm:cxn modelId="{58C9F246-8115-4F18-814F-C76792AA96F8}" type="presParOf" srcId="{45A211DC-B5E6-4ED0-B9B8-9E24D3806789}" destId="{C7B4B49A-0744-4A22-973C-B89110818845}" srcOrd="0" destOrd="0" presId="urn:microsoft.com/office/officeart/2005/8/layout/arrow4"/>
    <dgm:cxn modelId="{E9DA251D-F86D-49B1-BD01-ACF281863276}" type="presParOf" srcId="{45A211DC-B5E6-4ED0-B9B8-9E24D3806789}" destId="{5449FC10-DC52-4804-8D48-291B4B878F1D}" srcOrd="1" destOrd="0" presId="urn:microsoft.com/office/officeart/2005/8/layout/arrow4"/>
    <dgm:cxn modelId="{24D286D3-1576-41CE-82AA-658F25E0FE6B}" type="presParOf" srcId="{45A211DC-B5E6-4ED0-B9B8-9E24D3806789}" destId="{E5FBC762-4B81-45E2-9013-BD467D2797B0}" srcOrd="2" destOrd="0" presId="urn:microsoft.com/office/officeart/2005/8/layout/arrow4"/>
    <dgm:cxn modelId="{92805E7B-641A-4929-A0DD-5573A2B6CB3A}" type="presParOf" srcId="{45A211DC-B5E6-4ED0-B9B8-9E24D3806789}" destId="{936D185A-3A6A-4F9B-8224-43C11525546D}" srcOrd="3" destOrd="0" presId="urn:microsoft.com/office/officeart/2005/8/layout/arrow4"/>
  </dgm:cxnLst>
  <dgm:bg/>
  <dgm:whole>
    <a:ln>
      <a:solidFill>
        <a:schemeClr val="tx1">
          <a:lumMod val="50000"/>
        </a:schemeClr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E5C3C5-9E35-4381-8172-19DD9D4E2D0A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F535987-807C-4A84-B9E3-B01A7016CD43}">
      <dgm:prSet phldrT="[Text]" custT="1"/>
      <dgm:spPr/>
      <dgm:t>
        <a:bodyPr/>
        <a:lstStyle/>
        <a:p>
          <a:r>
            <a:rPr lang="en-GB" sz="2000" b="1" dirty="0" smtClean="0"/>
            <a:t>More local business rates</a:t>
          </a:r>
        </a:p>
        <a:p>
          <a:endParaRPr lang="en-GB" sz="2500" dirty="0"/>
        </a:p>
      </dgm:t>
    </dgm:pt>
    <dgm:pt modelId="{AB2BEB18-84AF-4EBB-A402-9A507636F0FF}" type="parTrans" cxnId="{F4A7BE69-F146-4427-B05C-A26AD705CB5F}">
      <dgm:prSet/>
      <dgm:spPr/>
      <dgm:t>
        <a:bodyPr/>
        <a:lstStyle/>
        <a:p>
          <a:endParaRPr lang="en-GB"/>
        </a:p>
      </dgm:t>
    </dgm:pt>
    <dgm:pt modelId="{B330D1F9-DDF7-4EFB-935C-04A6944BCCCD}" type="sibTrans" cxnId="{F4A7BE69-F146-4427-B05C-A26AD705CB5F}">
      <dgm:prSet/>
      <dgm:spPr/>
      <dgm:t>
        <a:bodyPr/>
        <a:lstStyle/>
        <a:p>
          <a:endParaRPr lang="en-GB"/>
        </a:p>
      </dgm:t>
    </dgm:pt>
    <dgm:pt modelId="{2662DB08-8A44-48F1-94A0-7FA1E31A341E}">
      <dgm:prSet phldrT="[Text]" custT="1"/>
      <dgm:spPr/>
      <dgm:t>
        <a:bodyPr/>
        <a:lstStyle/>
        <a:p>
          <a:r>
            <a:rPr lang="en-GB" sz="2000" b="1" dirty="0" smtClean="0"/>
            <a:t>Less local business rates </a:t>
          </a:r>
          <a:endParaRPr lang="en-GB" sz="2000" b="1" dirty="0"/>
        </a:p>
      </dgm:t>
    </dgm:pt>
    <dgm:pt modelId="{F921E325-2261-4E5D-A741-9D36FC6DC8F4}" type="parTrans" cxnId="{46568AF4-DA40-4150-A6D0-BF2E00E72E2A}">
      <dgm:prSet/>
      <dgm:spPr/>
      <dgm:t>
        <a:bodyPr/>
        <a:lstStyle/>
        <a:p>
          <a:endParaRPr lang="en-GB"/>
        </a:p>
      </dgm:t>
    </dgm:pt>
    <dgm:pt modelId="{C8FC2B1A-394F-4976-94E4-66860F2583D5}" type="sibTrans" cxnId="{46568AF4-DA40-4150-A6D0-BF2E00E72E2A}">
      <dgm:prSet/>
      <dgm:spPr/>
      <dgm:t>
        <a:bodyPr/>
        <a:lstStyle/>
        <a:p>
          <a:endParaRPr lang="en-GB"/>
        </a:p>
      </dgm:t>
    </dgm:pt>
    <dgm:pt modelId="{45A211DC-B5E6-4ED0-B9B8-9E24D3806789}" type="pres">
      <dgm:prSet presAssocID="{58E5C3C5-9E35-4381-8172-19DD9D4E2D0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7B4B49A-0744-4A22-973C-B89110818845}" type="pres">
      <dgm:prSet presAssocID="{7F535987-807C-4A84-B9E3-B01A7016CD43}" presName="upArrow" presStyleLbl="node1" presStyleIdx="0" presStyleCnt="2"/>
      <dgm:spPr/>
    </dgm:pt>
    <dgm:pt modelId="{5449FC10-DC52-4804-8D48-291B4B878F1D}" type="pres">
      <dgm:prSet presAssocID="{7F535987-807C-4A84-B9E3-B01A7016CD43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FBC762-4B81-45E2-9013-BD467D2797B0}" type="pres">
      <dgm:prSet presAssocID="{2662DB08-8A44-48F1-94A0-7FA1E31A341E}" presName="downArrow" presStyleLbl="node1" presStyleIdx="1" presStyleCnt="2"/>
      <dgm:spPr>
        <a:solidFill>
          <a:srgbClr val="C00000"/>
        </a:solidFill>
      </dgm:spPr>
    </dgm:pt>
    <dgm:pt modelId="{936D185A-3A6A-4F9B-8224-43C11525546D}" type="pres">
      <dgm:prSet presAssocID="{2662DB08-8A44-48F1-94A0-7FA1E31A341E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4A7BE69-F146-4427-B05C-A26AD705CB5F}" srcId="{58E5C3C5-9E35-4381-8172-19DD9D4E2D0A}" destId="{7F535987-807C-4A84-B9E3-B01A7016CD43}" srcOrd="0" destOrd="0" parTransId="{AB2BEB18-84AF-4EBB-A402-9A507636F0FF}" sibTransId="{B330D1F9-DDF7-4EFB-935C-04A6944BCCCD}"/>
    <dgm:cxn modelId="{3EB791E1-DDFA-413F-B00E-373F557C5B57}" type="presOf" srcId="{7F535987-807C-4A84-B9E3-B01A7016CD43}" destId="{5449FC10-DC52-4804-8D48-291B4B878F1D}" srcOrd="0" destOrd="0" presId="urn:microsoft.com/office/officeart/2005/8/layout/arrow4"/>
    <dgm:cxn modelId="{46568AF4-DA40-4150-A6D0-BF2E00E72E2A}" srcId="{58E5C3C5-9E35-4381-8172-19DD9D4E2D0A}" destId="{2662DB08-8A44-48F1-94A0-7FA1E31A341E}" srcOrd="1" destOrd="0" parTransId="{F921E325-2261-4E5D-A741-9D36FC6DC8F4}" sibTransId="{C8FC2B1A-394F-4976-94E4-66860F2583D5}"/>
    <dgm:cxn modelId="{2FCB8C9E-6F2B-49B8-A232-11E1A6196AA5}" type="presOf" srcId="{2662DB08-8A44-48F1-94A0-7FA1E31A341E}" destId="{936D185A-3A6A-4F9B-8224-43C11525546D}" srcOrd="0" destOrd="0" presId="urn:microsoft.com/office/officeart/2005/8/layout/arrow4"/>
    <dgm:cxn modelId="{2BB3F734-79F9-4C38-A701-70E0290451DD}" type="presOf" srcId="{58E5C3C5-9E35-4381-8172-19DD9D4E2D0A}" destId="{45A211DC-B5E6-4ED0-B9B8-9E24D3806789}" srcOrd="0" destOrd="0" presId="urn:microsoft.com/office/officeart/2005/8/layout/arrow4"/>
    <dgm:cxn modelId="{EA47647B-E0A5-45A4-96A4-3C2498FFDA5B}" type="presParOf" srcId="{45A211DC-B5E6-4ED0-B9B8-9E24D3806789}" destId="{C7B4B49A-0744-4A22-973C-B89110818845}" srcOrd="0" destOrd="0" presId="urn:microsoft.com/office/officeart/2005/8/layout/arrow4"/>
    <dgm:cxn modelId="{F61EEDC1-CE66-4954-BA1B-B0047E0D2F3E}" type="presParOf" srcId="{45A211DC-B5E6-4ED0-B9B8-9E24D3806789}" destId="{5449FC10-DC52-4804-8D48-291B4B878F1D}" srcOrd="1" destOrd="0" presId="urn:microsoft.com/office/officeart/2005/8/layout/arrow4"/>
    <dgm:cxn modelId="{6960DEA2-2888-475C-B692-D3B4EA8F4CF9}" type="presParOf" srcId="{45A211DC-B5E6-4ED0-B9B8-9E24D3806789}" destId="{E5FBC762-4B81-45E2-9013-BD467D2797B0}" srcOrd="2" destOrd="0" presId="urn:microsoft.com/office/officeart/2005/8/layout/arrow4"/>
    <dgm:cxn modelId="{49BDBE1F-DB8E-493F-AF75-1920B178A7CB}" type="presParOf" srcId="{45A211DC-B5E6-4ED0-B9B8-9E24D3806789}" destId="{936D185A-3A6A-4F9B-8224-43C11525546D}" srcOrd="3" destOrd="0" presId="urn:microsoft.com/office/officeart/2005/8/layout/arrow4"/>
  </dgm:cxnLst>
  <dgm:bg/>
  <dgm:whole>
    <a:ln>
      <a:solidFill>
        <a:schemeClr val="tx1">
          <a:lumMod val="50000"/>
        </a:schemeClr>
      </a:solidFill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E5C3C5-9E35-4381-8172-19DD9D4E2D0A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F535987-807C-4A84-B9E3-B01A7016CD43}">
      <dgm:prSet phldrT="[Text]" custT="1"/>
      <dgm:spPr/>
      <dgm:t>
        <a:bodyPr/>
        <a:lstStyle/>
        <a:p>
          <a:r>
            <a:rPr lang="en-GB" sz="2000" b="1" dirty="0" smtClean="0"/>
            <a:t>Lower council tax support costs </a:t>
          </a:r>
          <a:endParaRPr lang="en-GB" sz="2500" dirty="0"/>
        </a:p>
      </dgm:t>
    </dgm:pt>
    <dgm:pt modelId="{AB2BEB18-84AF-4EBB-A402-9A507636F0FF}" type="parTrans" cxnId="{F4A7BE69-F146-4427-B05C-A26AD705CB5F}">
      <dgm:prSet/>
      <dgm:spPr/>
      <dgm:t>
        <a:bodyPr/>
        <a:lstStyle/>
        <a:p>
          <a:endParaRPr lang="en-GB"/>
        </a:p>
      </dgm:t>
    </dgm:pt>
    <dgm:pt modelId="{B330D1F9-DDF7-4EFB-935C-04A6944BCCCD}" type="sibTrans" cxnId="{F4A7BE69-F146-4427-B05C-A26AD705CB5F}">
      <dgm:prSet/>
      <dgm:spPr/>
      <dgm:t>
        <a:bodyPr/>
        <a:lstStyle/>
        <a:p>
          <a:endParaRPr lang="en-GB"/>
        </a:p>
      </dgm:t>
    </dgm:pt>
    <dgm:pt modelId="{2662DB08-8A44-48F1-94A0-7FA1E31A341E}">
      <dgm:prSet phldrT="[Text]" custT="1"/>
      <dgm:spPr/>
      <dgm:t>
        <a:bodyPr/>
        <a:lstStyle/>
        <a:p>
          <a:r>
            <a:rPr lang="en-GB" sz="2000" b="1" dirty="0" smtClean="0"/>
            <a:t>Higher council tax support costs</a:t>
          </a:r>
          <a:endParaRPr lang="en-GB" sz="2000" b="1" dirty="0"/>
        </a:p>
      </dgm:t>
    </dgm:pt>
    <dgm:pt modelId="{F921E325-2261-4E5D-A741-9D36FC6DC8F4}" type="parTrans" cxnId="{46568AF4-DA40-4150-A6D0-BF2E00E72E2A}">
      <dgm:prSet/>
      <dgm:spPr/>
      <dgm:t>
        <a:bodyPr/>
        <a:lstStyle/>
        <a:p>
          <a:endParaRPr lang="en-GB"/>
        </a:p>
      </dgm:t>
    </dgm:pt>
    <dgm:pt modelId="{C8FC2B1A-394F-4976-94E4-66860F2583D5}" type="sibTrans" cxnId="{46568AF4-DA40-4150-A6D0-BF2E00E72E2A}">
      <dgm:prSet/>
      <dgm:spPr/>
      <dgm:t>
        <a:bodyPr/>
        <a:lstStyle/>
        <a:p>
          <a:endParaRPr lang="en-GB"/>
        </a:p>
      </dgm:t>
    </dgm:pt>
    <dgm:pt modelId="{45A211DC-B5E6-4ED0-B9B8-9E24D3806789}" type="pres">
      <dgm:prSet presAssocID="{58E5C3C5-9E35-4381-8172-19DD9D4E2D0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7B4B49A-0744-4A22-973C-B89110818845}" type="pres">
      <dgm:prSet presAssocID="{7F535987-807C-4A84-B9E3-B01A7016CD43}" presName="upArrow" presStyleLbl="node1" presStyleIdx="0" presStyleCnt="2"/>
      <dgm:spPr/>
    </dgm:pt>
    <dgm:pt modelId="{5449FC10-DC52-4804-8D48-291B4B878F1D}" type="pres">
      <dgm:prSet presAssocID="{7F535987-807C-4A84-B9E3-B01A7016CD43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FBC762-4B81-45E2-9013-BD467D2797B0}" type="pres">
      <dgm:prSet presAssocID="{2662DB08-8A44-48F1-94A0-7FA1E31A341E}" presName="downArrow" presStyleLbl="node1" presStyleIdx="1" presStyleCnt="2"/>
      <dgm:spPr>
        <a:solidFill>
          <a:srgbClr val="C00000"/>
        </a:solidFill>
      </dgm:spPr>
    </dgm:pt>
    <dgm:pt modelId="{936D185A-3A6A-4F9B-8224-43C11525546D}" type="pres">
      <dgm:prSet presAssocID="{2662DB08-8A44-48F1-94A0-7FA1E31A341E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4A7BE69-F146-4427-B05C-A26AD705CB5F}" srcId="{58E5C3C5-9E35-4381-8172-19DD9D4E2D0A}" destId="{7F535987-807C-4A84-B9E3-B01A7016CD43}" srcOrd="0" destOrd="0" parTransId="{AB2BEB18-84AF-4EBB-A402-9A507636F0FF}" sibTransId="{B330D1F9-DDF7-4EFB-935C-04A6944BCCCD}"/>
    <dgm:cxn modelId="{46568AF4-DA40-4150-A6D0-BF2E00E72E2A}" srcId="{58E5C3C5-9E35-4381-8172-19DD9D4E2D0A}" destId="{2662DB08-8A44-48F1-94A0-7FA1E31A341E}" srcOrd="1" destOrd="0" parTransId="{F921E325-2261-4E5D-A741-9D36FC6DC8F4}" sibTransId="{C8FC2B1A-394F-4976-94E4-66860F2583D5}"/>
    <dgm:cxn modelId="{96DCA713-E429-4BD9-886B-C46FBCADD22C}" type="presOf" srcId="{58E5C3C5-9E35-4381-8172-19DD9D4E2D0A}" destId="{45A211DC-B5E6-4ED0-B9B8-9E24D3806789}" srcOrd="0" destOrd="0" presId="urn:microsoft.com/office/officeart/2005/8/layout/arrow4"/>
    <dgm:cxn modelId="{2A18521A-0D7D-47B0-8FB9-7828B446F02E}" type="presOf" srcId="{7F535987-807C-4A84-B9E3-B01A7016CD43}" destId="{5449FC10-DC52-4804-8D48-291B4B878F1D}" srcOrd="0" destOrd="0" presId="urn:microsoft.com/office/officeart/2005/8/layout/arrow4"/>
    <dgm:cxn modelId="{725F92CB-0B72-45F1-9E97-5409869B3C24}" type="presOf" srcId="{2662DB08-8A44-48F1-94A0-7FA1E31A341E}" destId="{936D185A-3A6A-4F9B-8224-43C11525546D}" srcOrd="0" destOrd="0" presId="urn:microsoft.com/office/officeart/2005/8/layout/arrow4"/>
    <dgm:cxn modelId="{D4C60A0E-A2B5-46A4-8130-0F10D5D2E20F}" type="presParOf" srcId="{45A211DC-B5E6-4ED0-B9B8-9E24D3806789}" destId="{C7B4B49A-0744-4A22-973C-B89110818845}" srcOrd="0" destOrd="0" presId="urn:microsoft.com/office/officeart/2005/8/layout/arrow4"/>
    <dgm:cxn modelId="{FCFD2324-B530-4692-A523-FF0989E0BBBC}" type="presParOf" srcId="{45A211DC-B5E6-4ED0-B9B8-9E24D3806789}" destId="{5449FC10-DC52-4804-8D48-291B4B878F1D}" srcOrd="1" destOrd="0" presId="urn:microsoft.com/office/officeart/2005/8/layout/arrow4"/>
    <dgm:cxn modelId="{DF04C5CC-AB52-4B58-9134-D71CEFC74CE8}" type="presParOf" srcId="{45A211DC-B5E6-4ED0-B9B8-9E24D3806789}" destId="{E5FBC762-4B81-45E2-9013-BD467D2797B0}" srcOrd="2" destOrd="0" presId="urn:microsoft.com/office/officeart/2005/8/layout/arrow4"/>
    <dgm:cxn modelId="{B70D993B-3379-45A2-81F6-DC47FAE83FEB}" type="presParOf" srcId="{45A211DC-B5E6-4ED0-B9B8-9E24D3806789}" destId="{936D185A-3A6A-4F9B-8224-43C11525546D}" srcOrd="3" destOrd="0" presId="urn:microsoft.com/office/officeart/2005/8/layout/arrow4"/>
  </dgm:cxnLst>
  <dgm:bg/>
  <dgm:whole>
    <a:ln>
      <a:solidFill>
        <a:schemeClr val="tx1">
          <a:lumMod val="50000"/>
        </a:schemeClr>
      </a:solidFill>
    </a:ln>
  </dgm:whole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0.77886</cdr:x>
      <cdr:y>0.15294</cdr:y>
    </cdr:from>
    <cdr:to>
      <cdr:x>0.96523</cdr:x>
      <cdr:y>0.24706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334000" y="619125"/>
          <a:ext cx="127635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0.79555</cdr:x>
      <cdr:y>0.16235</cdr:y>
    </cdr:from>
    <cdr:to>
      <cdr:x>0.95132</cdr:x>
      <cdr:y>0.25176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448300" y="657225"/>
          <a:ext cx="1066800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0.79555</cdr:x>
      <cdr:y>0.16235</cdr:y>
    </cdr:from>
    <cdr:to>
      <cdr:x>0.95132</cdr:x>
      <cdr:y>0.25176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5448300" y="657225"/>
          <a:ext cx="1066800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3672F80-F860-4158-83F1-B490DF0B1727}" type="datetimeFigureOut">
              <a:rPr lang="en-GB"/>
              <a:pPr>
                <a:defRPr/>
              </a:pPr>
              <a:t>13/03/2013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756C4A1-0F66-4746-A272-372B6757FA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972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753AAE-9946-4E8A-91E4-BF19F16E73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320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8F10E9-B1E4-4D30-BED7-972683CED112}" type="slidenum">
              <a:rPr lang="en-GB" smtClean="0"/>
              <a:pPr eaLnBrk="1" hangingPunct="1"/>
              <a:t>1</a:t>
            </a:fld>
            <a:endParaRPr lang="en-GB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4413" y="909638"/>
            <a:ext cx="4468812" cy="3351212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1263" y="4467225"/>
            <a:ext cx="4994275" cy="4953000"/>
          </a:xfrm>
          <a:noFill/>
        </p:spPr>
        <p:txBody>
          <a:bodyPr/>
          <a:lstStyle/>
          <a:p>
            <a:pPr>
              <a:buFontTx/>
              <a:buChar char="•"/>
            </a:pPr>
            <a:endParaRPr lang="en-US" smtClean="0"/>
          </a:p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4413" y="909638"/>
            <a:ext cx="4468812" cy="3351212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1263" y="4467225"/>
            <a:ext cx="4994275" cy="4953000"/>
          </a:xfrm>
          <a:noFill/>
        </p:spPr>
        <p:txBody>
          <a:bodyPr/>
          <a:lstStyle/>
          <a:p>
            <a:pPr>
              <a:buFontTx/>
              <a:buChar char="•"/>
            </a:pPr>
            <a:endParaRPr lang="en-US" smtClean="0"/>
          </a:p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870B387-6455-4E2C-A0EA-F906FC483030}" type="slidenum">
              <a:rPr lang="en-GB" smtClean="0"/>
              <a:pPr eaLnBrk="1" hangingPunct="1"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887A5A5-EF66-4942-AAF1-198EB52D3F59}" type="slidenum">
              <a:rPr lang="en-GB" smtClean="0"/>
              <a:pPr eaLnBrk="1" hangingPunct="1"/>
              <a:t>9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887A5A5-EF66-4942-AAF1-198EB52D3F59}" type="slidenum">
              <a:rPr lang="en-GB" smtClean="0"/>
              <a:pPr eaLnBrk="1" hangingPunct="1"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CDBEAFF-D8C9-4768-91F8-35B0623035C4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>
                <a:latin typeface="Arial" pitchFamily="34" charset="0"/>
              </a:rPr>
              <a:t>Source: Department for Communities and Local Government</a:t>
            </a:r>
          </a:p>
          <a:p>
            <a:pPr eaLnBrk="1" hangingPunct="1"/>
            <a:r>
              <a:rPr lang="en-GB" smtClean="0">
                <a:latin typeface="Arial" pitchFamily="34" charset="0"/>
              </a:rPr>
              <a:t>Note: housing excludes housing revenue account.</a:t>
            </a:r>
            <a:r>
              <a:rPr lang="en-US" smtClean="0"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85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0025" y="1295400"/>
            <a:ext cx="1943100" cy="5038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9138" y="1295400"/>
            <a:ext cx="5678487" cy="5038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426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B777A-CF82-4DAE-B40C-D3430CF6F9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174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D04FA-C5F7-47F6-8CD4-3CC50EE1F2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646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10A58-3D6C-4871-BFB0-99E4E836D3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7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138" y="2212975"/>
            <a:ext cx="3810000" cy="412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1538" y="2212975"/>
            <a:ext cx="3811587" cy="412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F3034-5866-49DF-8A50-22F347D626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874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E183F-F7D7-43A6-9480-E3B75B6679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335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256DD-9642-4232-83A5-3889345E67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3492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9B97E-EBEC-496C-BC3B-6D0896794F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5940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A8281-2C7F-415D-95AD-86347A5B1A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6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3373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1EF28-4876-4899-8FD9-925FEA4F1D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1466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198FB-C3DE-41A1-848F-1F199B19F2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0151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0025" y="1295400"/>
            <a:ext cx="1943100" cy="5038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9138" y="1295400"/>
            <a:ext cx="5678487" cy="5038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475E-AC77-46EF-BB52-76C2B08B22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0665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38A1-EF16-4AD4-BC05-69B4DBB34E9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13/03/2013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1F1F-7026-4C4A-BB5F-22C2322BA24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1473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38A1-EF16-4AD4-BC05-69B4DBB34E9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13/03/2013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1F1F-7026-4C4A-BB5F-22C2322BA24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741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38A1-EF16-4AD4-BC05-69B4DBB34E9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13/03/2013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1F1F-7026-4C4A-BB5F-22C2322BA24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0303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38A1-EF16-4AD4-BC05-69B4DBB34E9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13/03/2013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1F1F-7026-4C4A-BB5F-22C2322BA24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6946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38A1-EF16-4AD4-BC05-69B4DBB34E9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13/03/2013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1F1F-7026-4C4A-BB5F-22C2322BA24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1074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38A1-EF16-4AD4-BC05-69B4DBB34E9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13/03/2013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1F1F-7026-4C4A-BB5F-22C2322BA24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561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38A1-EF16-4AD4-BC05-69B4DBB34E9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13/03/2013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1F1F-7026-4C4A-BB5F-22C2322BA24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613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2291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38A1-EF16-4AD4-BC05-69B4DBB34E9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13/03/2013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1F1F-7026-4C4A-BB5F-22C2322BA24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818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38A1-EF16-4AD4-BC05-69B4DBB34E9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13/03/2013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1F1F-7026-4C4A-BB5F-22C2322BA24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1262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38A1-EF16-4AD4-BC05-69B4DBB34E9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13/03/2013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1F1F-7026-4C4A-BB5F-22C2322BA24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2232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38A1-EF16-4AD4-BC05-69B4DBB34E9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13/03/2013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1F1F-7026-4C4A-BB5F-22C2322BA24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039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138" y="2212975"/>
            <a:ext cx="3810000" cy="412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1538" y="2212975"/>
            <a:ext cx="3811587" cy="412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689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04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79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8709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416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281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135063"/>
            <a:ext cx="9144000" cy="5722937"/>
          </a:xfrm>
          <a:prstGeom prst="rect">
            <a:avLst/>
          </a:prstGeom>
          <a:solidFill>
            <a:srgbClr val="590F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590F78"/>
              </a:solidFill>
            </a:endParaRPr>
          </a:p>
        </p:txBody>
      </p:sp>
      <p:pic>
        <p:nvPicPr>
          <p:cNvPr id="1027" name="Picture 5" descr="400px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0" y="366713"/>
            <a:ext cx="1266825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6"/>
          <p:cNvSpPr txBox="1">
            <a:spLocks noChangeArrowheads="1"/>
          </p:cNvSpPr>
          <p:nvPr/>
        </p:nvSpPr>
        <p:spPr bwMode="auto">
          <a:xfrm>
            <a:off x="1009650" y="630238"/>
            <a:ext cx="2819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1200" b="1" smtClean="0">
                <a:solidFill>
                  <a:srgbClr val="590F78"/>
                </a:solidFill>
              </a:rPr>
              <a:t>www.londoncouncils.gov.uk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1295400"/>
            <a:ext cx="77724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2212975"/>
            <a:ext cx="7773987" cy="412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400px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0" y="366713"/>
            <a:ext cx="1266825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742950" y="630238"/>
            <a:ext cx="2819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1200" b="1" smtClean="0">
                <a:solidFill>
                  <a:srgbClr val="590F78"/>
                </a:solidFill>
              </a:rPr>
              <a:t>www.londoncouncils.gov.uk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1295400"/>
            <a:ext cx="77724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2212975"/>
            <a:ext cx="7773987" cy="412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800850" y="6400800"/>
            <a:ext cx="1905000" cy="3048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400">
                <a:solidFill>
                  <a:srgbClr val="590F78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7C2476-8049-4335-8F12-62E81C7952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4FC38A1-EF16-4AD4-BC05-69B4DBB34E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13/03/2013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AF41F1F-7026-4C4A-BB5F-22C2322BA24E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040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3528" y="1484313"/>
            <a:ext cx="8368035" cy="2232719"/>
          </a:xfrm>
          <a:noFill/>
          <a:ln>
            <a:noFill/>
          </a:ln>
        </p:spPr>
        <p:txBody>
          <a:bodyPr/>
          <a:lstStyle/>
          <a:p>
            <a:pPr algn="ctr" eaLnBrk="1" hangingPunct="1"/>
            <a:r>
              <a:rPr lang="en-GB" sz="5400" dirty="0" smtClean="0">
                <a:solidFill>
                  <a:schemeClr val="bg1"/>
                </a:solidFill>
              </a:rPr>
              <a:t>Funding outlook for London local government</a:t>
            </a:r>
            <a:endParaRPr lang="en-GB" sz="5400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18046" y="6237312"/>
            <a:ext cx="7918450" cy="431776"/>
          </a:xfrm>
        </p:spPr>
        <p:txBody>
          <a:bodyPr/>
          <a:lstStyle/>
          <a:p>
            <a:pPr algn="r"/>
            <a:r>
              <a:rPr lang="en-GB" sz="1800" dirty="0" smtClean="0">
                <a:solidFill>
                  <a:srgbClr val="FFFFFF"/>
                </a:solidFill>
              </a:rPr>
              <a:t>Jon Rowney: Head of Fair Funding, Performance &amp; Procurement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907095" y="4797152"/>
            <a:ext cx="72009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600" dirty="0" smtClean="0">
                <a:solidFill>
                  <a:schemeClr val="bg1"/>
                </a:solidFill>
              </a:rPr>
              <a:t>5 March 2013</a:t>
            </a:r>
            <a:endParaRPr lang="en-GB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16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836712"/>
            <a:ext cx="8204448" cy="792163"/>
          </a:xfrm>
        </p:spPr>
        <p:txBody>
          <a:bodyPr/>
          <a:lstStyle/>
          <a:p>
            <a:r>
              <a:rPr lang="en-GB" sz="2600" b="1" dirty="0" smtClean="0"/>
              <a:t>Local Government Finance: Risk, Reward and Competition</a:t>
            </a:r>
            <a:endParaRPr lang="en-GB" sz="26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62636664"/>
              </p:ext>
            </p:extLst>
          </p:nvPr>
        </p:nvGraphicFramePr>
        <p:xfrm>
          <a:off x="323528" y="2492896"/>
          <a:ext cx="27363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216012613"/>
              </p:ext>
            </p:extLst>
          </p:nvPr>
        </p:nvGraphicFramePr>
        <p:xfrm>
          <a:off x="3347864" y="2492896"/>
          <a:ext cx="27363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41062036"/>
              </p:ext>
            </p:extLst>
          </p:nvPr>
        </p:nvGraphicFramePr>
        <p:xfrm>
          <a:off x="6156176" y="2492896"/>
          <a:ext cx="27363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1700807"/>
            <a:ext cx="2736304" cy="646331"/>
          </a:xfrm>
          <a:prstGeom prst="rect">
            <a:avLst/>
          </a:prstGeom>
          <a:noFill/>
          <a:ln>
            <a:solidFill>
              <a:schemeClr val="tx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Can you build more homes?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347864" y="1715689"/>
            <a:ext cx="2736304" cy="646331"/>
          </a:xfrm>
          <a:prstGeom prst="rect">
            <a:avLst/>
          </a:prstGeom>
          <a:noFill/>
          <a:ln>
            <a:solidFill>
              <a:schemeClr val="tx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Is your local economy thriving? </a:t>
            </a:r>
            <a:endParaRPr lang="en-GB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156176" y="1696639"/>
            <a:ext cx="2736304" cy="646331"/>
          </a:xfrm>
          <a:prstGeom prst="rect">
            <a:avLst/>
          </a:prstGeom>
          <a:noFill/>
          <a:ln>
            <a:solidFill>
              <a:schemeClr val="tx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Is unemployment dropping?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2375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8" grpId="0">
        <p:bldAsOne/>
      </p:bldGraphic>
      <p:bldGraphic spid="9" grpId="0">
        <p:bldAsOne/>
      </p:bldGraphic>
      <p:bldP spid="5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885956" cy="792163"/>
          </a:xfrm>
        </p:spPr>
        <p:txBody>
          <a:bodyPr/>
          <a:lstStyle/>
          <a:p>
            <a:pPr eaLnBrk="1" hangingPunct="1"/>
            <a:r>
              <a:rPr lang="en-GB" sz="3200" b="1" dirty="0" smtClean="0"/>
              <a:t>Pro-growth services are being cut hardest</a:t>
            </a:r>
            <a:r>
              <a:rPr lang="en-US" sz="3200" dirty="0" smtClean="0"/>
              <a:t> </a:t>
            </a:r>
          </a:p>
        </p:txBody>
      </p:sp>
      <p:pic>
        <p:nvPicPr>
          <p:cNvPr id="1229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496" y="764704"/>
            <a:ext cx="8928991" cy="590465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645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1560" y="1412776"/>
            <a:ext cx="7773987" cy="5040560"/>
          </a:xfrm>
        </p:spPr>
        <p:txBody>
          <a:bodyPr/>
          <a:lstStyle/>
          <a:p>
            <a:pPr marL="0" indent="0">
              <a:buNone/>
            </a:pPr>
            <a:r>
              <a:rPr lang="en-GB" sz="3400" i="1" dirty="0" smtClean="0">
                <a:solidFill>
                  <a:schemeClr val="tx1">
                    <a:lumMod val="50000"/>
                  </a:schemeClr>
                </a:solidFill>
              </a:rPr>
              <a:t>“I </a:t>
            </a:r>
            <a:r>
              <a:rPr lang="en-GB" sz="3400" i="1" dirty="0">
                <a:solidFill>
                  <a:schemeClr val="tx1">
                    <a:lumMod val="50000"/>
                  </a:schemeClr>
                </a:solidFill>
              </a:rPr>
              <a:t>am keen to move to a radically different system of funding and support for councils that is built on strong incentives, is driven by local decision making and breaks this </a:t>
            </a:r>
            <a:r>
              <a:rPr lang="en-GB" sz="3400" i="1" dirty="0" smtClean="0">
                <a:solidFill>
                  <a:schemeClr val="tx1">
                    <a:lumMod val="50000"/>
                  </a:schemeClr>
                </a:solidFill>
              </a:rPr>
              <a:t>dependency [on central government grant]…”</a:t>
            </a:r>
            <a:endParaRPr lang="en-GB" sz="3400" i="1" dirty="0">
              <a:solidFill>
                <a:schemeClr val="tx1">
                  <a:lumMod val="50000"/>
                </a:schemeClr>
              </a:solidFill>
            </a:endParaRP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Eric Pickles MP – Secretary of State CLG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70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2400" cy="792163"/>
          </a:xfrm>
        </p:spPr>
        <p:txBody>
          <a:bodyPr/>
          <a:lstStyle/>
          <a:p>
            <a:r>
              <a:rPr lang="en-GB" b="1" dirty="0" smtClean="0"/>
              <a:t>Strong Incentives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773987" cy="412115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Business Rates Retention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New Homes Bonus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Localisation of Council Tax Support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Public Health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62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8338209"/>
              </p:ext>
            </p:extLst>
          </p:nvPr>
        </p:nvGraphicFramePr>
        <p:xfrm>
          <a:off x="179512" y="188640"/>
          <a:ext cx="8750015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reeform 9"/>
          <p:cNvSpPr/>
          <p:nvPr/>
        </p:nvSpPr>
        <p:spPr>
          <a:xfrm>
            <a:off x="2795860" y="2286568"/>
            <a:ext cx="3622272" cy="1996832"/>
          </a:xfrm>
          <a:custGeom>
            <a:avLst/>
            <a:gdLst>
              <a:gd name="connsiteX0" fmla="*/ 0 w 3632200"/>
              <a:gd name="connsiteY0" fmla="*/ 0 h 1646766"/>
              <a:gd name="connsiteX1" fmla="*/ 4234 w 3632200"/>
              <a:gd name="connsiteY1" fmla="*/ 1646766 h 1646766"/>
              <a:gd name="connsiteX2" fmla="*/ 588434 w 3632200"/>
              <a:gd name="connsiteY2" fmla="*/ 1642533 h 1646766"/>
              <a:gd name="connsiteX3" fmla="*/ 3632200 w 3632200"/>
              <a:gd name="connsiteY3" fmla="*/ 1498600 h 1646766"/>
              <a:gd name="connsiteX4" fmla="*/ 3632200 w 3632200"/>
              <a:gd name="connsiteY4" fmla="*/ 410633 h 1646766"/>
              <a:gd name="connsiteX5" fmla="*/ 2459567 w 3632200"/>
              <a:gd name="connsiteY5" fmla="*/ 330200 h 1646766"/>
              <a:gd name="connsiteX6" fmla="*/ 1164167 w 3632200"/>
              <a:gd name="connsiteY6" fmla="*/ 190500 h 1646766"/>
              <a:gd name="connsiteX7" fmla="*/ 0 w 3632200"/>
              <a:gd name="connsiteY7" fmla="*/ 0 h 1646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32200" h="1646766">
                <a:moveTo>
                  <a:pt x="0" y="0"/>
                </a:moveTo>
                <a:cubicBezTo>
                  <a:pt x="1411" y="548922"/>
                  <a:pt x="2823" y="1097844"/>
                  <a:pt x="4234" y="1646766"/>
                </a:cubicBezTo>
                <a:lnTo>
                  <a:pt x="588434" y="1642533"/>
                </a:lnTo>
                <a:lnTo>
                  <a:pt x="3632200" y="1498600"/>
                </a:lnTo>
                <a:lnTo>
                  <a:pt x="3632200" y="410633"/>
                </a:lnTo>
                <a:lnTo>
                  <a:pt x="2459567" y="330200"/>
                </a:lnTo>
                <a:lnTo>
                  <a:pt x="1164167" y="1905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20192" t="28974" r="41427" b="14231"/>
          <a:stretch/>
        </p:blipFill>
        <p:spPr bwMode="auto">
          <a:xfrm>
            <a:off x="6501167" y="1962925"/>
            <a:ext cx="2597318" cy="22676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Freeform 10"/>
          <p:cNvSpPr/>
          <p:nvPr/>
        </p:nvSpPr>
        <p:spPr>
          <a:xfrm>
            <a:off x="2795860" y="2012687"/>
            <a:ext cx="3622272" cy="1131412"/>
          </a:xfrm>
          <a:custGeom>
            <a:avLst/>
            <a:gdLst>
              <a:gd name="connsiteX0" fmla="*/ 0 w 3619500"/>
              <a:gd name="connsiteY0" fmla="*/ 0 h 944033"/>
              <a:gd name="connsiteX1" fmla="*/ 8467 w 3619500"/>
              <a:gd name="connsiteY1" fmla="*/ 944033 h 944033"/>
              <a:gd name="connsiteX2" fmla="*/ 626534 w 3619500"/>
              <a:gd name="connsiteY2" fmla="*/ 935567 h 944033"/>
              <a:gd name="connsiteX3" fmla="*/ 1562100 w 3619500"/>
              <a:gd name="connsiteY3" fmla="*/ 876300 h 944033"/>
              <a:gd name="connsiteX4" fmla="*/ 2624667 w 3619500"/>
              <a:gd name="connsiteY4" fmla="*/ 778933 h 944033"/>
              <a:gd name="connsiteX5" fmla="*/ 3619500 w 3619500"/>
              <a:gd name="connsiteY5" fmla="*/ 681567 h 944033"/>
              <a:gd name="connsiteX6" fmla="*/ 3619500 w 3619500"/>
              <a:gd name="connsiteY6" fmla="*/ 508000 h 944033"/>
              <a:gd name="connsiteX7" fmla="*/ 3619500 w 3619500"/>
              <a:gd name="connsiteY7" fmla="*/ 410633 h 944033"/>
              <a:gd name="connsiteX8" fmla="*/ 2391834 w 3619500"/>
              <a:gd name="connsiteY8" fmla="*/ 325967 h 944033"/>
              <a:gd name="connsiteX9" fmla="*/ 1316567 w 3619500"/>
              <a:gd name="connsiteY9" fmla="*/ 215900 h 944033"/>
              <a:gd name="connsiteX10" fmla="*/ 0 w 3619500"/>
              <a:gd name="connsiteY10" fmla="*/ 0 h 944033"/>
              <a:gd name="connsiteX0" fmla="*/ 0 w 3619500"/>
              <a:gd name="connsiteY0" fmla="*/ 0 h 944033"/>
              <a:gd name="connsiteX1" fmla="*/ 8467 w 3619500"/>
              <a:gd name="connsiteY1" fmla="*/ 944033 h 944033"/>
              <a:gd name="connsiteX2" fmla="*/ 626534 w 3619500"/>
              <a:gd name="connsiteY2" fmla="*/ 935567 h 944033"/>
              <a:gd name="connsiteX3" fmla="*/ 1562100 w 3619500"/>
              <a:gd name="connsiteY3" fmla="*/ 876300 h 944033"/>
              <a:gd name="connsiteX4" fmla="*/ 2624667 w 3619500"/>
              <a:gd name="connsiteY4" fmla="*/ 778933 h 944033"/>
              <a:gd name="connsiteX5" fmla="*/ 3619500 w 3619500"/>
              <a:gd name="connsiteY5" fmla="*/ 681567 h 944033"/>
              <a:gd name="connsiteX6" fmla="*/ 3619500 w 3619500"/>
              <a:gd name="connsiteY6" fmla="*/ 508000 h 944033"/>
              <a:gd name="connsiteX7" fmla="*/ 3619500 w 3619500"/>
              <a:gd name="connsiteY7" fmla="*/ 410633 h 944033"/>
              <a:gd name="connsiteX8" fmla="*/ 2391834 w 3619500"/>
              <a:gd name="connsiteY8" fmla="*/ 325967 h 944033"/>
              <a:gd name="connsiteX9" fmla="*/ 1329230 w 3619500"/>
              <a:gd name="connsiteY9" fmla="*/ 203200 h 944033"/>
              <a:gd name="connsiteX10" fmla="*/ 0 w 3619500"/>
              <a:gd name="connsiteY10" fmla="*/ 0 h 944033"/>
              <a:gd name="connsiteX0" fmla="*/ 0 w 3619500"/>
              <a:gd name="connsiteY0" fmla="*/ 0 h 944033"/>
              <a:gd name="connsiteX1" fmla="*/ 8467 w 3619500"/>
              <a:gd name="connsiteY1" fmla="*/ 944033 h 944033"/>
              <a:gd name="connsiteX2" fmla="*/ 626534 w 3619500"/>
              <a:gd name="connsiteY2" fmla="*/ 935567 h 944033"/>
              <a:gd name="connsiteX3" fmla="*/ 1562100 w 3619500"/>
              <a:gd name="connsiteY3" fmla="*/ 876300 h 944033"/>
              <a:gd name="connsiteX4" fmla="*/ 2624667 w 3619500"/>
              <a:gd name="connsiteY4" fmla="*/ 778933 h 944033"/>
              <a:gd name="connsiteX5" fmla="*/ 3619500 w 3619500"/>
              <a:gd name="connsiteY5" fmla="*/ 681567 h 944033"/>
              <a:gd name="connsiteX6" fmla="*/ 3619500 w 3619500"/>
              <a:gd name="connsiteY6" fmla="*/ 508000 h 944033"/>
              <a:gd name="connsiteX7" fmla="*/ 3619500 w 3619500"/>
              <a:gd name="connsiteY7" fmla="*/ 410633 h 944033"/>
              <a:gd name="connsiteX8" fmla="*/ 2417161 w 3619500"/>
              <a:gd name="connsiteY8" fmla="*/ 325967 h 944033"/>
              <a:gd name="connsiteX9" fmla="*/ 1329230 w 3619500"/>
              <a:gd name="connsiteY9" fmla="*/ 203200 h 944033"/>
              <a:gd name="connsiteX10" fmla="*/ 0 w 3619500"/>
              <a:gd name="connsiteY10" fmla="*/ 0 h 944033"/>
              <a:gd name="connsiteX0" fmla="*/ 0 w 3619500"/>
              <a:gd name="connsiteY0" fmla="*/ 0 h 935567"/>
              <a:gd name="connsiteX1" fmla="*/ 8467 w 3619500"/>
              <a:gd name="connsiteY1" fmla="*/ 935567 h 935567"/>
              <a:gd name="connsiteX2" fmla="*/ 626534 w 3619500"/>
              <a:gd name="connsiteY2" fmla="*/ 927101 h 935567"/>
              <a:gd name="connsiteX3" fmla="*/ 1562100 w 3619500"/>
              <a:gd name="connsiteY3" fmla="*/ 867834 h 935567"/>
              <a:gd name="connsiteX4" fmla="*/ 2624667 w 3619500"/>
              <a:gd name="connsiteY4" fmla="*/ 770467 h 935567"/>
              <a:gd name="connsiteX5" fmla="*/ 3619500 w 3619500"/>
              <a:gd name="connsiteY5" fmla="*/ 673101 h 935567"/>
              <a:gd name="connsiteX6" fmla="*/ 3619500 w 3619500"/>
              <a:gd name="connsiteY6" fmla="*/ 499534 h 935567"/>
              <a:gd name="connsiteX7" fmla="*/ 3619500 w 3619500"/>
              <a:gd name="connsiteY7" fmla="*/ 402167 h 935567"/>
              <a:gd name="connsiteX8" fmla="*/ 2417161 w 3619500"/>
              <a:gd name="connsiteY8" fmla="*/ 317501 h 935567"/>
              <a:gd name="connsiteX9" fmla="*/ 1329230 w 3619500"/>
              <a:gd name="connsiteY9" fmla="*/ 194734 h 935567"/>
              <a:gd name="connsiteX10" fmla="*/ 0 w 3619500"/>
              <a:gd name="connsiteY10" fmla="*/ 0 h 935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19500" h="935567">
                <a:moveTo>
                  <a:pt x="0" y="0"/>
                </a:moveTo>
                <a:cubicBezTo>
                  <a:pt x="2822" y="314678"/>
                  <a:pt x="5645" y="620889"/>
                  <a:pt x="8467" y="935567"/>
                </a:cubicBezTo>
                <a:lnTo>
                  <a:pt x="626534" y="927101"/>
                </a:lnTo>
                <a:lnTo>
                  <a:pt x="1562100" y="867834"/>
                </a:lnTo>
                <a:lnTo>
                  <a:pt x="2624667" y="770467"/>
                </a:lnTo>
                <a:lnTo>
                  <a:pt x="3619500" y="673101"/>
                </a:lnTo>
                <a:lnTo>
                  <a:pt x="3619500" y="499534"/>
                </a:lnTo>
                <a:lnTo>
                  <a:pt x="3619500" y="402167"/>
                </a:lnTo>
                <a:lnTo>
                  <a:pt x="2417161" y="317501"/>
                </a:lnTo>
                <a:lnTo>
                  <a:pt x="1329230" y="19473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2795860" y="1124744"/>
            <a:ext cx="2372" cy="432048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668344" y="2867100"/>
            <a:ext cx="334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*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26811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504825"/>
          </a:xfrm>
        </p:spPr>
        <p:txBody>
          <a:bodyPr/>
          <a:lstStyle/>
          <a:p>
            <a:r>
              <a:rPr lang="en-GB" b="1" dirty="0"/>
              <a:t>Spending Review 2010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80400" cy="4560887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Public Sector expenditure</a:t>
            </a:r>
          </a:p>
          <a:p>
            <a:pPr marL="1009650" lvl="1" indent="-609600">
              <a:lnSpc>
                <a:spcPct val="80000"/>
              </a:lnSpc>
              <a:buFont typeface="Wingdings" pitchFamily="2" charset="2"/>
              <a:buChar char="§"/>
            </a:pPr>
            <a:r>
              <a:rPr lang="en-US" dirty="0" smtClean="0">
                <a:cs typeface="Arial" charset="0"/>
              </a:rPr>
              <a:t>-£81 billion by 2014/15</a:t>
            </a:r>
          </a:p>
          <a:p>
            <a:pPr marL="609600" indent="-609600">
              <a:lnSpc>
                <a:spcPct val="80000"/>
              </a:lnSpc>
            </a:pPr>
            <a:endParaRPr lang="en-US" dirty="0" smtClean="0">
              <a:cs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cs typeface="Arial" charset="0"/>
              </a:rPr>
              <a:t>Local Government core funding</a:t>
            </a:r>
          </a:p>
          <a:p>
            <a:pPr marL="1009650" lvl="1" indent="-609600">
              <a:lnSpc>
                <a:spcPct val="80000"/>
              </a:lnSpc>
              <a:buFont typeface="Wingdings" pitchFamily="2" charset="2"/>
              <a:buChar char="§"/>
            </a:pPr>
            <a:r>
              <a:rPr lang="en-US" dirty="0" smtClean="0">
                <a:cs typeface="Arial" charset="0"/>
              </a:rPr>
              <a:t>-£</a:t>
            </a:r>
            <a:r>
              <a:rPr lang="en-US" dirty="0">
                <a:cs typeface="Arial" charset="0"/>
              </a:rPr>
              <a:t>5.6 billion </a:t>
            </a:r>
            <a:r>
              <a:rPr lang="en-US" dirty="0" smtClean="0">
                <a:cs typeface="Arial" charset="0"/>
              </a:rPr>
              <a:t>-19 % </a:t>
            </a:r>
            <a:r>
              <a:rPr lang="en-US" dirty="0">
                <a:cs typeface="Arial" charset="0"/>
              </a:rPr>
              <a:t>in cash terms </a:t>
            </a:r>
            <a:endParaRPr lang="en-US" dirty="0" smtClean="0">
              <a:cs typeface="Arial" charset="0"/>
            </a:endParaRPr>
          </a:p>
          <a:p>
            <a:pPr marL="1009650" lvl="1" indent="-609600">
              <a:lnSpc>
                <a:spcPct val="80000"/>
              </a:lnSpc>
              <a:buFont typeface="Wingdings" pitchFamily="2" charset="2"/>
              <a:buChar char="§"/>
            </a:pPr>
            <a:r>
              <a:rPr lang="en-US" dirty="0" smtClean="0">
                <a:cs typeface="Arial" charset="0"/>
              </a:rPr>
              <a:t>-28% </a:t>
            </a:r>
            <a:r>
              <a:rPr lang="en-US" dirty="0">
                <a:cs typeface="Arial" charset="0"/>
              </a:rPr>
              <a:t>in real </a:t>
            </a:r>
            <a:r>
              <a:rPr lang="en-US" dirty="0" smtClean="0">
                <a:cs typeface="Arial" charset="0"/>
              </a:rPr>
              <a:t>terms</a:t>
            </a:r>
            <a:endParaRPr lang="en-US" dirty="0">
              <a:cs typeface="Arial" charset="0"/>
            </a:endParaRPr>
          </a:p>
          <a:p>
            <a:pPr marL="609600" indent="-609600">
              <a:lnSpc>
                <a:spcPct val="80000"/>
              </a:lnSpc>
            </a:pPr>
            <a:endParaRPr lang="en-US" dirty="0" smtClean="0">
              <a:cs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cs typeface="Arial" charset="0"/>
              </a:rPr>
              <a:t>Further 0.9% reduction in 2015/16 and 2016/17</a:t>
            </a:r>
          </a:p>
          <a:p>
            <a:pPr marL="609600" indent="-609600">
              <a:lnSpc>
                <a:spcPct val="80000"/>
              </a:lnSpc>
            </a:pPr>
            <a:endParaRPr lang="en-US" sz="28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4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504825"/>
          </a:xfrm>
        </p:spPr>
        <p:txBody>
          <a:bodyPr/>
          <a:lstStyle/>
          <a:p>
            <a:r>
              <a:rPr lang="en-GB" b="1" dirty="0" smtClean="0"/>
              <a:t>Reflecting on SR 2010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80400" cy="4560887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cs typeface="Arial" charset="0"/>
              </a:rPr>
              <a:t> Transparent and Comparable?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dirty="0">
              <a:cs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cs typeface="Arial" charset="0"/>
              </a:rPr>
              <a:t>Delivery Arm of Central Government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dirty="0">
              <a:cs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cs typeface="Arial" charset="0"/>
              </a:rPr>
              <a:t>The stretching of the 28% ‘Contribution’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dirty="0" smtClean="0">
                <a:cs typeface="Arial" charset="0"/>
              </a:rPr>
              <a:t>Is it closer to 33%?</a:t>
            </a:r>
          </a:p>
        </p:txBody>
      </p:sp>
    </p:spTree>
    <p:extLst>
      <p:ext uri="{BB962C8B-B14F-4D97-AF65-F5344CB8AC3E}">
        <p14:creationId xmlns:p14="http://schemas.microsoft.com/office/powerpoint/2010/main" val="10538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1052736"/>
            <a:ext cx="7773987" cy="5281389"/>
          </a:xfrm>
        </p:spPr>
        <p:txBody>
          <a:bodyPr/>
          <a:lstStyle/>
          <a:p>
            <a:pPr marL="0" indent="0">
              <a:buNone/>
            </a:pPr>
            <a:endParaRPr lang="en-GB" i="1" dirty="0" smtClean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6" name="Chart 5" title="The Cut to Local Government Funding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143443"/>
              </p:ext>
            </p:extLst>
          </p:nvPr>
        </p:nvGraphicFramePr>
        <p:xfrm>
          <a:off x="251520" y="908720"/>
          <a:ext cx="8496944" cy="554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51520" y="200834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The Cut to Local Government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174074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 idx="4294967295"/>
          </p:nvPr>
        </p:nvSpPr>
        <p:spPr>
          <a:xfrm>
            <a:off x="755576" y="2564904"/>
            <a:ext cx="7772400" cy="792163"/>
          </a:xfrm>
        </p:spPr>
        <p:txBody>
          <a:bodyPr/>
          <a:lstStyle/>
          <a:p>
            <a:pPr algn="ctr" eaLnBrk="1" hangingPunct="1"/>
            <a:r>
              <a:rPr lang="en-GB" sz="4400" b="1" dirty="0" smtClean="0"/>
              <a:t>The changing financial landscape…</a:t>
            </a:r>
          </a:p>
        </p:txBody>
      </p:sp>
    </p:spTree>
    <p:extLst>
      <p:ext uri="{BB962C8B-B14F-4D97-AF65-F5344CB8AC3E}">
        <p14:creationId xmlns:p14="http://schemas.microsoft.com/office/powerpoint/2010/main" val="271807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4213" y="1124744"/>
            <a:ext cx="7991475" cy="5040559"/>
          </a:xfrm>
        </p:spPr>
        <p:txBody>
          <a:bodyPr/>
          <a:lstStyle/>
          <a:p>
            <a:pPr marL="0" indent="0">
              <a:buNone/>
            </a:pPr>
            <a:endParaRPr lang="en-GB" sz="3400" i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600" b="1" i="1" dirty="0" smtClean="0">
                <a:solidFill>
                  <a:schemeClr val="tx1">
                    <a:lumMod val="50000"/>
                  </a:schemeClr>
                </a:solidFill>
              </a:rPr>
              <a:t>‘the local government settlement is </a:t>
            </a:r>
            <a:r>
              <a:rPr lang="en-GB" sz="3600" b="1" i="1" dirty="0">
                <a:solidFill>
                  <a:schemeClr val="tx1">
                    <a:lumMod val="50000"/>
                  </a:schemeClr>
                </a:solidFill>
              </a:rPr>
              <a:t>built on the principle of fairness, which means councils that deliver for their communities will make </a:t>
            </a:r>
            <a:r>
              <a:rPr lang="en-GB" sz="3600" b="1" i="1" dirty="0" smtClean="0">
                <a:solidFill>
                  <a:schemeClr val="tx1">
                    <a:lumMod val="50000"/>
                  </a:schemeClr>
                </a:solidFill>
              </a:rPr>
              <a:t>more’.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 algn="r">
              <a:buNone/>
            </a:pPr>
            <a:r>
              <a:rPr lang="en-GB" sz="2400" dirty="0" smtClean="0">
                <a:solidFill>
                  <a:schemeClr val="tx1">
                    <a:lumMod val="50000"/>
                  </a:schemeClr>
                </a:solidFill>
              </a:rPr>
              <a:t>Local Government Minister Brandon Lewis</a:t>
            </a:r>
            <a:endParaRPr lang="en-GB" sz="24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41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C powerpoint template">
  <a:themeElements>
    <a:clrScheme name="1_LC powerpoint template 8">
      <a:dk1>
        <a:srgbClr val="590F78"/>
      </a:dk1>
      <a:lt1>
        <a:srgbClr val="FFFFFF"/>
      </a:lt1>
      <a:dk2>
        <a:srgbClr val="590F78"/>
      </a:dk2>
      <a:lt2>
        <a:srgbClr val="808080"/>
      </a:lt2>
      <a:accent1>
        <a:srgbClr val="00CC00"/>
      </a:accent1>
      <a:accent2>
        <a:srgbClr val="0000FF"/>
      </a:accent2>
      <a:accent3>
        <a:srgbClr val="FFFFFF"/>
      </a:accent3>
      <a:accent4>
        <a:srgbClr val="4B0B65"/>
      </a:accent4>
      <a:accent5>
        <a:srgbClr val="AAE2AA"/>
      </a:accent5>
      <a:accent6>
        <a:srgbClr val="0000E7"/>
      </a:accent6>
      <a:hlink>
        <a:srgbClr val="FF3300"/>
      </a:hlink>
      <a:folHlink>
        <a:srgbClr val="FF9900"/>
      </a:folHlink>
    </a:clrScheme>
    <a:fontScheme name="1_LC powerpoint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LC power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C powerpoint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C powerpoint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C powerpoint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C powerpoint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C powerpoint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C powerpoint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C powerpoint template 8">
        <a:dk1>
          <a:srgbClr val="590F78"/>
        </a:dk1>
        <a:lt1>
          <a:srgbClr val="FFFFFF"/>
        </a:lt1>
        <a:dk2>
          <a:srgbClr val="590F78"/>
        </a:dk2>
        <a:lt2>
          <a:srgbClr val="808080"/>
        </a:lt2>
        <a:accent1>
          <a:srgbClr val="00CC00"/>
        </a:accent1>
        <a:accent2>
          <a:srgbClr val="0000FF"/>
        </a:accent2>
        <a:accent3>
          <a:srgbClr val="FFFFFF"/>
        </a:accent3>
        <a:accent4>
          <a:srgbClr val="4B0B65"/>
        </a:accent4>
        <a:accent5>
          <a:srgbClr val="AAE2AA"/>
        </a:accent5>
        <a:accent6>
          <a:srgbClr val="0000E7"/>
        </a:accent6>
        <a:hlink>
          <a:srgbClr val="FF33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LC powerpoint template">
  <a:themeElements>
    <a:clrScheme name="2_LC powerpoint template 8">
      <a:dk1>
        <a:srgbClr val="590F78"/>
      </a:dk1>
      <a:lt1>
        <a:srgbClr val="FFFFFF"/>
      </a:lt1>
      <a:dk2>
        <a:srgbClr val="590F78"/>
      </a:dk2>
      <a:lt2>
        <a:srgbClr val="808080"/>
      </a:lt2>
      <a:accent1>
        <a:srgbClr val="00CC00"/>
      </a:accent1>
      <a:accent2>
        <a:srgbClr val="0000FF"/>
      </a:accent2>
      <a:accent3>
        <a:srgbClr val="FFFFFF"/>
      </a:accent3>
      <a:accent4>
        <a:srgbClr val="4B0B65"/>
      </a:accent4>
      <a:accent5>
        <a:srgbClr val="AAE2AA"/>
      </a:accent5>
      <a:accent6>
        <a:srgbClr val="0000E7"/>
      </a:accent6>
      <a:hlink>
        <a:srgbClr val="FF3300"/>
      </a:hlink>
      <a:folHlink>
        <a:srgbClr val="FF9900"/>
      </a:folHlink>
    </a:clrScheme>
    <a:fontScheme name="2_LC powerpoi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LC power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C powerpoint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C powerpoint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C powerpoint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C powerpoint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C powerpoint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C powerpoint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C powerpoint template 8">
        <a:dk1>
          <a:srgbClr val="590F78"/>
        </a:dk1>
        <a:lt1>
          <a:srgbClr val="FFFFFF"/>
        </a:lt1>
        <a:dk2>
          <a:srgbClr val="590F78"/>
        </a:dk2>
        <a:lt2>
          <a:srgbClr val="808080"/>
        </a:lt2>
        <a:accent1>
          <a:srgbClr val="00CC00"/>
        </a:accent1>
        <a:accent2>
          <a:srgbClr val="0000FF"/>
        </a:accent2>
        <a:accent3>
          <a:srgbClr val="FFFFFF"/>
        </a:accent3>
        <a:accent4>
          <a:srgbClr val="4B0B65"/>
        </a:accent4>
        <a:accent5>
          <a:srgbClr val="AAE2AA"/>
        </a:accent5>
        <a:accent6>
          <a:srgbClr val="0000E7"/>
        </a:accent6>
        <a:hlink>
          <a:srgbClr val="FF33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277</Words>
  <Application>Microsoft Office PowerPoint</Application>
  <PresentationFormat>On-screen Show (4:3)</PresentationFormat>
  <Paragraphs>60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1_LC powerpoint template</vt:lpstr>
      <vt:lpstr>2_LC powerpoint template</vt:lpstr>
      <vt:lpstr>Office Theme</vt:lpstr>
      <vt:lpstr>Funding outlook for London local government</vt:lpstr>
      <vt:lpstr>PowerPoint Presentation</vt:lpstr>
      <vt:lpstr>Strong Incentives</vt:lpstr>
      <vt:lpstr>PowerPoint Presentation</vt:lpstr>
      <vt:lpstr>Spending Review 2010 </vt:lpstr>
      <vt:lpstr>Reflecting on SR 2010 </vt:lpstr>
      <vt:lpstr>PowerPoint Presentation</vt:lpstr>
      <vt:lpstr>The changing financial landscape…</vt:lpstr>
      <vt:lpstr>PowerPoint Presentation</vt:lpstr>
      <vt:lpstr>Local Government Finance: Risk, Reward and Competition</vt:lpstr>
      <vt:lpstr>Pro-growth services are being cut hardest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Provisional Local Government Finance Settlement  2013-14 &amp; 2014-15  28 January 2012   Paul Honeyben &amp; Tom Lawrence Fair Funding</dc:title>
  <dc:creator>Paul</dc:creator>
  <cp:lastModifiedBy>Culture First</cp:lastModifiedBy>
  <cp:revision>118</cp:revision>
  <cp:lastPrinted>2013-02-26T18:01:45Z</cp:lastPrinted>
  <dcterms:created xsi:type="dcterms:W3CDTF">2013-01-27T22:50:21Z</dcterms:created>
  <dcterms:modified xsi:type="dcterms:W3CDTF">2013-03-13T14:33:09Z</dcterms:modified>
</cp:coreProperties>
</file>