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9" r:id="rId3"/>
    <p:sldId id="257"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032" autoAdjust="0"/>
  </p:normalViewPr>
  <p:slideViewPr>
    <p:cSldViewPr>
      <p:cViewPr>
        <p:scale>
          <a:sx n="75" d="100"/>
          <a:sy n="75" d="100"/>
        </p:scale>
        <p:origin x="-2664" y="-558"/>
      </p:cViewPr>
      <p:guideLst>
        <p:guide orient="horz" pos="2160"/>
        <p:guide pos="2880"/>
      </p:guideLst>
    </p:cSldViewPr>
  </p:slideViewPr>
  <p:notesTextViewPr>
    <p:cViewPr>
      <p:scale>
        <a:sx n="1" d="1"/>
        <a:sy n="1" d="1"/>
      </p:scale>
      <p:origin x="0" y="0"/>
    </p:cViewPr>
  </p:notesTextViewPr>
  <p:notesViewPr>
    <p:cSldViewPr snapToGrid="0" snapToObjects="1">
      <p:cViewPr>
        <p:scale>
          <a:sx n="150" d="100"/>
          <a:sy n="150" d="100"/>
        </p:scale>
        <p:origin x="-1768" y="-1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32BA41-942A-476A-B1AC-DBA1A01155BB}" type="datetimeFigureOut">
              <a:rPr lang="en-GB" smtClean="0"/>
              <a:t>20/12/2017</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A5A631-E8A3-48BD-BF0D-386E4CE45D16}" type="slidenum">
              <a:rPr lang="en-GB" smtClean="0"/>
              <a:t>‹#›</a:t>
            </a:fld>
            <a:endParaRPr lang="en-GB" dirty="0"/>
          </a:p>
        </p:txBody>
      </p:sp>
    </p:spTree>
    <p:extLst>
      <p:ext uri="{BB962C8B-B14F-4D97-AF65-F5344CB8AC3E}">
        <p14:creationId xmlns:p14="http://schemas.microsoft.com/office/powerpoint/2010/main" val="548236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Museum Development team in London works with approximately 106 of </a:t>
            </a:r>
            <a:r>
              <a:rPr lang="en-GB" dirty="0" smtClean="0"/>
              <a:t>Accredited </a:t>
            </a:r>
            <a:r>
              <a:rPr lang="en-GB" dirty="0"/>
              <a:t>museums of which 22 (16%) are Local Authority Museums.  A further 4 or 5  are Local Authority supported – either operating as Trusts or as small independents for which small grants and LA premises are vital to their existence.</a:t>
            </a:r>
          </a:p>
          <a:p>
            <a:r>
              <a:rPr lang="en-GB" dirty="0"/>
              <a:t> </a:t>
            </a:r>
          </a:p>
          <a:p>
            <a:r>
              <a:rPr lang="en-GB" dirty="0"/>
              <a:t>Most of the LA supported services have undergone significant budget constraints over the past few </a:t>
            </a:r>
            <a:r>
              <a:rPr lang="en-GB" dirty="0" smtClean="0"/>
              <a:t>years and are </a:t>
            </a:r>
            <a:r>
              <a:rPr lang="en-GB" dirty="0"/>
              <a:t>small to medium in size (</a:t>
            </a:r>
            <a:r>
              <a:rPr lang="en-GB" dirty="0" smtClean="0"/>
              <a:t>average of 4</a:t>
            </a:r>
            <a:r>
              <a:rPr lang="en-GB" dirty="0"/>
              <a:t>-5 </a:t>
            </a:r>
            <a:r>
              <a:rPr lang="en-GB" dirty="0" smtClean="0"/>
              <a:t>FTEs).   </a:t>
            </a:r>
            <a:r>
              <a:rPr lang="en-GB" dirty="0"/>
              <a:t>London’s Museum Development team works with these services to support their development and to help them to deliver benefits to audiences and communities.</a:t>
            </a:r>
          </a:p>
          <a:p>
            <a:endParaRPr lang="en-GB" dirty="0"/>
          </a:p>
          <a:p>
            <a:r>
              <a:rPr lang="en-GB" b="1" dirty="0"/>
              <a:t>Why </a:t>
            </a:r>
            <a:r>
              <a:rPr lang="en-GB" b="1" dirty="0" smtClean="0"/>
              <a:t>do these small museums matter?</a:t>
            </a:r>
            <a:endParaRPr lang="en-GB" b="1" dirty="0"/>
          </a:p>
          <a:p>
            <a:pPr marL="171450" indent="-171450">
              <a:buFont typeface="Arial"/>
              <a:buChar char="•"/>
            </a:pPr>
            <a:r>
              <a:rPr lang="en-GB" dirty="0"/>
              <a:t>community spaces and their relationships to local </a:t>
            </a:r>
            <a:r>
              <a:rPr lang="en-GB" dirty="0" smtClean="0"/>
              <a:t>communities (many people in outer london boroughs don’t venture into the city centre</a:t>
            </a:r>
            <a:endParaRPr lang="en-GB" dirty="0"/>
          </a:p>
          <a:p>
            <a:pPr marL="171450" indent="-171450">
              <a:buFont typeface="Arial"/>
              <a:buChar char="•"/>
            </a:pPr>
            <a:r>
              <a:rPr lang="en-GB" dirty="0"/>
              <a:t>a source of civic pride – communities view civic collections as a common treasury for all of us </a:t>
            </a:r>
          </a:p>
          <a:p>
            <a:pPr marL="171450" indent="-171450">
              <a:buFont typeface="Arial"/>
              <a:buChar char="•"/>
            </a:pPr>
            <a:r>
              <a:rPr lang="en-GB" dirty="0"/>
              <a:t> objects tell stories about people, places, the natural world and thought.  Encountering real objects really brings an emotional response that connects us to our common ancestry. </a:t>
            </a:r>
          </a:p>
          <a:p>
            <a:r>
              <a:rPr lang="en-GB" dirty="0"/>
              <a:t> </a:t>
            </a:r>
          </a:p>
          <a:p>
            <a:r>
              <a:rPr lang="en-GB" dirty="0"/>
              <a:t>Visitor numbers to museums have never been higher; from the DCMS Taking Part survey last year 52% of adults had visited a museum or a gallery </a:t>
            </a:r>
          </a:p>
          <a:p>
            <a:endParaRPr lang="en-US" dirty="0"/>
          </a:p>
        </p:txBody>
      </p:sp>
      <p:sp>
        <p:nvSpPr>
          <p:cNvPr id="4" name="Slide Number Placeholder 3"/>
          <p:cNvSpPr>
            <a:spLocks noGrp="1"/>
          </p:cNvSpPr>
          <p:nvPr>
            <p:ph type="sldNum" sz="quarter" idx="10"/>
          </p:nvPr>
        </p:nvSpPr>
        <p:spPr/>
        <p:txBody>
          <a:bodyPr/>
          <a:lstStyle/>
          <a:p>
            <a:fld id="{B9A5A631-E8A3-48BD-BF0D-386E4CE45D16}" type="slidenum">
              <a:rPr lang="en-GB" smtClean="0"/>
              <a:t>1</a:t>
            </a:fld>
            <a:endParaRPr lang="en-GB" dirty="0"/>
          </a:p>
        </p:txBody>
      </p:sp>
    </p:spTree>
    <p:extLst>
      <p:ext uri="{BB962C8B-B14F-4D97-AF65-F5344CB8AC3E}">
        <p14:creationId xmlns:p14="http://schemas.microsoft.com/office/powerpoint/2010/main" val="61587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London</a:t>
            </a:r>
            <a:r>
              <a:rPr lang="en-US" baseline="0" dirty="0" smtClean="0"/>
              <a:t> Museum Development exists to support museums with their ongoing development needs.</a:t>
            </a:r>
          </a:p>
          <a:p>
            <a:r>
              <a:rPr lang="en-US" baseline="0" dirty="0" smtClean="0"/>
              <a:t>Our training programmes are open to all staff – paid and unpaid and covers all aspects of service delivery across the three broad areas of Organisational Health, Collections and Users</a:t>
            </a:r>
          </a:p>
          <a:p>
            <a:r>
              <a:rPr lang="en-US" baseline="0" dirty="0" smtClean="0"/>
              <a:t>MDOs offer specialist advice in the areas of Audiences, Digital and Organisational Health </a:t>
            </a:r>
          </a:p>
          <a:p>
            <a:endParaRPr lang="en-US" baseline="0" dirty="0" smtClean="0"/>
          </a:p>
          <a:p>
            <a:r>
              <a:rPr lang="en-US" baseline="0" dirty="0" smtClean="0"/>
              <a:t>Survive and Thrive programme – Org Health remit</a:t>
            </a:r>
          </a:p>
          <a:p>
            <a:r>
              <a:rPr lang="en-US" baseline="0" dirty="0" smtClean="0"/>
              <a:t>From Culture &amp; Sport Improvement Toolkit  – Steve Wood  </a:t>
            </a:r>
          </a:p>
          <a:p>
            <a:r>
              <a:rPr lang="en-US" baseline="0" dirty="0" smtClean="0"/>
              <a:t>Adapted to work with a broader range of London’s Museums in 2011-12 since when we’ve worked with </a:t>
            </a:r>
            <a:r>
              <a:rPr lang="en-US" b="1" dirty="0"/>
              <a:t>17 museums/museum services </a:t>
            </a:r>
            <a:r>
              <a:rPr lang="en-US" baseline="0" dirty="0" smtClean="0"/>
              <a:t>to help them to undertake a detailed self-assessment of their current activities which is verified by a process of peer review.  The resulting improvement plans have provided these museums with impetus to build on their strengths and address weaknesses.</a:t>
            </a:r>
          </a:p>
          <a:p>
            <a:r>
              <a:rPr lang="en-US" b="1" baseline="0" dirty="0" smtClean="0"/>
              <a:t>Success stories:  London Borough of Barking &amp; Dagenham </a:t>
            </a:r>
            <a:r>
              <a:rPr lang="en-US" baseline="0" dirty="0" smtClean="0"/>
              <a:t>– resulting outcomes framework now guides all of the strategic thinking for the service and is embedded into their approach </a:t>
            </a:r>
          </a:p>
          <a:p>
            <a:r>
              <a:rPr lang="en-US" b="1" baseline="0" dirty="0" smtClean="0"/>
              <a:t>Gunnersbury Park Museum</a:t>
            </a:r>
            <a:r>
              <a:rPr lang="en-US" baseline="0" dirty="0" smtClean="0"/>
              <a:t> – undertook S&amp;T processin 2012 -14  prior to applying for major HLF project – highlighted the need for a more effective approach to cross borough working without which the HLF bid might not have been so effective.</a:t>
            </a:r>
          </a:p>
          <a:p>
            <a:endParaRPr lang="en-US" baseline="0" dirty="0" smtClean="0"/>
          </a:p>
          <a:p>
            <a:endParaRPr lang="en-US" baseline="0" dirty="0" smtClean="0"/>
          </a:p>
          <a:p>
            <a:r>
              <a:rPr lang="en-US" b="1" baseline="0" dirty="0" smtClean="0"/>
              <a:t>Problem = capacity to engage </a:t>
            </a:r>
          </a:p>
          <a:p>
            <a:endParaRPr lang="en-US" baseline="0" dirty="0" smtClean="0"/>
          </a:p>
        </p:txBody>
      </p:sp>
      <p:sp>
        <p:nvSpPr>
          <p:cNvPr id="4" name="Slide Number Placeholder 3"/>
          <p:cNvSpPr>
            <a:spLocks noGrp="1"/>
          </p:cNvSpPr>
          <p:nvPr>
            <p:ph type="sldNum" sz="quarter" idx="10"/>
          </p:nvPr>
        </p:nvSpPr>
        <p:spPr/>
        <p:txBody>
          <a:bodyPr/>
          <a:lstStyle/>
          <a:p>
            <a:fld id="{B9A5A631-E8A3-48BD-BF0D-386E4CE45D16}" type="slidenum">
              <a:rPr lang="en-GB" smtClean="0"/>
              <a:t>2</a:t>
            </a:fld>
            <a:endParaRPr lang="en-GB" dirty="0"/>
          </a:p>
        </p:txBody>
      </p:sp>
    </p:spTree>
    <p:extLst>
      <p:ext uri="{BB962C8B-B14F-4D97-AF65-F5344CB8AC3E}">
        <p14:creationId xmlns:p14="http://schemas.microsoft.com/office/powerpoint/2010/main" val="3553699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r>
              <a:rPr lang="en-GB" sz="1200" kern="1200" dirty="0" smtClean="0">
                <a:solidFill>
                  <a:schemeClr val="tx1"/>
                </a:solidFill>
                <a:effectLst/>
                <a:latin typeface="+mn-lt"/>
                <a:ea typeface="+mn-ea"/>
                <a:cs typeface="+mn-cs"/>
              </a:rPr>
              <a:t>It was against this background and in the light of the 2015 ACE report, </a:t>
            </a:r>
          </a:p>
          <a:p>
            <a:r>
              <a:rPr lang="en-GB" sz="1200" kern="1200" dirty="0" smtClean="0">
                <a:solidFill>
                  <a:schemeClr val="tx1"/>
                </a:solidFill>
                <a:effectLst/>
                <a:latin typeface="+mn-lt"/>
                <a:ea typeface="+mn-ea"/>
                <a:cs typeface="+mn-cs"/>
              </a:rPr>
              <a:t> </a:t>
            </a:r>
          </a:p>
          <a:p>
            <a:r>
              <a:rPr lang="en-GB" sz="1200" i="1" kern="1200" dirty="0" smtClean="0">
                <a:solidFill>
                  <a:schemeClr val="tx1"/>
                </a:solidFill>
                <a:effectLst/>
                <a:latin typeface="+mn-lt"/>
                <a:ea typeface="+mn-ea"/>
                <a:cs typeface="+mn-cs"/>
              </a:rPr>
              <a:t>Research to understand the resilience, and challenges to this, of Local Authority museums</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For Arts Council England</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Prepared by TBR in partnership with Pomegranate Seeds LLP and Scott Dickinson,</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that in April 2016 London Museum Development working in partnership with The National Archives invited Councillors, Senior Council Officers, LA museum and archive managers and key stakeholders to a conference event</a:t>
            </a:r>
            <a:r>
              <a:rPr lang="en-GB" sz="1200" kern="1200" baseline="0" dirty="0" smtClean="0">
                <a:solidFill>
                  <a:schemeClr val="tx1"/>
                </a:solidFill>
                <a:effectLst/>
                <a:latin typeface="+mn-lt"/>
                <a:ea typeface="+mn-ea"/>
                <a:cs typeface="+mn-cs"/>
              </a:rPr>
              <a:t> to look at how we could offer more direct support for services supported by Local Authorities</a:t>
            </a:r>
            <a:r>
              <a:rPr lang="en-GB" sz="1200" kern="1200" dirty="0" smtClean="0">
                <a:solidFill>
                  <a:schemeClr val="tx1"/>
                </a:solidFill>
                <a:effectLst/>
                <a:latin typeface="+mn-lt"/>
                <a:ea typeface="+mn-ea"/>
                <a:cs typeface="+mn-cs"/>
              </a:rPr>
              <a:t>:</a:t>
            </a:r>
          </a:p>
          <a:p>
            <a:r>
              <a:rPr lang="en-GB" sz="1200" kern="1200" dirty="0" smtClean="0">
                <a:solidFill>
                  <a:schemeClr val="tx1"/>
                </a:solidFill>
                <a:effectLst/>
                <a:latin typeface="+mn-lt"/>
                <a:ea typeface="+mn-ea"/>
                <a:cs typeface="+mn-cs"/>
              </a:rPr>
              <a:t> </a:t>
            </a:r>
          </a:p>
          <a:p>
            <a:r>
              <a:rPr lang="en-GB" sz="1200" i="1" kern="1200" dirty="0" smtClean="0">
                <a:solidFill>
                  <a:schemeClr val="tx1"/>
                </a:solidFill>
                <a:effectLst/>
                <a:latin typeface="+mn-lt"/>
                <a:ea typeface="+mn-ea"/>
                <a:cs typeface="+mn-cs"/>
              </a:rPr>
              <a:t>London’s local authority-funded museums and archives – What Next?</a:t>
            </a:r>
            <a:r>
              <a:rPr lang="en-GB" sz="1200" kern="1200" dirty="0" smtClean="0">
                <a:solidFill>
                  <a:schemeClr val="tx1"/>
                </a:solidFill>
                <a:effectLst/>
                <a:latin typeface="+mn-lt"/>
                <a:ea typeface="+mn-ea"/>
                <a:cs typeface="+mn-cs"/>
              </a:rPr>
              <a:t>  held at the Museum of London on 28 April 2016.</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A key aim for that conference was to directly consult colleagues as to the key needs for the LA supported museum &amp; archives sector to be addressed through LMD. </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These included:</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	Advocacy - Internal &amp; external</a:t>
            </a:r>
          </a:p>
          <a:p>
            <a:r>
              <a:rPr lang="en-GB" sz="1200" kern="1200" dirty="0" smtClean="0">
                <a:solidFill>
                  <a:schemeClr val="tx1"/>
                </a:solidFill>
                <a:effectLst/>
                <a:latin typeface="+mn-lt"/>
                <a:ea typeface="+mn-ea"/>
                <a:cs typeface="+mn-cs"/>
              </a:rPr>
              <a:t>•	Share experience</a:t>
            </a:r>
          </a:p>
          <a:p>
            <a:r>
              <a:rPr lang="en-GB" sz="1200" kern="1200" dirty="0" smtClean="0">
                <a:solidFill>
                  <a:schemeClr val="tx1"/>
                </a:solidFill>
                <a:effectLst/>
                <a:latin typeface="+mn-lt"/>
                <a:ea typeface="+mn-ea"/>
                <a:cs typeface="+mn-cs"/>
              </a:rPr>
              <a:t>•	Networking in and out of sector</a:t>
            </a:r>
          </a:p>
          <a:p>
            <a:r>
              <a:rPr lang="en-GB" sz="1200" kern="1200" dirty="0" smtClean="0">
                <a:solidFill>
                  <a:schemeClr val="tx1"/>
                </a:solidFill>
                <a:effectLst/>
                <a:latin typeface="+mn-lt"/>
                <a:ea typeface="+mn-ea"/>
                <a:cs typeface="+mn-cs"/>
              </a:rPr>
              <a:t>•	Evidence base</a:t>
            </a:r>
          </a:p>
          <a:p>
            <a:r>
              <a:rPr lang="en-GB" sz="1200" kern="1200" dirty="0" smtClean="0">
                <a:solidFill>
                  <a:schemeClr val="tx1"/>
                </a:solidFill>
                <a:effectLst/>
                <a:latin typeface="+mn-lt"/>
                <a:ea typeface="+mn-ea"/>
                <a:cs typeface="+mn-cs"/>
              </a:rPr>
              <a:t>•	Aligning to outcomes</a:t>
            </a:r>
          </a:p>
          <a:p>
            <a:r>
              <a:rPr lang="en-GB" sz="1200" kern="1200" dirty="0" smtClean="0">
                <a:solidFill>
                  <a:schemeClr val="tx1"/>
                </a:solidFill>
                <a:effectLst/>
                <a:latin typeface="+mn-lt"/>
                <a:ea typeface="+mn-ea"/>
                <a:cs typeface="+mn-cs"/>
              </a:rPr>
              <a:t>•	Flexibility and being nimble!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Further to this event London Museum Development developed the Strong &amp; Safe programme to directly address these needs 1</a:t>
            </a:r>
          </a:p>
          <a:p>
            <a:endParaRPr lang="en-GB" dirty="0"/>
          </a:p>
          <a:p>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9A5A631-E8A3-48BD-BF0D-386E4CE45D16}" type="slidenum">
              <a:rPr lang="en-GB" smtClean="0"/>
              <a:t>3</a:t>
            </a:fld>
            <a:endParaRPr lang="en-GB" dirty="0"/>
          </a:p>
        </p:txBody>
      </p:sp>
    </p:spTree>
    <p:extLst>
      <p:ext uri="{BB962C8B-B14F-4D97-AF65-F5344CB8AC3E}">
        <p14:creationId xmlns:p14="http://schemas.microsoft.com/office/powerpoint/2010/main" val="381375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Strong&amp;Safe programme was designed to address some of the issues arising from the symposium. The offer was mixed in</a:t>
            </a:r>
            <a:r>
              <a:rPr lang="en-GB" sz="1200" kern="1200" baseline="0" dirty="0" smtClean="0">
                <a:solidFill>
                  <a:schemeClr val="tx1"/>
                </a:solidFill>
                <a:effectLst/>
                <a:latin typeface="+mn-lt"/>
                <a:ea typeface="+mn-ea"/>
                <a:cs typeface="+mn-cs"/>
              </a:rPr>
              <a:t> order to provide options for managers short on time and resources</a:t>
            </a:r>
            <a:r>
              <a:rPr lang="en-GB" sz="1200" kern="1200" dirty="0" smtClean="0">
                <a:solidFill>
                  <a:schemeClr val="tx1"/>
                </a:solidFill>
                <a:effectLst/>
                <a:latin typeface="+mn-lt"/>
                <a:ea typeface="+mn-ea"/>
                <a:cs typeface="+mn-cs"/>
              </a:rPr>
              <a:t> included training, networking, small grants and factsheet.  It was aimed at those working at a managerial level in local authority or largely local authority supported services.</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2016 – take</a:t>
            </a:r>
            <a:r>
              <a:rPr lang="en-GB" sz="1200" kern="1200" baseline="0" dirty="0" smtClean="0">
                <a:solidFill>
                  <a:schemeClr val="tx1"/>
                </a:solidFill>
                <a:effectLst/>
                <a:latin typeface="+mn-lt"/>
                <a:ea typeface="+mn-ea"/>
                <a:cs typeface="+mn-cs"/>
              </a:rPr>
              <a:t> up of the training opportunities was small but those who came scored it highly – we’ve learned from last year’s experience and in 2017 we’ve offered a programme covering Personal Resilience, Evidence &amp; Outcomes Framework and Workplace Resilence and having more notice and wider gaps between events seems to have helped and we’ve seen an increase in take up.</a:t>
            </a:r>
          </a:p>
          <a:p>
            <a:endParaRPr lang="en-GB" sz="1200" kern="1200" baseline="0" dirty="0" smtClean="0">
              <a:solidFill>
                <a:schemeClr val="tx1"/>
              </a:solidFill>
              <a:effectLst/>
              <a:latin typeface="+mn-lt"/>
              <a:ea typeface="+mn-ea"/>
              <a:cs typeface="+mn-cs"/>
            </a:endParaRPr>
          </a:p>
          <a:p>
            <a:r>
              <a:rPr lang="en-GB" sz="1200" kern="1200" baseline="0" dirty="0" smtClean="0">
                <a:solidFill>
                  <a:schemeClr val="tx1"/>
                </a:solidFill>
                <a:effectLst/>
                <a:latin typeface="+mn-lt"/>
                <a:ea typeface="+mn-ea"/>
                <a:cs typeface="+mn-cs"/>
              </a:rPr>
              <a:t>The Twilight networking events were last year very successful – the evenings started with a ‘training element’ and were followed by an informal get together in the London Wall Bar and Kitchen, with delegates having a chance to continue conversations and deepen contacts.</a:t>
            </a:r>
          </a:p>
          <a:p>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9A5A631-E8A3-48BD-BF0D-386E4CE45D16}" type="slidenum">
              <a:rPr lang="en-GB" smtClean="0"/>
              <a:t>4</a:t>
            </a:fld>
            <a:endParaRPr lang="en-GB" dirty="0"/>
          </a:p>
        </p:txBody>
      </p:sp>
    </p:spTree>
    <p:extLst>
      <p:ext uri="{BB962C8B-B14F-4D97-AF65-F5344CB8AC3E}">
        <p14:creationId xmlns:p14="http://schemas.microsoft.com/office/powerpoint/2010/main" val="916266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Project:</a:t>
            </a:r>
            <a:r>
              <a:rPr lang="en-US" baseline="0" dirty="0" smtClean="0"/>
              <a:t>  To look at options for storage of the Museum &amp; Local Studies collections</a:t>
            </a:r>
          </a:p>
          <a:p>
            <a:r>
              <a:rPr lang="en-US" baseline="0" dirty="0" smtClean="0"/>
              <a:t>Consultants (National Conservation Service) also asked to look at potential internal &amp; ext partners</a:t>
            </a:r>
          </a:p>
          <a:p>
            <a:r>
              <a:rPr lang="en-US" baseline="0" dirty="0" smtClean="0"/>
              <a:t>Quickly identified similar need in other services in the authority</a:t>
            </a:r>
          </a:p>
          <a:p>
            <a:endParaRPr lang="en-US" baseline="0" dirty="0" smtClean="0"/>
          </a:p>
          <a:p>
            <a:r>
              <a:rPr lang="en-US" baseline="0" dirty="0" smtClean="0"/>
              <a:t>Remit of the project expanded to look at whether there was a need for more than just a storage facility – NCS worked to explore needs and liaise with other stakeholders internal and external with an interest in controlled storage, improved access and care of heritage collections (such as the local archaeology group)</a:t>
            </a:r>
          </a:p>
          <a:p>
            <a:endParaRPr lang="en-US" baseline="0" dirty="0" smtClean="0"/>
          </a:p>
          <a:p>
            <a:r>
              <a:rPr lang="en-US" baseline="0" dirty="0" smtClean="0"/>
              <a:t>Impact:  helped to think more widely and innovatively</a:t>
            </a:r>
          </a:p>
          <a:p>
            <a:r>
              <a:rPr lang="en-US" baseline="0" dirty="0" smtClean="0"/>
              <a:t>refined aspirations</a:t>
            </a:r>
          </a:p>
          <a:p>
            <a:r>
              <a:rPr lang="en-US" baseline="0" dirty="0" smtClean="0"/>
              <a:t>created more cross service, cross authority and community group discussions</a:t>
            </a:r>
          </a:p>
          <a:p>
            <a:endParaRPr lang="en-US" baseline="0" dirty="0" smtClean="0"/>
          </a:p>
          <a:p>
            <a:r>
              <a:rPr lang="en-US" baseline="0" dirty="0" smtClean="0"/>
              <a:t>Result:  Strong &amp; Viable case to merge Heritage and Records Management Service and make savings with economies of scale by reducing costs for external storage &amp; retrieval, while at the same time making Council compliant with legislation (reduce risk of financial penalties from the Information Commissioners Office)</a:t>
            </a:r>
          </a:p>
          <a:p>
            <a:endParaRPr lang="en-US" baseline="0" dirty="0" smtClean="0"/>
          </a:p>
          <a:p>
            <a:r>
              <a:rPr lang="en-US" baseline="0" dirty="0" smtClean="0"/>
              <a:t>Potential savings of £150k per annum for initial expenditure of £3m.</a:t>
            </a:r>
          </a:p>
        </p:txBody>
      </p:sp>
      <p:sp>
        <p:nvSpPr>
          <p:cNvPr id="4" name="Slide Number Placeholder 3"/>
          <p:cNvSpPr>
            <a:spLocks noGrp="1"/>
          </p:cNvSpPr>
          <p:nvPr>
            <p:ph type="sldNum" sz="quarter" idx="10"/>
          </p:nvPr>
        </p:nvSpPr>
        <p:spPr/>
        <p:txBody>
          <a:bodyPr/>
          <a:lstStyle/>
          <a:p>
            <a:fld id="{B9A5A631-E8A3-48BD-BF0D-386E4CE45D16}" type="slidenum">
              <a:rPr lang="en-GB" smtClean="0"/>
              <a:t>5</a:t>
            </a:fld>
            <a:endParaRPr lang="en-GB" dirty="0"/>
          </a:p>
        </p:txBody>
      </p:sp>
    </p:spTree>
    <p:extLst>
      <p:ext uri="{BB962C8B-B14F-4D97-AF65-F5344CB8AC3E}">
        <p14:creationId xmlns:p14="http://schemas.microsoft.com/office/powerpoint/2010/main" val="4174827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they</a:t>
            </a:r>
            <a:r>
              <a:rPr lang="en-US" baseline="0" dirty="0" smtClean="0"/>
              <a:t> did:  Bought into Audience Agency framework to collect meaningful visitor data.</a:t>
            </a:r>
          </a:p>
          <a:p>
            <a:r>
              <a:rPr lang="en-US" baseline="0" dirty="0" smtClean="0"/>
              <a:t>Collaborated with a local artist to develop a summer of cultural events in partnership with the William Morris Gallery and the Barbican centre</a:t>
            </a:r>
          </a:p>
          <a:p>
            <a:r>
              <a:rPr lang="en-US" baseline="0" dirty="0" smtClean="0"/>
              <a:t>Piloted a partnership with local Business Stow Brothers Estate Agents to create a mutually beneficial promotion designed to attract new audiences.</a:t>
            </a:r>
          </a:p>
          <a:p>
            <a:endParaRPr lang="en-US" baseline="0" dirty="0" smtClean="0"/>
          </a:p>
          <a:p>
            <a:r>
              <a:rPr lang="en-US" baseline="0" dirty="0" smtClean="0"/>
              <a:t>Impact:  </a:t>
            </a:r>
          </a:p>
          <a:p>
            <a:pPr marL="171450" indent="-171450">
              <a:buFont typeface="Arial"/>
              <a:buChar char="•"/>
            </a:pPr>
            <a:r>
              <a:rPr lang="en-US" baseline="0" dirty="0" smtClean="0"/>
              <a:t>huge enabler to bring together promotional and planning ideas in the context of an audience profiling framework</a:t>
            </a:r>
          </a:p>
          <a:p>
            <a:pPr marL="171450" indent="-171450">
              <a:buFont typeface="Arial"/>
              <a:buChar char="•"/>
            </a:pPr>
            <a:r>
              <a:rPr lang="en-US" baseline="0" dirty="0" smtClean="0"/>
              <a:t>timescale and funding</a:t>
            </a:r>
            <a:r>
              <a:rPr lang="en-US" dirty="0" smtClean="0"/>
              <a:t> were </a:t>
            </a:r>
            <a:r>
              <a:rPr lang="en-US" baseline="0" dirty="0" smtClean="0"/>
              <a:t>significant in unblocking work priorities and budget concerns in our Visitor Services team</a:t>
            </a:r>
            <a:r>
              <a:rPr lang="en-US" dirty="0" smtClean="0"/>
              <a:t> </a:t>
            </a:r>
          </a:p>
          <a:p>
            <a:pPr marL="171450" indent="-171450">
              <a:buFont typeface="Arial"/>
              <a:buChar char="•"/>
            </a:pPr>
            <a:r>
              <a:rPr lang="en-US" baseline="0" dirty="0" smtClean="0"/>
              <a:t>gave confidence in talking about audience and potential audiences to commercial businesses and other cultural organisations</a:t>
            </a:r>
          </a:p>
          <a:p>
            <a:pPr marL="171450" indent="-171450">
              <a:buFont typeface="Arial"/>
              <a:buChar char="•"/>
            </a:pPr>
            <a:r>
              <a:rPr lang="en-US" baseline="0" dirty="0" smtClean="0"/>
              <a:t>provided a common terminology for external discussion and internally, and allowed The</a:t>
            </a:r>
            <a:r>
              <a:rPr lang="en-US" dirty="0" smtClean="0"/>
              <a:t> View</a:t>
            </a:r>
            <a:r>
              <a:rPr lang="en-US" baseline="0" dirty="0" smtClean="0"/>
              <a:t> to make decisions in the light of accepted demographic data and segmentation. </a:t>
            </a:r>
          </a:p>
          <a:p>
            <a:pPr marL="171450" indent="-171450">
              <a:buFont typeface="Arial"/>
              <a:buChar char="•"/>
            </a:pPr>
            <a:r>
              <a:rPr lang="en-US" dirty="0" smtClean="0"/>
              <a:t>Ga</a:t>
            </a:r>
            <a:r>
              <a:rPr lang="en-US" baseline="0" dirty="0" smtClean="0"/>
              <a:t>ve</a:t>
            </a:r>
            <a:r>
              <a:rPr lang="en-US" dirty="0" smtClean="0"/>
              <a:t> </a:t>
            </a:r>
            <a:r>
              <a:rPr lang="en-US" baseline="0" dirty="0" smtClean="0"/>
              <a:t>experience of working with other sorts of organisations whereby</a:t>
            </a:r>
            <a:r>
              <a:rPr lang="en-US" dirty="0" smtClean="0"/>
              <a:t> they</a:t>
            </a:r>
            <a:r>
              <a:rPr lang="en-US" baseline="0" dirty="0" smtClean="0"/>
              <a:t> can offer mutually beneficial partnerships to offset </a:t>
            </a:r>
          </a:p>
          <a:p>
            <a:pPr marL="171450" indent="-171450">
              <a:buFont typeface="Arial"/>
              <a:buChar char="•"/>
            </a:pPr>
            <a:r>
              <a:rPr lang="en-US" dirty="0" smtClean="0"/>
              <a:t>P</a:t>
            </a:r>
            <a:r>
              <a:rPr lang="en-US" baseline="0" dirty="0" smtClean="0"/>
              <a:t>rovided a pilot and baseline to build on in the future.</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9A5A631-E8A3-48BD-BF0D-386E4CE45D16}" type="slidenum">
              <a:rPr lang="en-GB" smtClean="0"/>
              <a:t>6</a:t>
            </a:fld>
            <a:endParaRPr lang="en-GB" dirty="0"/>
          </a:p>
        </p:txBody>
      </p:sp>
    </p:spTree>
    <p:extLst>
      <p:ext uri="{BB962C8B-B14F-4D97-AF65-F5344CB8AC3E}">
        <p14:creationId xmlns:p14="http://schemas.microsoft.com/office/powerpoint/2010/main" val="4174827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Continued programme – currently in</a:t>
            </a:r>
            <a:r>
              <a:rPr lang="en-US" baseline="0" dirty="0" smtClean="0"/>
              <a:t> discussion with TNA.  Want to make this small programme effective and to take into account the findings from the 2016 Museum Survey of Heads of Cultural Services which identified the main challenges at Funding and budget pressures, Service provision – new service models  as well as opportunities for accessing, increasing and generating more income and developing creative ways to do so, and for increasing partnership and collaborative working within the community and other working bodies and using museums to develop a sense of place.  The Mendoza report also gave advice for best practice for museums:  1) clarity of purpose, 2) business planning 3) audience focus 4) governance 5) Leadership 6) workforce 7) effective collections management 8) partnership   Our general training programme and specialist advice will continue to deliver relevant training, advice and support in all these areas.  Through the Strong &amp; Safe programme we will continue to provide network support to help managers to feel less isolated and to exchange useful experience.  We’re also working with other museum development providers around the UK to develop a consistent approach to a business diagnostic which will help services to develop effective forward plans and develop their long term resilience.</a:t>
            </a:r>
            <a:endParaRPr lang="en-US" dirty="0"/>
          </a:p>
        </p:txBody>
      </p:sp>
      <p:sp>
        <p:nvSpPr>
          <p:cNvPr id="4" name="Slide Number Placeholder 3"/>
          <p:cNvSpPr>
            <a:spLocks noGrp="1"/>
          </p:cNvSpPr>
          <p:nvPr>
            <p:ph type="sldNum" sz="quarter" idx="10"/>
          </p:nvPr>
        </p:nvSpPr>
        <p:spPr/>
        <p:txBody>
          <a:bodyPr/>
          <a:lstStyle/>
          <a:p>
            <a:fld id="{B9A5A631-E8A3-48BD-BF0D-386E4CE45D16}" type="slidenum">
              <a:rPr lang="en-GB" smtClean="0"/>
              <a:t>7</a:t>
            </a:fld>
            <a:endParaRPr lang="en-GB" dirty="0"/>
          </a:p>
        </p:txBody>
      </p:sp>
    </p:spTree>
    <p:extLst>
      <p:ext uri="{BB962C8B-B14F-4D97-AF65-F5344CB8AC3E}">
        <p14:creationId xmlns:p14="http://schemas.microsoft.com/office/powerpoint/2010/main" val="4174827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A5A631-E8A3-48BD-BF0D-386E4CE45D16}" type="slidenum">
              <a:rPr lang="en-GB" smtClean="0"/>
              <a:t>8</a:t>
            </a:fld>
            <a:endParaRPr lang="en-GB" dirty="0"/>
          </a:p>
        </p:txBody>
      </p:sp>
    </p:spTree>
    <p:extLst>
      <p:ext uri="{BB962C8B-B14F-4D97-AF65-F5344CB8AC3E}">
        <p14:creationId xmlns:p14="http://schemas.microsoft.com/office/powerpoint/2010/main" val="4174827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166736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3931093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3329856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687265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337440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2462987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417564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1867536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1653799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183725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313122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6268D-1805-47E3-B1EF-D031D5D12329}" type="datetimeFigureOut">
              <a:rPr lang="en-GB" smtClean="0"/>
              <a:t>20/12/2017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0979C-52BF-4AA6-835F-8BB394228A1E}" type="slidenum">
              <a:rPr lang="en-GB" smtClean="0"/>
              <a:t>‹#›</a:t>
            </a:fld>
            <a:endParaRPr lang="en-GB" dirty="0"/>
          </a:p>
        </p:txBody>
      </p:sp>
    </p:spTree>
    <p:extLst>
      <p:ext uri="{BB962C8B-B14F-4D97-AF65-F5344CB8AC3E}">
        <p14:creationId xmlns:p14="http://schemas.microsoft.com/office/powerpoint/2010/main" val="39650523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mailto:Yshepherd@museumoflondon.org.uk" TargetMode="Externa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606" y="178594"/>
            <a:ext cx="1947004" cy="1460253"/>
          </a:xfrm>
          <a:prstGeom prst="rect">
            <a:avLst/>
          </a:prstGeom>
        </p:spPr>
      </p:pic>
      <p:pic>
        <p:nvPicPr>
          <p:cNvPr id="1026" name="Picture 2" descr="Image result for museum of london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20272" y="5418152"/>
            <a:ext cx="1701393" cy="124882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5388175"/>
            <a:ext cx="4139852" cy="130877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051720" y="2348880"/>
            <a:ext cx="4464495" cy="1200328"/>
          </a:xfrm>
          <a:prstGeom prst="rect">
            <a:avLst/>
          </a:prstGeom>
          <a:noFill/>
        </p:spPr>
        <p:txBody>
          <a:bodyPr wrap="square" rtlCol="0">
            <a:spAutoFit/>
          </a:bodyPr>
          <a:lstStyle/>
          <a:p>
            <a:r>
              <a:rPr lang="en-US" sz="2400" dirty="0" smtClean="0"/>
              <a:t>Promoting Resilience for London’s Local Authority supported Museum and Archive Services</a:t>
            </a:r>
            <a:endParaRPr lang="en-US" sz="2400" dirty="0"/>
          </a:p>
        </p:txBody>
      </p:sp>
    </p:spTree>
    <p:extLst>
      <p:ext uri="{BB962C8B-B14F-4D97-AF65-F5344CB8AC3E}">
        <p14:creationId xmlns:p14="http://schemas.microsoft.com/office/powerpoint/2010/main" val="3418168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seum of lond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9650" y="5594270"/>
            <a:ext cx="1464701" cy="10750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4312" y="5661248"/>
            <a:ext cx="3168352" cy="10016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5627759"/>
            <a:ext cx="1344149" cy="1008112"/>
          </a:xfrm>
          <a:prstGeom prst="rect">
            <a:avLst/>
          </a:prstGeom>
        </p:spPr>
      </p:pic>
      <p:sp>
        <p:nvSpPr>
          <p:cNvPr id="3" name="Title 2"/>
          <p:cNvSpPr>
            <a:spLocks noGrp="1"/>
          </p:cNvSpPr>
          <p:nvPr>
            <p:ph type="ctrTitle"/>
          </p:nvPr>
        </p:nvSpPr>
        <p:spPr>
          <a:xfrm>
            <a:off x="685800" y="908721"/>
            <a:ext cx="7772400" cy="1224135"/>
          </a:xfrm>
        </p:spPr>
        <p:txBody>
          <a:bodyPr>
            <a:normAutofit fontScale="90000"/>
          </a:bodyPr>
          <a:lstStyle/>
          <a:p>
            <a:r>
              <a:rPr lang="en-US" sz="4000" dirty="0" smtClean="0"/>
              <a:t>London Museum Development support</a:t>
            </a:r>
            <a:endParaRPr lang="en-US" sz="4000" dirty="0"/>
          </a:p>
        </p:txBody>
      </p:sp>
      <p:sp>
        <p:nvSpPr>
          <p:cNvPr id="4" name="Subtitle 3"/>
          <p:cNvSpPr>
            <a:spLocks noGrp="1"/>
          </p:cNvSpPr>
          <p:nvPr>
            <p:ph type="subTitle" idx="1"/>
          </p:nvPr>
        </p:nvSpPr>
        <p:spPr>
          <a:xfrm>
            <a:off x="899592" y="1988840"/>
            <a:ext cx="7344816" cy="3649960"/>
          </a:xfrm>
        </p:spPr>
        <p:txBody>
          <a:bodyPr>
            <a:normAutofit lnSpcReduction="10000"/>
          </a:bodyPr>
          <a:lstStyle/>
          <a:p>
            <a:pPr marL="457200" indent="-457200" algn="l">
              <a:buFont typeface="Arial"/>
              <a:buChar char="•"/>
            </a:pPr>
            <a:r>
              <a:rPr lang="en-US" dirty="0" smtClean="0">
                <a:solidFill>
                  <a:srgbClr val="000000"/>
                </a:solidFill>
              </a:rPr>
              <a:t>Training</a:t>
            </a:r>
          </a:p>
          <a:p>
            <a:pPr marL="457200" indent="-457200" algn="l">
              <a:buFont typeface="Arial"/>
              <a:buChar char="•"/>
            </a:pPr>
            <a:r>
              <a:rPr lang="en-US" dirty="0" smtClean="0">
                <a:solidFill>
                  <a:srgbClr val="000000"/>
                </a:solidFill>
              </a:rPr>
              <a:t>Specialist advice</a:t>
            </a:r>
          </a:p>
          <a:p>
            <a:pPr marL="914400" lvl="1" indent="-457200" algn="l">
              <a:buFont typeface="Arial"/>
              <a:buChar char="•"/>
            </a:pPr>
            <a:r>
              <a:rPr lang="en-US" dirty="0" smtClean="0">
                <a:solidFill>
                  <a:srgbClr val="000000"/>
                </a:solidFill>
              </a:rPr>
              <a:t>Audiences</a:t>
            </a:r>
          </a:p>
          <a:p>
            <a:pPr marL="914400" lvl="1" indent="-457200" algn="l">
              <a:buFont typeface="Arial"/>
              <a:buChar char="•"/>
            </a:pPr>
            <a:r>
              <a:rPr lang="en-US" dirty="0" smtClean="0">
                <a:solidFill>
                  <a:srgbClr val="000000"/>
                </a:solidFill>
              </a:rPr>
              <a:t>Digital technologies</a:t>
            </a:r>
          </a:p>
          <a:p>
            <a:pPr marL="914400" lvl="1" indent="-457200" algn="l">
              <a:buFont typeface="Arial"/>
              <a:buChar char="•"/>
            </a:pPr>
            <a:r>
              <a:rPr lang="en-US" dirty="0" smtClean="0">
                <a:solidFill>
                  <a:srgbClr val="000000"/>
                </a:solidFill>
              </a:rPr>
              <a:t>Collections</a:t>
            </a:r>
          </a:p>
          <a:p>
            <a:pPr marL="914400" lvl="1" indent="-457200" algn="l">
              <a:buFont typeface="Arial"/>
              <a:buChar char="•"/>
            </a:pPr>
            <a:r>
              <a:rPr lang="en-US" dirty="0" smtClean="0">
                <a:solidFill>
                  <a:srgbClr val="000000"/>
                </a:solidFill>
              </a:rPr>
              <a:t>Organisational Health</a:t>
            </a:r>
          </a:p>
          <a:p>
            <a:pPr marL="1371600" lvl="2" indent="-457200" algn="l">
              <a:buFont typeface="Arial"/>
              <a:buChar char="•"/>
            </a:pPr>
            <a:r>
              <a:rPr lang="en-US" dirty="0">
                <a:solidFill>
                  <a:srgbClr val="000000"/>
                </a:solidFill>
              </a:rPr>
              <a:t>Survive &amp; Thrive programme</a:t>
            </a:r>
          </a:p>
          <a:p>
            <a:pPr marL="914400" lvl="1" indent="-457200" algn="l">
              <a:buFont typeface="Arial"/>
              <a:buChar char="•"/>
            </a:pPr>
            <a:endParaRPr lang="en-US" dirty="0" smtClean="0">
              <a:solidFill>
                <a:srgbClr val="000000"/>
              </a:solidFill>
            </a:endParaRPr>
          </a:p>
        </p:txBody>
      </p:sp>
    </p:spTree>
    <p:extLst>
      <p:ext uri="{BB962C8B-B14F-4D97-AF65-F5344CB8AC3E}">
        <p14:creationId xmlns:p14="http://schemas.microsoft.com/office/powerpoint/2010/main" val="1947993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seum of lond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9650" y="5594270"/>
            <a:ext cx="1464701" cy="10750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4312" y="5661248"/>
            <a:ext cx="3168352" cy="10016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5627759"/>
            <a:ext cx="1344149" cy="1008112"/>
          </a:xfrm>
          <a:prstGeom prst="rect">
            <a:avLst/>
          </a:prstGeom>
        </p:spPr>
      </p:pic>
      <p:sp>
        <p:nvSpPr>
          <p:cNvPr id="3" name="Title 2"/>
          <p:cNvSpPr>
            <a:spLocks noGrp="1"/>
          </p:cNvSpPr>
          <p:nvPr>
            <p:ph type="ctrTitle"/>
          </p:nvPr>
        </p:nvSpPr>
        <p:spPr>
          <a:xfrm>
            <a:off x="685800" y="908721"/>
            <a:ext cx="7772400" cy="1224135"/>
          </a:xfrm>
        </p:spPr>
        <p:txBody>
          <a:bodyPr>
            <a:normAutofit fontScale="90000"/>
          </a:bodyPr>
          <a:lstStyle/>
          <a:p>
            <a:r>
              <a:rPr lang="en-US" dirty="0" smtClean="0"/>
              <a:t>Priorities for LA supported services</a:t>
            </a:r>
            <a:br>
              <a:rPr lang="en-US" dirty="0" smtClean="0"/>
            </a:br>
            <a:r>
              <a:rPr lang="en-US" sz="1800" dirty="0" smtClean="0"/>
              <a:t>(from the What’s Next conference April 2016)</a:t>
            </a:r>
            <a:endParaRPr lang="en-US" sz="1800" dirty="0"/>
          </a:p>
        </p:txBody>
      </p:sp>
      <p:sp>
        <p:nvSpPr>
          <p:cNvPr id="4" name="Subtitle 3"/>
          <p:cNvSpPr>
            <a:spLocks noGrp="1"/>
          </p:cNvSpPr>
          <p:nvPr>
            <p:ph type="subTitle" idx="1"/>
          </p:nvPr>
        </p:nvSpPr>
        <p:spPr>
          <a:xfrm>
            <a:off x="971600" y="2276872"/>
            <a:ext cx="7200800" cy="3361928"/>
          </a:xfrm>
        </p:spPr>
        <p:txBody>
          <a:bodyPr>
            <a:normAutofit lnSpcReduction="10000"/>
          </a:bodyPr>
          <a:lstStyle/>
          <a:p>
            <a:pPr marL="457200" indent="-457200" algn="l">
              <a:buFont typeface="Arial"/>
              <a:buChar char="•"/>
            </a:pPr>
            <a:r>
              <a:rPr lang="en-US" dirty="0" smtClean="0">
                <a:solidFill>
                  <a:schemeClr val="tx1"/>
                </a:solidFill>
              </a:rPr>
              <a:t>Advocacy (internal and external)</a:t>
            </a:r>
          </a:p>
          <a:p>
            <a:pPr marL="457200" indent="-457200" algn="l">
              <a:buFont typeface="Arial"/>
              <a:buChar char="•"/>
            </a:pPr>
            <a:r>
              <a:rPr lang="en-US" dirty="0" smtClean="0">
                <a:solidFill>
                  <a:schemeClr val="tx1"/>
                </a:solidFill>
              </a:rPr>
              <a:t>To share experiences</a:t>
            </a:r>
          </a:p>
          <a:p>
            <a:pPr marL="457200" indent="-457200" algn="l">
              <a:buFont typeface="Arial"/>
              <a:buChar char="•"/>
            </a:pPr>
            <a:r>
              <a:rPr lang="en-US" dirty="0" smtClean="0">
                <a:solidFill>
                  <a:schemeClr val="tx1"/>
                </a:solidFill>
              </a:rPr>
              <a:t>Networking in and out of the sector</a:t>
            </a:r>
          </a:p>
          <a:p>
            <a:pPr marL="457200" indent="-457200" algn="l">
              <a:buFont typeface="Arial"/>
              <a:buChar char="•"/>
            </a:pPr>
            <a:r>
              <a:rPr lang="en-US" dirty="0" smtClean="0">
                <a:solidFill>
                  <a:schemeClr val="tx1"/>
                </a:solidFill>
              </a:rPr>
              <a:t>Creating an evidence base</a:t>
            </a:r>
          </a:p>
          <a:p>
            <a:pPr marL="457200" indent="-457200" algn="l">
              <a:buFont typeface="Arial"/>
              <a:buChar char="•"/>
            </a:pPr>
            <a:r>
              <a:rPr lang="en-US" dirty="0" smtClean="0">
                <a:solidFill>
                  <a:schemeClr val="tx1"/>
                </a:solidFill>
              </a:rPr>
              <a:t>Aligning to outcomes</a:t>
            </a:r>
          </a:p>
          <a:p>
            <a:pPr marL="457200" indent="-457200" algn="l">
              <a:buFont typeface="Arial"/>
              <a:buChar char="•"/>
            </a:pPr>
            <a:r>
              <a:rPr lang="en-US" dirty="0" smtClean="0">
                <a:solidFill>
                  <a:schemeClr val="tx1"/>
                </a:solidFill>
              </a:rPr>
              <a:t>Flexibility and being nimble!</a:t>
            </a:r>
            <a:endParaRPr lang="en-US" dirty="0">
              <a:solidFill>
                <a:schemeClr val="tx1"/>
              </a:solidFill>
            </a:endParaRPr>
          </a:p>
        </p:txBody>
      </p:sp>
    </p:spTree>
    <p:extLst>
      <p:ext uri="{BB962C8B-B14F-4D97-AF65-F5344CB8AC3E}">
        <p14:creationId xmlns:p14="http://schemas.microsoft.com/office/powerpoint/2010/main" val="3381427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seum of lond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9650" y="5594270"/>
            <a:ext cx="1464701" cy="10750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4312" y="5661248"/>
            <a:ext cx="3168352" cy="10016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5627759"/>
            <a:ext cx="1344149" cy="1008112"/>
          </a:xfrm>
          <a:prstGeom prst="rect">
            <a:avLst/>
          </a:prstGeom>
        </p:spPr>
      </p:pic>
      <p:sp>
        <p:nvSpPr>
          <p:cNvPr id="3" name="Title 2"/>
          <p:cNvSpPr>
            <a:spLocks noGrp="1"/>
          </p:cNvSpPr>
          <p:nvPr>
            <p:ph type="ctrTitle"/>
          </p:nvPr>
        </p:nvSpPr>
        <p:spPr>
          <a:xfrm>
            <a:off x="685800" y="188641"/>
            <a:ext cx="7772400" cy="1152127"/>
          </a:xfrm>
        </p:spPr>
        <p:txBody>
          <a:bodyPr>
            <a:normAutofit/>
          </a:bodyPr>
          <a:lstStyle/>
          <a:p>
            <a:pPr lvl="2" algn="ctr" rtl="0">
              <a:spcBef>
                <a:spcPct val="0"/>
              </a:spcBef>
            </a:pPr>
            <a:r>
              <a:rPr lang="en-US" sz="4000" dirty="0" smtClean="0">
                <a:solidFill>
                  <a:srgbClr val="000000"/>
                </a:solidFill>
                <a:latin typeface="+mj-lt"/>
              </a:rPr>
              <a:t>Strong &amp; Safe programme</a:t>
            </a:r>
            <a:r>
              <a:rPr lang="en-US" dirty="0">
                <a:solidFill>
                  <a:srgbClr val="000000"/>
                </a:solidFill>
                <a:latin typeface="+mj-lt"/>
              </a:rPr>
              <a:t> </a:t>
            </a:r>
            <a:r>
              <a:rPr lang="en-US" dirty="0" smtClean="0">
                <a:solidFill>
                  <a:srgbClr val="000000"/>
                </a:solidFill>
              </a:rPr>
              <a:t> </a:t>
            </a:r>
            <a:endParaRPr lang="en-US" sz="1800" dirty="0"/>
          </a:p>
        </p:txBody>
      </p:sp>
      <p:sp>
        <p:nvSpPr>
          <p:cNvPr id="4" name="Subtitle 3"/>
          <p:cNvSpPr>
            <a:spLocks noGrp="1"/>
          </p:cNvSpPr>
          <p:nvPr>
            <p:ph type="subTitle" idx="1"/>
          </p:nvPr>
        </p:nvSpPr>
        <p:spPr>
          <a:xfrm>
            <a:off x="755576" y="1124744"/>
            <a:ext cx="7776864" cy="4514056"/>
          </a:xfrm>
        </p:spPr>
        <p:txBody>
          <a:bodyPr>
            <a:normAutofit fontScale="85000" lnSpcReduction="20000"/>
          </a:bodyPr>
          <a:lstStyle/>
          <a:p>
            <a:pPr algn="l"/>
            <a:r>
              <a:rPr lang="en-US" dirty="0" smtClean="0">
                <a:solidFill>
                  <a:schemeClr val="tx1"/>
                </a:solidFill>
              </a:rPr>
              <a:t>Training </a:t>
            </a:r>
          </a:p>
          <a:p>
            <a:pPr marL="914400" lvl="1" indent="-457200" algn="l">
              <a:buFont typeface="Arial"/>
              <a:buChar char="•"/>
            </a:pPr>
            <a:r>
              <a:rPr lang="en-US" dirty="0" smtClean="0">
                <a:solidFill>
                  <a:schemeClr val="tx1"/>
                </a:solidFill>
              </a:rPr>
              <a:t>Practical Influencing &amp; Advocacy</a:t>
            </a:r>
          </a:p>
          <a:p>
            <a:pPr marL="914400" lvl="1" indent="-457200" algn="l">
              <a:buFont typeface="Arial"/>
              <a:buChar char="•"/>
            </a:pPr>
            <a:r>
              <a:rPr lang="en-US" dirty="0" smtClean="0">
                <a:solidFill>
                  <a:schemeClr val="tx1"/>
                </a:solidFill>
              </a:rPr>
              <a:t>Developing an Outcomes Framework</a:t>
            </a:r>
          </a:p>
          <a:p>
            <a:pPr marL="914400" lvl="1" indent="-457200" algn="l">
              <a:buFont typeface="Arial"/>
              <a:buChar char="•"/>
            </a:pPr>
            <a:r>
              <a:rPr lang="en-US" dirty="0" smtClean="0">
                <a:solidFill>
                  <a:schemeClr val="tx1"/>
                </a:solidFill>
              </a:rPr>
              <a:t>Commissioning </a:t>
            </a:r>
          </a:p>
          <a:p>
            <a:pPr algn="l"/>
            <a:r>
              <a:rPr lang="en-US" dirty="0" smtClean="0">
                <a:solidFill>
                  <a:schemeClr val="tx1"/>
                </a:solidFill>
              </a:rPr>
              <a:t>Twilight Networking events</a:t>
            </a:r>
          </a:p>
          <a:p>
            <a:pPr marL="914400" lvl="1" indent="-457200" algn="l">
              <a:buFont typeface="Arial"/>
              <a:buChar char="•"/>
            </a:pPr>
            <a:r>
              <a:rPr lang="en-US" dirty="0" smtClean="0">
                <a:solidFill>
                  <a:schemeClr val="tx1"/>
                </a:solidFill>
              </a:rPr>
              <a:t>Personal resilience</a:t>
            </a:r>
          </a:p>
          <a:p>
            <a:pPr marL="914400" lvl="1" indent="-457200" algn="l">
              <a:buFont typeface="Arial"/>
              <a:buChar char="•"/>
            </a:pPr>
            <a:r>
              <a:rPr lang="en-US" dirty="0" smtClean="0">
                <a:solidFill>
                  <a:schemeClr val="tx1"/>
                </a:solidFill>
              </a:rPr>
              <a:t>In a spin: Sharing Ideas for effective service delivery</a:t>
            </a:r>
          </a:p>
          <a:p>
            <a:pPr algn="l"/>
            <a:r>
              <a:rPr lang="en-US" dirty="0" smtClean="0">
                <a:solidFill>
                  <a:schemeClr val="tx1"/>
                </a:solidFill>
              </a:rPr>
              <a:t>Factsheets</a:t>
            </a:r>
          </a:p>
          <a:p>
            <a:pPr marL="914400" lvl="1" indent="-457200" algn="l">
              <a:buFont typeface="Arial"/>
              <a:buChar char="•"/>
            </a:pPr>
            <a:r>
              <a:rPr lang="en-US" dirty="0" smtClean="0">
                <a:solidFill>
                  <a:schemeClr val="tx1"/>
                </a:solidFill>
              </a:rPr>
              <a:t>Evidencing Impact</a:t>
            </a:r>
          </a:p>
          <a:p>
            <a:pPr marL="914400" lvl="1" indent="-457200" algn="l">
              <a:buFont typeface="Arial"/>
              <a:buChar char="•"/>
            </a:pPr>
            <a:r>
              <a:rPr lang="en-US" dirty="0" smtClean="0">
                <a:solidFill>
                  <a:schemeClr val="tx1"/>
                </a:solidFill>
              </a:rPr>
              <a:t>Understanding Community Infrastructure Levy </a:t>
            </a:r>
          </a:p>
          <a:p>
            <a:pPr algn="l"/>
            <a:r>
              <a:rPr lang="en-US" dirty="0" smtClean="0">
                <a:solidFill>
                  <a:schemeClr val="tx1"/>
                </a:solidFill>
              </a:rPr>
              <a:t>Grants programme</a:t>
            </a:r>
          </a:p>
        </p:txBody>
      </p:sp>
    </p:spTree>
    <p:extLst>
      <p:ext uri="{BB962C8B-B14F-4D97-AF65-F5344CB8AC3E}">
        <p14:creationId xmlns:p14="http://schemas.microsoft.com/office/powerpoint/2010/main" val="307067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seum of lond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9650" y="5594270"/>
            <a:ext cx="1464701" cy="10750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4312" y="5661248"/>
            <a:ext cx="3168352" cy="10016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5627759"/>
            <a:ext cx="1344149" cy="1008112"/>
          </a:xfrm>
          <a:prstGeom prst="rect">
            <a:avLst/>
          </a:prstGeom>
        </p:spPr>
      </p:pic>
      <p:sp>
        <p:nvSpPr>
          <p:cNvPr id="3" name="Title 2"/>
          <p:cNvSpPr>
            <a:spLocks noGrp="1"/>
          </p:cNvSpPr>
          <p:nvPr>
            <p:ph type="ctrTitle"/>
          </p:nvPr>
        </p:nvSpPr>
        <p:spPr>
          <a:xfrm>
            <a:off x="685800" y="908721"/>
            <a:ext cx="7772400" cy="1224135"/>
          </a:xfrm>
        </p:spPr>
        <p:txBody>
          <a:bodyPr>
            <a:noAutofit/>
          </a:bodyPr>
          <a:lstStyle/>
          <a:p>
            <a:r>
              <a:rPr lang="en-US" sz="4000" dirty="0" smtClean="0"/>
              <a:t>Case Study:  </a:t>
            </a:r>
            <a:r>
              <a:rPr lang="en-US" sz="3600" dirty="0" smtClean="0"/>
              <a:t>Kingston Museum Service</a:t>
            </a:r>
            <a:endParaRPr lang="en-US" sz="3600" dirty="0"/>
          </a:p>
        </p:txBody>
      </p:sp>
      <p:sp>
        <p:nvSpPr>
          <p:cNvPr id="4" name="Subtitle 3"/>
          <p:cNvSpPr>
            <a:spLocks noGrp="1"/>
          </p:cNvSpPr>
          <p:nvPr>
            <p:ph type="subTitle" idx="1"/>
          </p:nvPr>
        </p:nvSpPr>
        <p:spPr>
          <a:xfrm>
            <a:off x="827584" y="2276872"/>
            <a:ext cx="7704856" cy="3361928"/>
          </a:xfrm>
        </p:spPr>
        <p:txBody>
          <a:bodyPr>
            <a:normAutofit fontScale="92500" lnSpcReduction="20000"/>
          </a:bodyPr>
          <a:lstStyle/>
          <a:p>
            <a:pPr algn="l"/>
            <a:r>
              <a:rPr lang="en-US" b="1" dirty="0" smtClean="0">
                <a:solidFill>
                  <a:srgbClr val="000000"/>
                </a:solidFill>
              </a:rPr>
              <a:t>Project:  </a:t>
            </a:r>
            <a:r>
              <a:rPr lang="en-US" dirty="0" smtClean="0">
                <a:solidFill>
                  <a:srgbClr val="000000"/>
                </a:solidFill>
              </a:rPr>
              <a:t>To look at Options for storage of the Museum and Local Studies collections.</a:t>
            </a:r>
          </a:p>
          <a:p>
            <a:pPr algn="l"/>
            <a:r>
              <a:rPr lang="en-US" b="1" dirty="0" smtClean="0">
                <a:solidFill>
                  <a:srgbClr val="000000"/>
                </a:solidFill>
              </a:rPr>
              <a:t>Strong &amp; Safe grant: </a:t>
            </a:r>
            <a:r>
              <a:rPr lang="en-US" dirty="0" smtClean="0">
                <a:solidFill>
                  <a:srgbClr val="000000"/>
                </a:solidFill>
              </a:rPr>
              <a:t>£5k</a:t>
            </a:r>
          </a:p>
          <a:p>
            <a:pPr algn="l"/>
            <a:r>
              <a:rPr lang="en-US" b="1" dirty="0" smtClean="0">
                <a:solidFill>
                  <a:srgbClr val="000000"/>
                </a:solidFill>
              </a:rPr>
              <a:t>Impact: </a:t>
            </a:r>
          </a:p>
          <a:p>
            <a:pPr marL="914400" lvl="1" indent="-457200" algn="l">
              <a:buFont typeface="Arial"/>
              <a:buChar char="•"/>
            </a:pPr>
            <a:r>
              <a:rPr lang="en-US" dirty="0" smtClean="0">
                <a:solidFill>
                  <a:srgbClr val="000000"/>
                </a:solidFill>
              </a:rPr>
              <a:t>helped to think more widely and innovatively</a:t>
            </a:r>
          </a:p>
          <a:p>
            <a:pPr marL="914400" lvl="1" indent="-457200" algn="l">
              <a:buFont typeface="Arial"/>
              <a:buChar char="•"/>
            </a:pPr>
            <a:r>
              <a:rPr lang="en-US" dirty="0" smtClean="0">
                <a:solidFill>
                  <a:srgbClr val="000000"/>
                </a:solidFill>
              </a:rPr>
              <a:t>refined aspirations</a:t>
            </a:r>
          </a:p>
          <a:p>
            <a:pPr marL="914400" lvl="1" indent="-457200" algn="l">
              <a:buFont typeface="Arial"/>
              <a:buChar char="•"/>
            </a:pPr>
            <a:r>
              <a:rPr lang="en-US" dirty="0" smtClean="0">
                <a:solidFill>
                  <a:srgbClr val="000000"/>
                </a:solidFill>
              </a:rPr>
              <a:t>created more cross service, cross authority and community group discussions</a:t>
            </a:r>
            <a:endParaRPr lang="en-US" dirty="0">
              <a:solidFill>
                <a:srgbClr val="000000"/>
              </a:solidFill>
            </a:endParaRPr>
          </a:p>
        </p:txBody>
      </p:sp>
    </p:spTree>
    <p:extLst>
      <p:ext uri="{BB962C8B-B14F-4D97-AF65-F5344CB8AC3E}">
        <p14:creationId xmlns:p14="http://schemas.microsoft.com/office/powerpoint/2010/main" val="307067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seum of lond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9650" y="5594270"/>
            <a:ext cx="1464701" cy="10750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4312" y="5661248"/>
            <a:ext cx="3168352" cy="10016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5627759"/>
            <a:ext cx="1344149" cy="1008112"/>
          </a:xfrm>
          <a:prstGeom prst="rect">
            <a:avLst/>
          </a:prstGeom>
        </p:spPr>
      </p:pic>
      <p:sp>
        <p:nvSpPr>
          <p:cNvPr id="3" name="Title 2"/>
          <p:cNvSpPr>
            <a:spLocks noGrp="1"/>
          </p:cNvSpPr>
          <p:nvPr>
            <p:ph type="ctrTitle"/>
          </p:nvPr>
        </p:nvSpPr>
        <p:spPr>
          <a:xfrm>
            <a:off x="685800" y="476673"/>
            <a:ext cx="7772400" cy="1152127"/>
          </a:xfrm>
        </p:spPr>
        <p:txBody>
          <a:bodyPr>
            <a:normAutofit/>
          </a:bodyPr>
          <a:lstStyle/>
          <a:p>
            <a:r>
              <a:rPr lang="en-US" sz="4000" dirty="0" smtClean="0"/>
              <a:t>Case Study:  The View</a:t>
            </a:r>
            <a:endParaRPr lang="en-US" sz="4000" dirty="0"/>
          </a:p>
        </p:txBody>
      </p:sp>
      <p:sp>
        <p:nvSpPr>
          <p:cNvPr id="4" name="Subtitle 3"/>
          <p:cNvSpPr>
            <a:spLocks noGrp="1"/>
          </p:cNvSpPr>
          <p:nvPr>
            <p:ph type="subTitle" idx="1"/>
          </p:nvPr>
        </p:nvSpPr>
        <p:spPr>
          <a:xfrm>
            <a:off x="755576" y="1628800"/>
            <a:ext cx="7848872" cy="4082008"/>
          </a:xfrm>
        </p:spPr>
        <p:txBody>
          <a:bodyPr>
            <a:normAutofit fontScale="92500" lnSpcReduction="20000"/>
          </a:bodyPr>
          <a:lstStyle/>
          <a:p>
            <a:pPr algn="l"/>
            <a:r>
              <a:rPr lang="en-US" b="1" dirty="0" smtClean="0">
                <a:solidFill>
                  <a:srgbClr val="000000"/>
                </a:solidFill>
              </a:rPr>
              <a:t>Project:  </a:t>
            </a:r>
            <a:r>
              <a:rPr lang="en-US" dirty="0" smtClean="0">
                <a:solidFill>
                  <a:srgbClr val="000000"/>
                </a:solidFill>
              </a:rPr>
              <a:t>To develop The View’s data collection framework and pilot partnership and marketing projects to attract new audiences.</a:t>
            </a:r>
          </a:p>
          <a:p>
            <a:pPr algn="l"/>
            <a:r>
              <a:rPr lang="en-US" b="1" dirty="0" smtClean="0">
                <a:solidFill>
                  <a:srgbClr val="000000"/>
                </a:solidFill>
              </a:rPr>
              <a:t>Grant: </a:t>
            </a:r>
            <a:r>
              <a:rPr lang="en-US" dirty="0" smtClean="0">
                <a:solidFill>
                  <a:srgbClr val="000000"/>
                </a:solidFill>
              </a:rPr>
              <a:t>£5k </a:t>
            </a:r>
          </a:p>
          <a:p>
            <a:pPr algn="l"/>
            <a:r>
              <a:rPr lang="en-US" b="1" dirty="0" smtClean="0">
                <a:solidFill>
                  <a:srgbClr val="000000"/>
                </a:solidFill>
              </a:rPr>
              <a:t>Impact: </a:t>
            </a:r>
          </a:p>
          <a:p>
            <a:pPr marL="457200" indent="-457200" algn="l">
              <a:buFont typeface="Arial"/>
              <a:buChar char="•"/>
            </a:pPr>
            <a:r>
              <a:rPr lang="en-US" dirty="0" smtClean="0">
                <a:solidFill>
                  <a:srgbClr val="000000"/>
                </a:solidFill>
              </a:rPr>
              <a:t>brought together promotional and planning ideas in the context of an audience profiling framework</a:t>
            </a:r>
          </a:p>
          <a:p>
            <a:pPr marL="457200" indent="-457200" algn="l">
              <a:buFont typeface="Arial"/>
              <a:buChar char="•"/>
            </a:pPr>
            <a:r>
              <a:rPr lang="en-US" dirty="0">
                <a:solidFill>
                  <a:srgbClr val="000000"/>
                </a:solidFill>
              </a:rPr>
              <a:t>c</a:t>
            </a:r>
            <a:r>
              <a:rPr lang="en-US" dirty="0" smtClean="0">
                <a:solidFill>
                  <a:srgbClr val="000000"/>
                </a:solidFill>
              </a:rPr>
              <a:t>reated confidence</a:t>
            </a:r>
            <a:endParaRPr lang="en-US" dirty="0">
              <a:solidFill>
                <a:srgbClr val="000000"/>
              </a:solidFill>
            </a:endParaRPr>
          </a:p>
        </p:txBody>
      </p:sp>
    </p:spTree>
    <p:extLst>
      <p:ext uri="{BB962C8B-B14F-4D97-AF65-F5344CB8AC3E}">
        <p14:creationId xmlns:p14="http://schemas.microsoft.com/office/powerpoint/2010/main" val="1252466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seum of lond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9650" y="5594270"/>
            <a:ext cx="1464701" cy="10750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4312" y="5661248"/>
            <a:ext cx="3168352" cy="10016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5627759"/>
            <a:ext cx="1344149" cy="1008112"/>
          </a:xfrm>
          <a:prstGeom prst="rect">
            <a:avLst/>
          </a:prstGeom>
        </p:spPr>
      </p:pic>
      <p:sp>
        <p:nvSpPr>
          <p:cNvPr id="3" name="Title 2"/>
          <p:cNvSpPr>
            <a:spLocks noGrp="1"/>
          </p:cNvSpPr>
          <p:nvPr>
            <p:ph type="ctrTitle"/>
          </p:nvPr>
        </p:nvSpPr>
        <p:spPr>
          <a:xfrm>
            <a:off x="685800" y="908721"/>
            <a:ext cx="7772400" cy="1224135"/>
          </a:xfrm>
        </p:spPr>
        <p:txBody>
          <a:bodyPr>
            <a:normAutofit/>
          </a:bodyPr>
          <a:lstStyle/>
          <a:p>
            <a:r>
              <a:rPr lang="en-US" sz="4000" dirty="0" smtClean="0"/>
              <a:t>What next?</a:t>
            </a:r>
            <a:endParaRPr lang="en-US" sz="4000" dirty="0"/>
          </a:p>
        </p:txBody>
      </p:sp>
      <p:sp>
        <p:nvSpPr>
          <p:cNvPr id="4" name="Subtitle 3"/>
          <p:cNvSpPr>
            <a:spLocks noGrp="1"/>
          </p:cNvSpPr>
          <p:nvPr>
            <p:ph type="subTitle" idx="1"/>
          </p:nvPr>
        </p:nvSpPr>
        <p:spPr>
          <a:xfrm>
            <a:off x="755576" y="2132856"/>
            <a:ext cx="7704856" cy="3361928"/>
          </a:xfrm>
        </p:spPr>
        <p:txBody>
          <a:bodyPr>
            <a:normAutofit/>
          </a:bodyPr>
          <a:lstStyle/>
          <a:p>
            <a:pPr algn="l"/>
            <a:r>
              <a:rPr lang="en-US" dirty="0" smtClean="0">
                <a:solidFill>
                  <a:srgbClr val="000000"/>
                </a:solidFill>
              </a:rPr>
              <a:t>Continued programme 2018-19</a:t>
            </a:r>
          </a:p>
          <a:p>
            <a:pPr algn="l"/>
            <a:r>
              <a:rPr lang="en-US" dirty="0" smtClean="0">
                <a:solidFill>
                  <a:srgbClr val="000000"/>
                </a:solidFill>
              </a:rPr>
              <a:t>Network Support</a:t>
            </a:r>
          </a:p>
          <a:p>
            <a:pPr algn="l"/>
            <a:r>
              <a:rPr lang="en-US" dirty="0" smtClean="0">
                <a:solidFill>
                  <a:srgbClr val="000000"/>
                </a:solidFill>
              </a:rPr>
              <a:t>Business Diagnostic</a:t>
            </a:r>
            <a:endParaRPr lang="en-US" dirty="0">
              <a:solidFill>
                <a:srgbClr val="000000"/>
              </a:solidFill>
            </a:endParaRPr>
          </a:p>
        </p:txBody>
      </p:sp>
    </p:spTree>
    <p:extLst>
      <p:ext uri="{BB962C8B-B14F-4D97-AF65-F5344CB8AC3E}">
        <p14:creationId xmlns:p14="http://schemas.microsoft.com/office/powerpoint/2010/main" val="417342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seum of lond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9650" y="5594270"/>
            <a:ext cx="1464701" cy="10750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4312" y="5661248"/>
            <a:ext cx="3168352" cy="10016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5627759"/>
            <a:ext cx="1344149" cy="1008112"/>
          </a:xfrm>
          <a:prstGeom prst="rect">
            <a:avLst/>
          </a:prstGeom>
        </p:spPr>
      </p:pic>
      <p:sp>
        <p:nvSpPr>
          <p:cNvPr id="3" name="Title 2"/>
          <p:cNvSpPr>
            <a:spLocks noGrp="1"/>
          </p:cNvSpPr>
          <p:nvPr>
            <p:ph type="ctrTitle"/>
          </p:nvPr>
        </p:nvSpPr>
        <p:spPr>
          <a:xfrm>
            <a:off x="685800" y="908721"/>
            <a:ext cx="7772400" cy="1224135"/>
          </a:xfrm>
        </p:spPr>
        <p:txBody>
          <a:bodyPr>
            <a:normAutofit/>
          </a:bodyPr>
          <a:lstStyle/>
          <a:p>
            <a:endParaRPr lang="en-US" sz="1800" dirty="0"/>
          </a:p>
        </p:txBody>
      </p:sp>
      <p:sp>
        <p:nvSpPr>
          <p:cNvPr id="4" name="Subtitle 3"/>
          <p:cNvSpPr>
            <a:spLocks noGrp="1"/>
          </p:cNvSpPr>
          <p:nvPr>
            <p:ph type="subTitle" idx="1"/>
          </p:nvPr>
        </p:nvSpPr>
        <p:spPr>
          <a:xfrm>
            <a:off x="1403648" y="2276872"/>
            <a:ext cx="6400800" cy="3361928"/>
          </a:xfrm>
        </p:spPr>
        <p:txBody>
          <a:bodyPr>
            <a:normAutofit/>
          </a:bodyPr>
          <a:lstStyle/>
          <a:p>
            <a:pPr algn="l"/>
            <a:r>
              <a:rPr lang="en-US" dirty="0" smtClean="0">
                <a:solidFill>
                  <a:srgbClr val="000000"/>
                </a:solidFill>
              </a:rPr>
              <a:t>CONTACT:  </a:t>
            </a:r>
            <a:br>
              <a:rPr lang="en-US" dirty="0" smtClean="0">
                <a:solidFill>
                  <a:srgbClr val="000000"/>
                </a:solidFill>
              </a:rPr>
            </a:br>
            <a:r>
              <a:rPr lang="en-US" dirty="0" smtClean="0">
                <a:solidFill>
                  <a:srgbClr val="000000"/>
                </a:solidFill>
              </a:rPr>
              <a:t>Yvette Shepherd</a:t>
            </a:r>
          </a:p>
          <a:p>
            <a:pPr algn="l"/>
            <a:r>
              <a:rPr lang="en-US" dirty="0" smtClean="0">
                <a:solidFill>
                  <a:srgbClr val="000000"/>
                </a:solidFill>
              </a:rPr>
              <a:t>MDO Organisational Health</a:t>
            </a:r>
          </a:p>
          <a:p>
            <a:pPr algn="l"/>
            <a:r>
              <a:rPr lang="en-US" dirty="0" smtClean="0">
                <a:solidFill>
                  <a:srgbClr val="000000"/>
                </a:solidFill>
                <a:hlinkClick r:id="rId6"/>
              </a:rPr>
              <a:t>Yshepherd@museumoflondon.org.uk</a:t>
            </a:r>
            <a:endParaRPr lang="en-US" dirty="0" smtClean="0">
              <a:solidFill>
                <a:srgbClr val="000000"/>
              </a:solidFill>
            </a:endParaRPr>
          </a:p>
          <a:p>
            <a:pPr algn="l"/>
            <a:r>
              <a:rPr lang="en-US" dirty="0" smtClean="0">
                <a:solidFill>
                  <a:srgbClr val="000000"/>
                </a:solidFill>
              </a:rPr>
              <a:t>020 7001 9877</a:t>
            </a:r>
            <a:endParaRPr lang="en-US" dirty="0">
              <a:solidFill>
                <a:srgbClr val="000000"/>
              </a:solidFill>
            </a:endParaRPr>
          </a:p>
        </p:txBody>
      </p:sp>
    </p:spTree>
    <p:extLst>
      <p:ext uri="{BB962C8B-B14F-4D97-AF65-F5344CB8AC3E}">
        <p14:creationId xmlns:p14="http://schemas.microsoft.com/office/powerpoint/2010/main" val="2177939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786</TotalTime>
  <Words>1245</Words>
  <Application>Microsoft Office PowerPoint</Application>
  <PresentationFormat>On-screen Show (4:3)</PresentationFormat>
  <Paragraphs>140</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Theme1</vt:lpstr>
      <vt:lpstr>PowerPoint Presentation</vt:lpstr>
      <vt:lpstr>London Museum Development support</vt:lpstr>
      <vt:lpstr>Priorities for LA supported services (from the What’s Next conference April 2016)</vt:lpstr>
      <vt:lpstr>Strong &amp; Safe programme  </vt:lpstr>
      <vt:lpstr>Case Study:  Kingston Museum Service</vt:lpstr>
      <vt:lpstr>Case Study:  The View</vt:lpstr>
      <vt:lpstr>What next?</vt:lpstr>
      <vt:lpstr>PowerPoint Presentation</vt:lpstr>
    </vt:vector>
  </TitlesOfParts>
  <Company>1C-W7-07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Ward, Alec</dc:creator>
  <cp:lastModifiedBy>Culture First</cp:lastModifiedBy>
  <cp:revision>61</cp:revision>
  <dcterms:created xsi:type="dcterms:W3CDTF">2016-09-09T09:24:21Z</dcterms:created>
  <dcterms:modified xsi:type="dcterms:W3CDTF">2017-12-20T12:44:44Z</dcterms:modified>
</cp:coreProperties>
</file>