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86" r:id="rId11"/>
    <p:sldId id="265" r:id="rId12"/>
    <p:sldId id="266" r:id="rId13"/>
    <p:sldId id="287" r:id="rId14"/>
    <p:sldId id="288" r:id="rId15"/>
    <p:sldId id="270" r:id="rId16"/>
    <p:sldId id="267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119" d="100"/>
          <a:sy n="119" d="100"/>
        </p:scale>
        <p:origin x="-140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39AC-1ED6-4247-AFDF-0AFB5A0482CC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E649D-5AB8-49AB-BE7E-57CC6849D7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34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13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57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42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84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09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227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400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579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470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148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96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122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648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28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790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734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965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729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097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32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58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69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5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95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4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60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97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00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649D-5AB8-49AB-BE7E-57CC6849D76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62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80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00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62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22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6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2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00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41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32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5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E6CF-B1C1-4B3A-93E7-D7FCA04C35A8}" type="datetimeFigureOut">
              <a:rPr lang="en-GB" smtClean="0"/>
              <a:t>27/09/2012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4CD20-F7B7-4C59-AED1-3A5D13A0B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nivalarchive.org.uk/catalogue_detail?browse=CAP/NPT/6/1&amp;item=CAP/NPT/6/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Marketing\Carnival Archive Project\Branding and Design packs\Design packs_General and Location specific\General\ribbons graphic c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7033"/>
            <a:ext cx="9144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KCCA_logo_(RGB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830"/>
            <a:ext cx="1914525" cy="709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Tola Dabiri</a:t>
            </a:r>
            <a:br>
              <a:rPr lang="en-GB" dirty="0" smtClean="0"/>
            </a:br>
            <a:r>
              <a:rPr lang="en-GB" dirty="0" smtClean="0"/>
              <a:t>Archive Project Manager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3567" y="3886200"/>
            <a:ext cx="7843632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S:\Marketing\Carnival Archive Project\Branding and Design packs\Design packs_General and Location specific\General\CAP logo c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77742" cy="67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28148"/>
            <a:ext cx="731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58" y="6453561"/>
            <a:ext cx="7889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99" y="6310686"/>
            <a:ext cx="5334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62" y="6371011"/>
            <a:ext cx="6191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53561"/>
            <a:ext cx="7556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digital archive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dirty="0"/>
              <a:t>The Ray Heitzman Collection</a:t>
            </a:r>
          </a:p>
          <a:p>
            <a:r>
              <a:rPr lang="en-US" sz="1200" dirty="0"/>
              <a:t>Photographs of Ray Heitzman's daughter </a:t>
            </a:r>
            <a:endParaRPr lang="en-US" sz="1200" dirty="0" smtClean="0"/>
          </a:p>
          <a:p>
            <a:r>
              <a:rPr lang="en-US" sz="1200" dirty="0" smtClean="0"/>
              <a:t>Lydia </a:t>
            </a:r>
            <a:r>
              <a:rPr lang="en-US" sz="1200" dirty="0"/>
              <a:t>in costume </a:t>
            </a:r>
            <a:r>
              <a:rPr lang="en-US" sz="1200" dirty="0" smtClean="0"/>
              <a:t>ready </a:t>
            </a:r>
            <a:r>
              <a:rPr lang="en-US" sz="1200" dirty="0"/>
              <a:t>for the </a:t>
            </a:r>
            <a:endParaRPr lang="en-US" sz="1200" dirty="0" smtClean="0"/>
          </a:p>
          <a:p>
            <a:r>
              <a:rPr lang="en-US" sz="1200" dirty="0" smtClean="0"/>
              <a:t>Northampton </a:t>
            </a:r>
            <a:r>
              <a:rPr lang="en-US" sz="1200" dirty="0"/>
              <a:t>Carnival c 1950. There is also </a:t>
            </a:r>
            <a:r>
              <a:rPr lang="en-US" sz="1200" dirty="0" smtClean="0"/>
              <a:t>a</a:t>
            </a:r>
          </a:p>
          <a:p>
            <a:r>
              <a:rPr lang="en-US" sz="1200" dirty="0" smtClean="0"/>
              <a:t>postcard </a:t>
            </a:r>
            <a:r>
              <a:rPr lang="en-US" sz="1200" dirty="0"/>
              <a:t>showing a photograph of Ray's uncle </a:t>
            </a:r>
            <a:endParaRPr lang="en-US" sz="1200" dirty="0" smtClean="0"/>
          </a:p>
          <a:p>
            <a:r>
              <a:rPr lang="en-US" sz="1200" dirty="0" smtClean="0"/>
              <a:t>Bill </a:t>
            </a:r>
            <a:r>
              <a:rPr lang="en-US" sz="1200" dirty="0"/>
              <a:t>Bird at the Northampton carnival c1930</a:t>
            </a:r>
            <a:r>
              <a:rPr lang="en-US" sz="1200" dirty="0" smtClean="0"/>
              <a:t>.</a:t>
            </a:r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pPr lvl="8"/>
            <a:r>
              <a:rPr lang="en-US" dirty="0">
                <a:hlinkClick r:id="rId3" action="ppaction://hlinkfile"/>
              </a:rPr>
              <a:t>Cart made by Ray Heitzman for Northampton Carnival c 1950.</a:t>
            </a:r>
            <a:br>
              <a:rPr lang="en-US" dirty="0">
                <a:hlinkClick r:id="rId3" action="ppaction://hlinkfile"/>
              </a:rPr>
            </a:br>
            <a:endParaRPr lang="en-US" dirty="0"/>
          </a:p>
          <a:p>
            <a:pPr lvl="8"/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57" y="2564904"/>
            <a:ext cx="33337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9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www.carnivalarchve.org.uk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28801"/>
            <a:ext cx="3810000" cy="447675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810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585" y="1628799"/>
            <a:ext cx="4025168" cy="45878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5515"/>
            <a:ext cx="4600001" cy="4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8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000" dirty="0"/>
              <a:t>Our work with 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41617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Donations</a:t>
            </a:r>
            <a:endParaRPr lang="en-GB" dirty="0"/>
          </a:p>
        </p:txBody>
      </p:sp>
      <p:pic>
        <p:nvPicPr>
          <p:cNvPr id="4" name="Picture 1" descr="Description: Photograph of a model of a dragon's head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200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645886"/>
              </p:ext>
            </p:extLst>
          </p:nvPr>
        </p:nvGraphicFramePr>
        <p:xfrm>
          <a:off x="4283968" y="2060848"/>
          <a:ext cx="3888432" cy="2382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9907"/>
                <a:gridCol w="1968525"/>
              </a:tblGrid>
              <a:tr h="46481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Photograph of a model of a dragon's head.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4085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Date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2010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298309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Contributor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Norwich City Council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771117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Rights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Every </a:t>
                      </a:r>
                      <a:r>
                        <a:rPr lang="en-GB" sz="1000" dirty="0">
                          <a:effectLst/>
                        </a:rPr>
                        <a:t>effort has been made to identify the copyright holder of this item. If you any further information, please contact the archive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254085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Ref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CAP/NNF/1/15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264672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Level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item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Record offices, museums, schools, libraries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628801"/>
            <a:ext cx="3600400" cy="446449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36004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2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000" dirty="0"/>
              <a:t>Benefits to local </a:t>
            </a:r>
            <a:r>
              <a:rPr lang="en-GB" sz="6000" dirty="0" smtClean="0"/>
              <a:t>authorities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228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Widening participation in local heritage, culture and the 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556793"/>
            <a:ext cx="4566668" cy="45666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4566668" cy="456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3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sense of 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600201"/>
            <a:ext cx="5130573" cy="427707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832648" cy="457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9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Working with hard to reach communities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28800"/>
            <a:ext cx="3096344" cy="446449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096344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2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intro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512" y="1695449"/>
            <a:ext cx="4752975" cy="34671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95450"/>
            <a:ext cx="47529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218" y="1556793"/>
            <a:ext cx="3343619" cy="44666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18" y="1556792"/>
            <a:ext cx="3343619" cy="446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3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6600" dirty="0"/>
              <a:t>Benefits to </a:t>
            </a:r>
            <a:r>
              <a:rPr lang="en-GB" sz="6600" dirty="0" smtClean="0"/>
              <a:t>the archive project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3760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Increasing discovery of archive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628800"/>
            <a:ext cx="5515645" cy="441353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5515645" cy="44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7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Developing partnerships within the heritage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18" y="1700806"/>
            <a:ext cx="5700001" cy="421800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8" y="1700806"/>
            <a:ext cx="5700001" cy="421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Increased support for the national project funding bid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556792"/>
            <a:ext cx="3322204" cy="456937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322204" cy="457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6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7208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Dates for your diaries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Carnival Film Night – October 13</a:t>
            </a:r>
            <a:r>
              <a:rPr lang="en-GB" baseline="30000" dirty="0" smtClean="0"/>
              <a:t>th</a:t>
            </a:r>
            <a:r>
              <a:rPr lang="en-GB" dirty="0" smtClean="0"/>
              <a:t> 2012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The Big Carnival </a:t>
            </a:r>
          </a:p>
          <a:p>
            <a:pPr marL="0" indent="0" algn="ctr">
              <a:buNone/>
            </a:pPr>
            <a:r>
              <a:rPr lang="en-GB" dirty="0" smtClean="0"/>
              <a:t>school engagement programme October 2012 – March 2013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                                     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3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Expressions of interest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400" dirty="0" smtClean="0"/>
              <a:t>Collecting from November 2012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781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Carnival archive conference – </a:t>
            </a:r>
            <a:br>
              <a:rPr lang="en-GB" dirty="0" smtClean="0"/>
            </a:br>
            <a:r>
              <a:rPr lang="en-GB" dirty="0" smtClean="0"/>
              <a:t>March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800" dirty="0" smtClean="0"/>
              <a:t>Carnival heritage and project learning,</a:t>
            </a:r>
          </a:p>
          <a:p>
            <a:pPr marL="0" indent="0" algn="ctr">
              <a:buNone/>
            </a:pPr>
            <a:r>
              <a:rPr lang="en-GB" sz="4800" dirty="0" smtClean="0"/>
              <a:t>UKCCA March 2013</a:t>
            </a:r>
          </a:p>
        </p:txBody>
      </p:sp>
    </p:spTree>
    <p:extLst>
      <p:ext uri="{BB962C8B-B14F-4D97-AF65-F5344CB8AC3E}">
        <p14:creationId xmlns:p14="http://schemas.microsoft.com/office/powerpoint/2010/main" val="29014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6000" dirty="0" smtClean="0"/>
              <a:t>tola@carnivalarts.org.uk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1977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HLF pilot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72817"/>
            <a:ext cx="5715000" cy="428625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aims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00" y="2192181"/>
            <a:ext cx="2550000" cy="33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520280" cy="179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1700"/>
            <a:ext cx="2520280" cy="203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11007"/>
            <a:ext cx="3333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3630"/>
            <a:ext cx="33337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8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archive team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628800"/>
            <a:ext cx="2867144" cy="44973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867144" cy="45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9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6000" dirty="0" smtClean="0"/>
              <a:t>Outputs </a:t>
            </a:r>
            <a:r>
              <a:rPr lang="en-GB" sz="6000" dirty="0"/>
              <a:t>to date</a:t>
            </a:r>
          </a:p>
        </p:txBody>
      </p:sp>
    </p:spTree>
    <p:extLst>
      <p:ext uri="{BB962C8B-B14F-4D97-AF65-F5344CB8AC3E}">
        <p14:creationId xmlns:p14="http://schemas.microsoft.com/office/powerpoint/2010/main" val="42814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246" y="1628800"/>
            <a:ext cx="3301048" cy="44973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46" y="1628800"/>
            <a:ext cx="3301048" cy="456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0" y="1628800"/>
            <a:ext cx="2794666" cy="44973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0" y="1628800"/>
            <a:ext cx="2794666" cy="44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255</Words>
  <Application>Microsoft Office PowerPoint</Application>
  <PresentationFormat>On-screen Show (4:3)</PresentationFormat>
  <Paragraphs>115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Tola Dabiri Archive Project Manager</vt:lpstr>
      <vt:lpstr>Project intro</vt:lpstr>
      <vt:lpstr>Regional HLF pilot</vt:lpstr>
      <vt:lpstr>Main aims</vt:lpstr>
      <vt:lpstr>The locations</vt:lpstr>
      <vt:lpstr>The archive team </vt:lpstr>
      <vt:lpstr>PowerPoint Presentation</vt:lpstr>
      <vt:lpstr>Collecting </vt:lpstr>
      <vt:lpstr>Learning</vt:lpstr>
      <vt:lpstr>A digital archive </vt:lpstr>
      <vt:lpstr>www.carnivalarchve.org.uk</vt:lpstr>
      <vt:lpstr>engagement</vt:lpstr>
      <vt:lpstr>PowerPoint Presentation</vt:lpstr>
      <vt:lpstr>Donations</vt:lpstr>
      <vt:lpstr>Record offices, museums, schools, libraries </vt:lpstr>
      <vt:lpstr>PowerPoint Presentation</vt:lpstr>
      <vt:lpstr>Widening participation in local heritage, culture and the arts</vt:lpstr>
      <vt:lpstr>A sense of place</vt:lpstr>
      <vt:lpstr>Working with hard to reach communities</vt:lpstr>
      <vt:lpstr>PowerPoint Presentation</vt:lpstr>
      <vt:lpstr>PowerPoint Presentation</vt:lpstr>
      <vt:lpstr>Increasing discovery of archive materials</vt:lpstr>
      <vt:lpstr>Developing partnerships within the heritage community</vt:lpstr>
      <vt:lpstr>Increased support for the national project funding bid</vt:lpstr>
      <vt:lpstr>PowerPoint Presentation</vt:lpstr>
      <vt:lpstr>Dates for your diaries</vt:lpstr>
      <vt:lpstr>Expressions of interest </vt:lpstr>
      <vt:lpstr>Carnival archive conference –  March 2013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jitty</dc:creator>
  <cp:lastModifiedBy>Florence Eggins</cp:lastModifiedBy>
  <cp:revision>30</cp:revision>
  <dcterms:created xsi:type="dcterms:W3CDTF">2012-01-30T14:28:42Z</dcterms:created>
  <dcterms:modified xsi:type="dcterms:W3CDTF">2012-09-27T07:51:08Z</dcterms:modified>
</cp:coreProperties>
</file>