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2" r:id="rId2"/>
    <p:sldId id="272" r:id="rId3"/>
    <p:sldId id="267" r:id="rId4"/>
    <p:sldId id="284" r:id="rId5"/>
    <p:sldId id="275" r:id="rId6"/>
    <p:sldId id="279" r:id="rId7"/>
    <p:sldId id="287" r:id="rId8"/>
    <p:sldId id="277" r:id="rId9"/>
    <p:sldId id="288" r:id="rId10"/>
    <p:sldId id="291" r:id="rId11"/>
    <p:sldId id="278" r:id="rId12"/>
    <p:sldId id="280" r:id="rId13"/>
    <p:sldId id="281" r:id="rId14"/>
    <p:sldId id="290" r:id="rId15"/>
    <p:sldId id="269" r:id="rId16"/>
    <p:sldId id="273" r:id="rId17"/>
    <p:sldId id="286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0" autoAdjust="0"/>
    <p:restoredTop sz="75614" autoAdjust="0"/>
  </p:normalViewPr>
  <p:slideViewPr>
    <p:cSldViewPr snapToGrid="0" snapToObjects="1">
      <p:cViewPr>
        <p:scale>
          <a:sx n="93" d="100"/>
          <a:sy n="93" d="100"/>
        </p:scale>
        <p:origin x="-21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0BC57-E683-BC41-8910-2EA252E7B34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13314-130D-F045-87E3-11741024B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6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ursquare.com/olympics" TargetMode="External"/><Relationship Id="rId7" Type="http://schemas.openxmlformats.org/officeDocument/2006/relationships/hyperlink" Target="http://mashable.com/2012/04/17/olympics-social-media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mashable.com/category/facebook/" TargetMode="External"/><Relationship Id="rId5" Type="http://schemas.openxmlformats.org/officeDocument/2006/relationships/hyperlink" Target="http://mashable.com/2012/04/18/olympics-unveil-social-media-hub-to-connect-athletes-and-fans/" TargetMode="External"/><Relationship Id="rId4" Type="http://schemas.openxmlformats.org/officeDocument/2006/relationships/hyperlink" Target="http://mashable.com/category/twitter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Sports fans worldwide will have unprecedented access to athletes, coaches, medics, workers, volunteers, venues, suppliers, journalists, governing bodies, BOA, IOC &amp; Government.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Are we REALLY ready?</a:t>
            </a:r>
          </a:p>
          <a:p>
            <a:pPr marL="0" indent="0" algn="l">
              <a:buNone/>
            </a:pPr>
            <a:r>
              <a:rPr lang="en-US" dirty="0" smtClean="0"/>
              <a:t>December</a:t>
            </a:r>
            <a:r>
              <a:rPr lang="en-US" baseline="0" dirty="0" smtClean="0"/>
              <a:t> 2011 Man City first premier club to launch #</a:t>
            </a:r>
            <a:r>
              <a:rPr lang="en-US" baseline="0" dirty="0" err="1" smtClean="0"/>
              <a:t>Bluview</a:t>
            </a:r>
            <a:r>
              <a:rPr lang="en-US" baseline="0" dirty="0" smtClean="0"/>
              <a:t> during game with Norwich City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Seen to be lagging behind the states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314-130D-F045-87E3-11741024B9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Ellington</a:t>
            </a:r>
            <a:r>
              <a:rPr lang="en-US" baseline="0" dirty="0" smtClean="0"/>
              <a:t> 32,500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314-130D-F045-87E3-11741024B9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7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110 m sprinter </a:t>
            </a:r>
            <a:r>
              <a:rPr lang="en-US" dirty="0" err="1" smtClean="0"/>
              <a:t>Sponsume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314-130D-F045-87E3-11741024B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700,000 views in 3 days of release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314-130D-F045-87E3-11741024B9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4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21,355 shares from their first three adds beating</a:t>
            </a:r>
            <a:r>
              <a:rPr lang="en-US" baseline="0" dirty="0" smtClean="0"/>
              <a:t> their all time best of 18,000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314-130D-F045-87E3-11741024B9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8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Foursquare users can now check-in to Olympics venues around the world — and potentially win a trip to the 2012 London Games by doing so.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International Olympic Committee (IOC) launched check-in locations around the world and an official Olympics badge on Tuesday. The IOC’s official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Foursquare page has details on more than 40 historic sites from past games and venues for the upcoming edition in London.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Fans who check-in to at least two venues and follow the IOC on Foursquare will unlock the “Get Fit for Olympic Day” badge pictured above. They’ll also be entered into a contest for a trip to this summer’s Olympics in London.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“Our integration with Foursquare and the ability to leave location-based tips from the athletes is one more way to serve highly engaged fans of the Olympic Games and to integrate social media directly into the Olympic fan experience,” Alex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IOC’s social media director, said in a press release. “We wanted to do something fun and thank our fans who make an effort to stay fit by offering them a chance to win a trip to the Olympics.”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Olympic Day tie-in refers to a holiday taking place June 23 to promote fitness and health in countries around the world. The holiday was first celebrated in 1948.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Foursquare check-ins are just one aspect of what are being hyped by some as “the first social Olympics.” The IOC is heavily promoting social media,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Twitter and other platforms are expected to play a prominent role with fans, athletes and media in London.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month the IOC unveiled its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Olympics Athletes’ Hub, a digital portal to verified athlete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Facebook and Twitter feeds as well as additional digital content. However, a series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stringent restrictions on what fans and athletes can post from where during the Games has some crying foul.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314-130D-F045-87E3-11741024B9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Spanish Club Seville selling picture 25</a:t>
            </a:r>
            <a:r>
              <a:rPr lang="en-US" baseline="0" dirty="0" smtClean="0"/>
              <a:t> Euro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314-130D-F045-87E3-11741024B9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0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2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0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2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5FCDB-1248-0442-BD33-92565EB39558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9480-BF40-0040-B398-6CE9FA07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3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6" y="3014160"/>
            <a:ext cx="788692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366FF"/>
                </a:solidFill>
              </a:rPr>
              <a:t>Social Media and the </a:t>
            </a:r>
            <a:r>
              <a:rPr lang="en-US" sz="4000" dirty="0" smtClean="0">
                <a:solidFill>
                  <a:srgbClr val="3366FF"/>
                </a:solidFill>
              </a:rPr>
              <a:t>Games</a:t>
            </a:r>
            <a:r>
              <a:rPr lang="en-US" sz="4000" dirty="0">
                <a:solidFill>
                  <a:srgbClr val="3366FF"/>
                </a:solidFill>
              </a:rPr>
              <a:t/>
            </a:r>
            <a:br>
              <a:rPr lang="en-US" sz="4000" dirty="0">
                <a:solidFill>
                  <a:srgbClr val="3366FF"/>
                </a:solidFill>
              </a:rPr>
            </a:br>
            <a:r>
              <a:rPr lang="en-US" sz="4000" dirty="0" smtClean="0"/>
              <a:t>Getting ready for </a:t>
            </a:r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most </a:t>
            </a:r>
            <a:r>
              <a:rPr lang="en-US" sz="4800" dirty="0"/>
              <a:t>talked</a:t>
            </a:r>
            <a:r>
              <a:rPr lang="en-US" sz="3600" dirty="0"/>
              <a:t> about </a:t>
            </a:r>
            <a:r>
              <a:rPr lang="en-US" sz="3600" dirty="0" smtClean="0"/>
              <a:t>Olympics...EVER! </a:t>
            </a:r>
            <a:br>
              <a:rPr lang="en-US" sz="36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Michelle Leavesley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CitydeskSport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medium-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0" y="5513917"/>
            <a:ext cx="3406637" cy="1036708"/>
          </a:xfrm>
          <a:prstGeom prst="rect">
            <a:avLst/>
          </a:prstGeom>
        </p:spPr>
      </p:pic>
      <p:pic>
        <p:nvPicPr>
          <p:cNvPr id="8" name="Content Placeholder 3" descr="Citydesk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991" b="-74991"/>
          <a:stretch>
            <a:fillRect/>
          </a:stretch>
        </p:blipFill>
        <p:spPr>
          <a:xfrm>
            <a:off x="6371090" y="5336635"/>
            <a:ext cx="2322136" cy="1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BMW</a:t>
            </a:r>
            <a:endParaRPr lang="en-US" dirty="0"/>
          </a:p>
        </p:txBody>
      </p:sp>
      <p:pic>
        <p:nvPicPr>
          <p:cNvPr id="4" name="Content Placeholder 3" descr="BMW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88" r="-18988"/>
          <a:stretch>
            <a:fillRect/>
          </a:stretch>
        </p:blipFill>
        <p:spPr>
          <a:xfrm>
            <a:off x="0" y="1348758"/>
            <a:ext cx="9385304" cy="5161555"/>
          </a:xfrm>
        </p:spPr>
      </p:pic>
    </p:spTree>
    <p:extLst>
      <p:ext uri="{BB962C8B-B14F-4D97-AF65-F5344CB8AC3E}">
        <p14:creationId xmlns:p14="http://schemas.microsoft.com/office/powerpoint/2010/main" val="8130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BMW</a:t>
            </a:r>
            <a:endParaRPr lang="en-US" dirty="0"/>
          </a:p>
        </p:txBody>
      </p:sp>
      <p:pic>
        <p:nvPicPr>
          <p:cNvPr id="4" name="Content Placeholder 3" descr="bmw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" b="2411"/>
          <a:stretch>
            <a:fillRect/>
          </a:stretch>
        </p:blipFill>
        <p:spPr>
          <a:xfrm>
            <a:off x="782710" y="1889832"/>
            <a:ext cx="7502071" cy="4125850"/>
          </a:xfrm>
        </p:spPr>
      </p:pic>
    </p:spTree>
    <p:extLst>
      <p:ext uri="{BB962C8B-B14F-4D97-AF65-F5344CB8AC3E}">
        <p14:creationId xmlns:p14="http://schemas.microsoft.com/office/powerpoint/2010/main" val="15839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squa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6338"/>
            <a:ext cx="8452468" cy="537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2468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Get Fit for Olympic Day Badge </a:t>
            </a:r>
            <a:endParaRPr lang="en-US" sz="3600" dirty="0"/>
          </a:p>
        </p:txBody>
      </p:sp>
      <p:pic>
        <p:nvPicPr>
          <p:cNvPr id="6" name="Content Placeholder 5" descr="Badge.tif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69" r="-58069"/>
          <a:stretch>
            <a:fillRect/>
          </a:stretch>
        </p:blipFill>
        <p:spPr>
          <a:xfrm>
            <a:off x="5146132" y="3628039"/>
            <a:ext cx="4872205" cy="2679526"/>
          </a:xfrm>
        </p:spPr>
      </p:pic>
    </p:spTree>
    <p:extLst>
      <p:ext uri="{BB962C8B-B14F-4D97-AF65-F5344CB8AC3E}">
        <p14:creationId xmlns:p14="http://schemas.microsoft.com/office/powerpoint/2010/main" val="15521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Olympic Athletes’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“We </a:t>
            </a:r>
            <a:r>
              <a:rPr lang="en-US" dirty="0"/>
              <a:t>want the hub to be a platform which can inspire athletes and fans to share the Olympic values of friendship, respect and excellence through their everyday stories.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Alex </a:t>
            </a:r>
            <a:r>
              <a:rPr lang="en-US" dirty="0" err="1" smtClean="0"/>
              <a:t>Hout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smtClean="0"/>
              <a:t>IOC Head of Social Media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lympic athletes hub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26" r="-30326"/>
          <a:stretch>
            <a:fillRect/>
          </a:stretch>
        </p:blipFill>
        <p:spPr>
          <a:xfrm>
            <a:off x="-796194" y="274638"/>
            <a:ext cx="11397968" cy="6268443"/>
          </a:xfrm>
        </p:spPr>
      </p:pic>
    </p:spTree>
    <p:extLst>
      <p:ext uri="{BB962C8B-B14F-4D97-AF65-F5344CB8AC3E}">
        <p14:creationId xmlns:p14="http://schemas.microsoft.com/office/powerpoint/2010/main" val="19410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050"/>
            <a:ext cx="5670715" cy="63709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800" dirty="0" smtClean="0"/>
              <a:t>1. 80% of fans interact so-Me while watching sport on TV</a:t>
            </a:r>
          </a:p>
          <a:p>
            <a:pPr marL="0" indent="0">
              <a:buNone/>
            </a:pPr>
            <a:r>
              <a:rPr lang="en-US" sz="2800" dirty="0" smtClean="0"/>
              <a:t>2. 60% at live events</a:t>
            </a:r>
          </a:p>
          <a:p>
            <a:pPr marL="0" indent="0">
              <a:buNone/>
            </a:pPr>
            <a:r>
              <a:rPr lang="en-US" sz="2800" dirty="0" smtClean="0"/>
              <a:t>3. 86% desk at work</a:t>
            </a:r>
          </a:p>
          <a:p>
            <a:pPr marL="0" indent="0">
              <a:buNone/>
            </a:pPr>
            <a:r>
              <a:rPr lang="en-US" sz="2800" dirty="0" smtClean="0"/>
              <a:t>4. 68% love, like or indifferent to athlete mentions of sponsors </a:t>
            </a:r>
          </a:p>
          <a:p>
            <a:pPr marL="0" indent="0" algn="r">
              <a:buNone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GMR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Zeebo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41" y="273050"/>
            <a:ext cx="4205383" cy="1673216"/>
          </a:xfrm>
          <a:prstGeom prst="rect">
            <a:avLst/>
          </a:prstGeom>
        </p:spPr>
      </p:pic>
      <p:pic>
        <p:nvPicPr>
          <p:cNvPr id="6" name="Picture 5" descr="pINTERES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82" y="4494736"/>
            <a:ext cx="2213589" cy="214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882" y="4143127"/>
            <a:ext cx="1390877" cy="351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882" y="2213811"/>
            <a:ext cx="2437358" cy="16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w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0" y="1435100"/>
            <a:ext cx="4982461" cy="5084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31"/>
            <a:ext cx="5811820" cy="116205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What can we learn?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780" y="1046337"/>
            <a:ext cx="4330359" cy="58531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Need for Strategy</a:t>
            </a:r>
          </a:p>
          <a:p>
            <a:pPr marL="514350" indent="-514350">
              <a:buAutoNum type="arabicPeriod"/>
            </a:pPr>
            <a:r>
              <a:rPr lang="en-US" dirty="0" smtClean="0"/>
              <a:t>Safeguarding &amp; Customer Service Policies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Robust So-Me Management Platforms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Listening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Engagement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854"/>
            <a:ext cx="8229600" cy="1143000"/>
          </a:xfrm>
        </p:spPr>
        <p:txBody>
          <a:bodyPr/>
          <a:lstStyle/>
          <a:p>
            <a:r>
              <a:rPr lang="en-US" dirty="0" smtClean="0"/>
              <a:t>Final thought!</a:t>
            </a:r>
            <a:endParaRPr lang="en-US" dirty="0"/>
          </a:p>
        </p:txBody>
      </p:sp>
      <p:pic>
        <p:nvPicPr>
          <p:cNvPr id="4" name="Content Placeholder 3" descr="facebook profile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06" r="-17406"/>
          <a:stretch>
            <a:fillRect/>
          </a:stretch>
        </p:blipFill>
        <p:spPr>
          <a:xfrm>
            <a:off x="457200" y="109514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747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6" y="2442660"/>
            <a:ext cx="788692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err="1" smtClean="0"/>
              <a:t>www.citydesksport.com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michelle@citydesksport.com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@</a:t>
            </a:r>
            <a:r>
              <a:rPr lang="en-US" sz="2400" dirty="0" err="1" smtClean="0"/>
              <a:t>Leavesm</a:t>
            </a:r>
            <a:r>
              <a:rPr lang="en-US" sz="2400" dirty="0" smtClean="0"/>
              <a:t> @</a:t>
            </a:r>
            <a:r>
              <a:rPr lang="en-US" sz="2400" dirty="0" err="1" smtClean="0"/>
              <a:t>CitydeskSport</a:t>
            </a:r>
            <a:endParaRPr lang="en-US" sz="2400" dirty="0"/>
          </a:p>
        </p:txBody>
      </p:sp>
      <p:pic>
        <p:nvPicPr>
          <p:cNvPr id="4" name="Content Placeholder 3" descr="Citydesk Logo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991" b="-74991"/>
          <a:stretch>
            <a:fillRect/>
          </a:stretch>
        </p:blipFill>
        <p:spPr>
          <a:xfrm>
            <a:off x="6371090" y="5336635"/>
            <a:ext cx="2322136" cy="1277086"/>
          </a:xfrm>
        </p:spPr>
      </p:pic>
      <p:sp>
        <p:nvSpPr>
          <p:cNvPr id="3" name="TextBox 2"/>
          <p:cNvSpPr txBox="1"/>
          <p:nvPr/>
        </p:nvSpPr>
        <p:spPr>
          <a:xfrm>
            <a:off x="584571" y="1186756"/>
            <a:ext cx="475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</a:t>
            </a:r>
            <a:r>
              <a:rPr lang="en-US" sz="4000" dirty="0" err="1" smtClean="0"/>
              <a:t>Thankyou</a:t>
            </a:r>
            <a:endParaRPr lang="en-US" sz="4000" dirty="0"/>
          </a:p>
        </p:txBody>
      </p:sp>
      <p:pic>
        <p:nvPicPr>
          <p:cNvPr id="6" name="Picture 5" descr="medium-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0" y="5513917"/>
            <a:ext cx="3406637" cy="10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lym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1" y="357972"/>
            <a:ext cx="7437722" cy="6157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53" y="-4832"/>
            <a:ext cx="8343973" cy="1470025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re we ready?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026" y="2016304"/>
            <a:ext cx="6400800" cy="1752600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566" y="273050"/>
            <a:ext cx="3008313" cy="116205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Olympics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566" y="273050"/>
            <a:ext cx="4702365" cy="6584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So-Me Trends to date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Crowd Funding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Sponsor Auctions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Policies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Athlete brand building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Geotagging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Viral advertising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QR Codes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Julz</a:t>
            </a:r>
            <a:r>
              <a:rPr lang="en-US" dirty="0" smtClean="0"/>
              <a:t> </a:t>
            </a:r>
            <a:r>
              <a:rPr lang="en-US" dirty="0" err="1" smtClean="0"/>
              <a:t>Adeniran</a:t>
            </a:r>
            <a:endParaRPr lang="en-US" dirty="0"/>
          </a:p>
        </p:txBody>
      </p:sp>
      <p:pic>
        <p:nvPicPr>
          <p:cNvPr id="7" name="Content Placeholder 6" descr="Julz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6" r="-2996"/>
          <a:stretch>
            <a:fillRect/>
          </a:stretch>
        </p:blipFill>
        <p:spPr>
          <a:xfrm>
            <a:off x="125246" y="1417638"/>
            <a:ext cx="9018754" cy="4959967"/>
          </a:xfrm>
        </p:spPr>
      </p:pic>
    </p:spTree>
    <p:extLst>
      <p:ext uri="{BB962C8B-B14F-4D97-AF65-F5344CB8AC3E}">
        <p14:creationId xmlns:p14="http://schemas.microsoft.com/office/powerpoint/2010/main" val="2241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703" y="303232"/>
            <a:ext cx="550663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http://</a:t>
            </a:r>
            <a:r>
              <a:rPr lang="en-US" sz="3200" dirty="0" err="1" smtClean="0"/>
              <a:t>olympics.sociagility.com</a:t>
            </a:r>
            <a:endParaRPr lang="en-US" sz="3200" dirty="0"/>
          </a:p>
        </p:txBody>
      </p:sp>
      <p:pic>
        <p:nvPicPr>
          <p:cNvPr id="3" name="Content Placeholder 2" descr="Sociagility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92" r="-20892"/>
          <a:stretch>
            <a:fillRect/>
          </a:stretch>
        </p:blipFill>
        <p:spPr>
          <a:xfrm>
            <a:off x="-899276" y="1049254"/>
            <a:ext cx="10595090" cy="5649517"/>
          </a:xfrm>
        </p:spPr>
      </p:pic>
    </p:spTree>
    <p:extLst>
      <p:ext uri="{BB962C8B-B14F-4D97-AF65-F5344CB8AC3E}">
        <p14:creationId xmlns:p14="http://schemas.microsoft.com/office/powerpoint/2010/main" val="33451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Proctor &amp; Gamble </a:t>
            </a:r>
            <a:endParaRPr lang="en-US" dirty="0"/>
          </a:p>
        </p:txBody>
      </p:sp>
      <p:pic>
        <p:nvPicPr>
          <p:cNvPr id="5" name="Content Placeholder 4" descr="p&amp;G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 b="7792"/>
          <a:stretch>
            <a:fillRect/>
          </a:stretch>
        </p:blipFill>
        <p:spPr>
          <a:xfrm>
            <a:off x="214175" y="1417638"/>
            <a:ext cx="8472625" cy="4659617"/>
          </a:xfrm>
        </p:spPr>
      </p:pic>
    </p:spTree>
    <p:extLst>
      <p:ext uri="{BB962C8B-B14F-4D97-AF65-F5344CB8AC3E}">
        <p14:creationId xmlns:p14="http://schemas.microsoft.com/office/powerpoint/2010/main" val="34693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Proctor &amp; Gamble</a:t>
            </a:r>
            <a:endParaRPr lang="en-US" dirty="0"/>
          </a:p>
        </p:txBody>
      </p:sp>
      <p:pic>
        <p:nvPicPr>
          <p:cNvPr id="4" name="Content Placeholder 3" descr="p&amp;g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b="10635"/>
          <a:stretch>
            <a:fillRect/>
          </a:stretch>
        </p:blipFill>
        <p:spPr>
          <a:xfrm>
            <a:off x="457200" y="182191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113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Cadbury</a:t>
            </a:r>
            <a:endParaRPr lang="en-US" dirty="0"/>
          </a:p>
        </p:txBody>
      </p:sp>
      <p:pic>
        <p:nvPicPr>
          <p:cNvPr id="6" name="Content Placeholder 5" descr="cadbury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r="3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94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Cadbury</a:t>
            </a:r>
            <a:endParaRPr lang="en-US" dirty="0"/>
          </a:p>
        </p:txBody>
      </p:sp>
      <p:pic>
        <p:nvPicPr>
          <p:cNvPr id="4" name="Content Placeholder 3" descr="Covent garde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14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40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595</Words>
  <Application>Microsoft Office PowerPoint</Application>
  <PresentationFormat>On-screen Show (4:3)</PresentationFormat>
  <Paragraphs>77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Social Media and the Games Getting ready for the most talked about Olympics...EVER!   Michelle Leavesley  @CitydeskSport</vt:lpstr>
      <vt:lpstr>Are we ready?</vt:lpstr>
      <vt:lpstr>Olympics</vt:lpstr>
      <vt:lpstr>Julz Adeniran</vt:lpstr>
      <vt:lpstr>PowerPoint Presentation</vt:lpstr>
      <vt:lpstr>Proctor &amp; Gamble </vt:lpstr>
      <vt:lpstr>Proctor &amp; Gamble</vt:lpstr>
      <vt:lpstr>Cadbury</vt:lpstr>
      <vt:lpstr>Cadbury</vt:lpstr>
      <vt:lpstr>BMW</vt:lpstr>
      <vt:lpstr>BMW</vt:lpstr>
      <vt:lpstr>Get Fit for Olympic Day Badge </vt:lpstr>
      <vt:lpstr>Olympic Athletes’ Hub</vt:lpstr>
      <vt:lpstr>PowerPoint Presentation</vt:lpstr>
      <vt:lpstr>Fans</vt:lpstr>
      <vt:lpstr>What can we learn?</vt:lpstr>
      <vt:lpstr>Final thought!</vt:lpstr>
      <vt:lpstr> www.citydesksport.com michelle@citydesksport.com @Leavesm @CitydeskSport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Stott</dc:creator>
  <cp:lastModifiedBy>Culture First</cp:lastModifiedBy>
  <cp:revision>31</cp:revision>
  <dcterms:created xsi:type="dcterms:W3CDTF">2012-06-13T21:46:53Z</dcterms:created>
  <dcterms:modified xsi:type="dcterms:W3CDTF">2012-06-18T10:45:20Z</dcterms:modified>
</cp:coreProperties>
</file>