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1"/>
  </p:notesMasterIdLst>
  <p:sldIdLst>
    <p:sldId id="381" r:id="rId2"/>
    <p:sldId id="388" r:id="rId3"/>
    <p:sldId id="390" r:id="rId4"/>
    <p:sldId id="385" r:id="rId5"/>
    <p:sldId id="386" r:id="rId6"/>
    <p:sldId id="387" r:id="rId7"/>
    <p:sldId id="391" r:id="rId8"/>
    <p:sldId id="383" r:id="rId9"/>
    <p:sldId id="384" r:id="rId10"/>
  </p:sldIdLst>
  <p:sldSz cx="9144000" cy="5143500" type="screen16x9"/>
  <p:notesSz cx="6797675" cy="9928225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6EF"/>
    <a:srgbClr val="C8D1E2"/>
    <a:srgbClr val="ED8000"/>
    <a:srgbClr val="73F173"/>
    <a:srgbClr val="FF0066"/>
    <a:srgbClr val="000000"/>
    <a:srgbClr val="74A18E"/>
    <a:srgbClr val="CCE6F8"/>
    <a:srgbClr val="8000FF"/>
    <a:srgbClr val="9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83513" autoAdjust="0"/>
  </p:normalViewPr>
  <p:slideViewPr>
    <p:cSldViewPr snapToGrid="0">
      <p:cViewPr>
        <p:scale>
          <a:sx n="100" d="100"/>
          <a:sy n="100" d="100"/>
        </p:scale>
        <p:origin x="-786" y="90"/>
      </p:cViewPr>
      <p:guideLst>
        <p:guide orient="horz" pos="2060"/>
        <p:guide orient="horz" pos="3036"/>
        <p:guide orient="horz" pos="2956"/>
        <p:guide orient="horz" pos="747"/>
        <p:guide orient="horz" pos="2214"/>
        <p:guide orient="horz" pos="2779"/>
        <p:guide pos="2896"/>
        <p:guide pos="5520"/>
        <p:guide pos="2856"/>
        <p:guide pos="2537"/>
        <p:guide pos="2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908" y="294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FS Sophie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FS Sophie"/>
                <a:cs typeface="+mn-cs"/>
              </a:defRPr>
            </a:lvl1pPr>
          </a:lstStyle>
          <a:p>
            <a:pPr>
              <a:defRPr/>
            </a:pPr>
            <a:fld id="{15B54E89-EB25-4653-8FF9-54BD22DFB644}" type="datetimeFigureOut">
              <a:rPr lang="en-US"/>
              <a:pPr>
                <a:defRPr/>
              </a:pPr>
              <a:t>6/19/2012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001" tIns="45501" rIns="91001" bIns="45501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FS Sophie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FS Sophie"/>
                <a:cs typeface="+mn-cs"/>
              </a:defRPr>
            </a:lvl1pPr>
          </a:lstStyle>
          <a:p>
            <a:pPr>
              <a:defRPr/>
            </a:pPr>
            <a:fld id="{60E0D5C0-C696-4555-B111-B4F2F0BF0D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4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S Sophie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S Sophie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S Sophie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S Sophie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S Sophie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>
              <a:latin typeface="FS Sophie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532813-8141-4AA9-BFD1-B421608C32D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E0D5C0-C696-4555-B111-B4F2F0BF0DD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E0D5C0-C696-4555-B111-B4F2F0BF0DD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E0D5C0-C696-4555-B111-B4F2F0BF0DD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E0D5C0-C696-4555-B111-B4F2F0BF0DD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E0D5C0-C696-4555-B111-B4F2F0BF0D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E0D5C0-C696-4555-B111-B4F2F0BF0DD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E0D5C0-C696-4555-B111-B4F2F0BF0DD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368300" y="3448052"/>
            <a:ext cx="8394700" cy="550863"/>
          </a:xfrm>
          <a:prstGeom prst="rect">
            <a:avLst/>
          </a:prstGeom>
          <a:solidFill>
            <a:srgbClr val="DC241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FS Sophie" pitchFamily="2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365141" y="1187452"/>
            <a:ext cx="4168775" cy="2082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54000" tIns="54000" rIns="54000" bIns="90000" anchor="ctr" anchorCtr="1"/>
          <a:lstStyle/>
          <a:p>
            <a:pPr algn="ctr">
              <a:defRPr/>
            </a:pPr>
            <a:endParaRPr lang="en-GB" sz="3200" b="1" dirty="0">
              <a:solidFill>
                <a:schemeClr val="tx2"/>
              </a:solidFill>
              <a:latin typeface="FS Sophie" pitchFamily="2" charset="0"/>
            </a:endParaRPr>
          </a:p>
          <a:p>
            <a:pPr>
              <a:defRPr/>
            </a:pPr>
            <a:endParaRPr lang="en-GB" sz="3200" b="1" dirty="0">
              <a:solidFill>
                <a:schemeClr val="tx2"/>
              </a:solidFill>
              <a:latin typeface="FS Sophie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 l="12743" t="26254" r="13214" b="13290"/>
          <a:stretch>
            <a:fillRect/>
          </a:stretch>
        </p:blipFill>
        <p:spPr bwMode="auto">
          <a:xfrm>
            <a:off x="7505700" y="368302"/>
            <a:ext cx="1257300" cy="433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5" descr="Strapline_RGB"/>
          <p:cNvPicPr>
            <a:picLocks noChangeAspect="1" noChangeArrowheads="1"/>
          </p:cNvPicPr>
          <p:nvPr userDrawn="1"/>
        </p:nvPicPr>
        <p:blipFill>
          <a:blip r:embed="rId3"/>
          <a:srcRect l="12723"/>
          <a:stretch>
            <a:fillRect/>
          </a:stretch>
        </p:blipFill>
        <p:spPr bwMode="auto">
          <a:xfrm>
            <a:off x="584200" y="125414"/>
            <a:ext cx="1727200" cy="706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fc" descr="Serco in Confidence"/>
          <p:cNvSpPr txBox="1">
            <a:spLocks noChangeArrowheads="1"/>
          </p:cNvSpPr>
          <p:nvPr userDrawn="1"/>
        </p:nvSpPr>
        <p:spPr bwMode="auto">
          <a:xfrm>
            <a:off x="0" y="4805680"/>
            <a:ext cx="91440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mtClean="0"/>
              <a:t>Serco in Confidence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488" y="1432719"/>
            <a:ext cx="3340100" cy="1603720"/>
          </a:xfrm>
        </p:spPr>
        <p:txBody>
          <a:bodyPr tIns="36000" anchor="t">
            <a:normAutofit/>
          </a:bodyPr>
          <a:lstStyle>
            <a:lvl1pPr algn="l">
              <a:defRPr sz="3000" b="1" i="0">
                <a:solidFill>
                  <a:srgbClr val="FFFFFF"/>
                </a:solidFill>
                <a:latin typeface="FS Sophie"/>
                <a:cs typeface="FS Sophi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488" y="3441702"/>
            <a:ext cx="7904162" cy="5461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FS Sophie"/>
                <a:cs typeface="FS Sophi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91300" y="4767271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CC66A-D3E9-4A04-9F90-E2DEB89D57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89E1-8764-4C4D-AED7-02F046653BDA}" type="datetimeFigureOut">
              <a:rPr lang="en-US"/>
              <a:pPr>
                <a:defRPr/>
              </a:pPr>
              <a:t>6/19/2012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B2F9-087E-4923-81CA-D13E7E40B3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7D3E4-B9EC-4FD6-BDE6-E1E1B3532FFB}" type="datetimeFigureOut">
              <a:rPr lang="en-US"/>
              <a:pPr>
                <a:defRPr/>
              </a:pPr>
              <a:t>6/19/2012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0CAE9-3C94-4940-8586-ED7D317F7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85AB-65AB-43A7-ABE6-4EEC5FB29252}" type="datetimeFigureOut">
              <a:rPr lang="en-US"/>
              <a:pPr>
                <a:defRPr/>
              </a:pPr>
              <a:t>6/19/2012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D232A-0A7B-4F66-9709-2A5AB5CE82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55999"/>
            <a:ext cx="8439150" cy="566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19" y="1163250"/>
            <a:ext cx="4119197" cy="34016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873" y="1163250"/>
            <a:ext cx="4120662" cy="34016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211650" y="4773614"/>
            <a:ext cx="720725" cy="1539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2259C-F1E3-4B6F-8DD3-0F0E8B1F58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1"/>
          </p:nvPr>
        </p:nvSpPr>
        <p:spPr>
          <a:xfrm>
            <a:off x="381000" y="4664076"/>
            <a:ext cx="2133600" cy="153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2976563"/>
            <a:ext cx="8382000" cy="431800"/>
          </a:xfrm>
          <a:prstGeom prst="rect">
            <a:avLst/>
          </a:prstGeom>
          <a:solidFill>
            <a:srgbClr val="DC241F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sz="900" dirty="0">
              <a:solidFill>
                <a:srgbClr val="333333"/>
              </a:solidFill>
              <a:latin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1187451"/>
            <a:ext cx="4178300" cy="1708150"/>
          </a:xfrm>
          <a:prstGeom prst="rect">
            <a:avLst/>
          </a:prstGeom>
          <a:solidFill>
            <a:srgbClr val="414B56"/>
          </a:solidFill>
          <a:ln w="9525" algn="ctr">
            <a:solidFill>
              <a:srgbClr val="414B56"/>
            </a:solidFill>
            <a:miter lim="800000"/>
            <a:headEnd/>
            <a:tailEnd/>
          </a:ln>
        </p:spPr>
        <p:txBody>
          <a:bodyPr lIns="54000" tIns="54000" rIns="54000" bIns="90000" anchor="ctr" anchorCtr="1"/>
          <a:lstStyle/>
          <a:p>
            <a:pPr>
              <a:defRPr/>
            </a:pPr>
            <a:endParaRPr lang="en-GB" sz="3200" b="1" dirty="0">
              <a:latin typeface="FS Sophie" pitchFamily="2" charset="0"/>
            </a:endParaRPr>
          </a:p>
          <a:p>
            <a:pPr>
              <a:defRPr/>
            </a:pPr>
            <a:endParaRPr lang="en-GB" sz="3200" b="1" dirty="0">
              <a:latin typeface="FS Sophie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 r="13214"/>
          <a:stretch>
            <a:fillRect/>
          </a:stretch>
        </p:blipFill>
        <p:spPr bwMode="auto">
          <a:xfrm>
            <a:off x="6921500" y="180983"/>
            <a:ext cx="1473200" cy="71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5" descr="Strapline_RGB"/>
          <p:cNvPicPr>
            <a:picLocks noChangeAspect="1" noChangeArrowheads="1"/>
          </p:cNvPicPr>
          <p:nvPr userDrawn="1"/>
        </p:nvPicPr>
        <p:blipFill>
          <a:blip r:embed="rId3"/>
          <a:srcRect l="12723"/>
          <a:stretch>
            <a:fillRect/>
          </a:stretch>
        </p:blipFill>
        <p:spPr bwMode="auto">
          <a:xfrm>
            <a:off x="419100" y="125414"/>
            <a:ext cx="1727200" cy="706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710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3318" y="2979684"/>
            <a:ext cx="7679297" cy="425668"/>
          </a:xfrm>
        </p:spPr>
        <p:txBody>
          <a:bodyPr/>
          <a:lstStyle>
            <a:lvl1pPr marL="0" indent="0">
              <a:buNone/>
              <a:defRPr sz="2400" smtClean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471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3234" y="1428751"/>
            <a:ext cx="3108923" cy="1389200"/>
          </a:xfrm>
        </p:spPr>
        <p:txBody>
          <a:bodyPr anchor="t"/>
          <a:lstStyle>
            <a:lvl1pPr>
              <a:lnSpc>
                <a:spcPct val="90000"/>
              </a:lnSpc>
              <a:defRPr lang="en-US" sz="3200" b="1" kern="1200" dirty="0" smtClean="0">
                <a:solidFill>
                  <a:srgbClr val="FFFFFF"/>
                </a:solidFill>
                <a:latin typeface="FS Sophie" pitchFamily="2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/>
          <a:srcRect l="12743" t="26254" r="13214" b="13290"/>
          <a:stretch>
            <a:fillRect/>
          </a:stretch>
        </p:blipFill>
        <p:spPr bwMode="auto">
          <a:xfrm>
            <a:off x="7834329" y="4646621"/>
            <a:ext cx="947737" cy="327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1000" y="1200150"/>
            <a:ext cx="7543800" cy="3086100"/>
          </a:xfrm>
        </p:spPr>
        <p:txBody>
          <a:bodyPr/>
          <a:lstStyle>
            <a:lvl2pPr marL="280988" indent="-280988">
              <a:defRPr/>
            </a:lvl2pPr>
            <a:lvl3pPr marL="538163" indent="-266700">
              <a:defRPr/>
            </a:lvl3pPr>
            <a:lvl4pPr marL="895350" indent="-273050">
              <a:defRPr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3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4211650" y="4806950"/>
            <a:ext cx="720725" cy="114300"/>
          </a:xfrm>
        </p:spPr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33333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517A2E-47C6-47E7-A6F3-E4A4EEEAFB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5"/>
          </p:nvPr>
        </p:nvSpPr>
        <p:spPr>
          <a:xfrm>
            <a:off x="381000" y="4684713"/>
            <a:ext cx="2133600" cy="114300"/>
          </a:xfrm>
        </p:spPr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33333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182DC4-F7C8-4A79-92B0-D81D32BA642D}" type="datetimeFigureOut">
              <a:rPr lang="en-US"/>
              <a:pPr>
                <a:defRPr/>
              </a:pPr>
              <a:t>6/19/2012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81002" y="4805363"/>
            <a:ext cx="4117975" cy="114300"/>
          </a:xfrm>
        </p:spPr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33333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41" y="228601"/>
            <a:ext cx="8354933" cy="5969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41" y="1200151"/>
            <a:ext cx="4689475" cy="339447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7470-F918-443F-A044-4D2576E2AD85}" type="datetimeFigureOut">
              <a:rPr lang="en-US"/>
              <a:pPr>
                <a:defRPr/>
              </a:pPr>
              <a:t>6/19/2012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C6353-1F3B-4318-8F4B-910C87093D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, Content,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234958"/>
            <a:ext cx="8382000" cy="576263"/>
          </a:xfrm>
          <a:prstGeom prst="rect">
            <a:avLst/>
          </a:prstGeom>
          <a:solidFill>
            <a:srgbClr val="DC241F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FS Sophie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/>
          <a:srcRect l="12743" t="26254" r="13214" b="13290"/>
          <a:stretch>
            <a:fillRect/>
          </a:stretch>
        </p:blipFill>
        <p:spPr bwMode="auto">
          <a:xfrm>
            <a:off x="7834329" y="4646621"/>
            <a:ext cx="947737" cy="327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41" y="228601"/>
            <a:ext cx="8016875" cy="5969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41" y="1627187"/>
            <a:ext cx="3662363" cy="296743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2D4C6-A197-4FFB-98D8-DDE20D708491}" type="datetimeFigureOut">
              <a:rPr lang="en-US"/>
              <a:pPr>
                <a:defRPr/>
              </a:pPr>
              <a:t>6/19/2012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D5029-5BB8-4307-83B6-1AD4285E1C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41" y="228601"/>
            <a:ext cx="8354933" cy="5969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34" y="1204920"/>
            <a:ext cx="4130675" cy="31003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4920"/>
            <a:ext cx="4038600" cy="31003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1BB3F-7DDB-41D7-A87C-2CD6A8E1B138}" type="datetimeFigureOut">
              <a:rPr lang="en-US"/>
              <a:pPr>
                <a:defRPr/>
              </a:pPr>
              <a:t>6/19/2012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8DF2-3795-4EB6-83BB-43930B5F0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41" y="234951"/>
            <a:ext cx="8321675" cy="5842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41" y="1151335"/>
            <a:ext cx="4132263" cy="479822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41" y="1631156"/>
            <a:ext cx="4132263" cy="29634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7415" y="1151335"/>
            <a:ext cx="4089401" cy="479822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7415" y="1631156"/>
            <a:ext cx="4089401" cy="29634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A303A-6C90-435B-95D3-41021AA7E78B}" type="datetimeFigureOut">
              <a:rPr lang="en-US"/>
              <a:pPr>
                <a:defRPr/>
              </a:pPr>
              <a:t>6/19/2012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4B7D7-F809-46AE-BAB9-B37BDA685A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9472-D090-45B2-8D18-BD109D367FFD}" type="datetimeFigureOut">
              <a:rPr lang="en-US"/>
              <a:pPr>
                <a:defRPr/>
              </a:pPr>
              <a:t>6/19/2012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47C7F-DD3D-49F6-820A-471064CBF2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365141" y="3448052"/>
            <a:ext cx="8397875" cy="1038225"/>
          </a:xfrm>
          <a:prstGeom prst="rect">
            <a:avLst/>
          </a:prstGeom>
          <a:solidFill>
            <a:srgbClr val="414B56"/>
          </a:solidFill>
          <a:ln>
            <a:noFill/>
          </a:ln>
          <a:extLst/>
        </p:spPr>
        <p:txBody>
          <a:bodyPr wrap="none" anchor="ctr"/>
          <a:lstStyle/>
          <a:p>
            <a:pPr defTabSz="914400" eaLnBrk="0" hangingPunct="0">
              <a:spcBef>
                <a:spcPct val="50000"/>
              </a:spcBef>
              <a:defRPr/>
            </a:pPr>
            <a:endParaRPr lang="en-US" sz="11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65129" y="1187452"/>
            <a:ext cx="4638675" cy="2082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5"/>
          </p:nvPr>
        </p:nvSpPr>
        <p:spPr>
          <a:xfrm>
            <a:off x="5702300" y="3460752"/>
            <a:ext cx="3060700" cy="1022350"/>
          </a:xfrm>
        </p:spPr>
        <p:txBody>
          <a:bodyPr rIns="360000" anchor="ctr">
            <a:noAutofit/>
          </a:bodyPr>
          <a:lstStyle>
            <a:lvl1pPr algn="r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E646-43EF-44EE-97A4-DFC6A7238ACB}" type="datetimeFigureOut">
              <a:rPr lang="en-US"/>
              <a:pPr>
                <a:defRPr/>
              </a:pPr>
              <a:t>6/19/2012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1D797-D3B5-4299-BC33-7CD67284EE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2E4E8-9FB9-4E8F-A5BA-89D1F25786BD}" type="datetimeFigureOut">
              <a:rPr lang="en-US"/>
              <a:pPr>
                <a:defRPr/>
              </a:pPr>
              <a:t>6/19/2012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AEE8D-0F94-4FAB-BCC7-4B1AF0AF7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28701"/>
            <a:ext cx="5111750" cy="35659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83689-09FF-42AF-A0D7-C6DA5C9643C8}" type="datetimeFigureOut">
              <a:rPr lang="en-US"/>
              <a:pPr>
                <a:defRPr/>
              </a:pPr>
              <a:t>6/19/2012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C58B9-F0C0-448E-86DA-1D2EB93497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 userDrawn="1"/>
        </p:nvSpPr>
        <p:spPr bwMode="auto">
          <a:xfrm>
            <a:off x="0" y="234958"/>
            <a:ext cx="9144000" cy="576263"/>
          </a:xfrm>
          <a:prstGeom prst="rect">
            <a:avLst/>
          </a:prstGeom>
          <a:solidFill>
            <a:srgbClr val="DC241F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FS Sophie" pitchFamily="2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65141" y="228601"/>
            <a:ext cx="83550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141" y="1200158"/>
            <a:ext cx="832167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FS Sophie"/>
                <a:cs typeface="FS Sophie"/>
              </a:defRPr>
            </a:lvl1pPr>
          </a:lstStyle>
          <a:p>
            <a:pPr>
              <a:defRPr/>
            </a:pPr>
            <a:fld id="{475DBFE1-ED70-47D9-90E2-671FA39E3DB3}" type="datetimeFigureOut">
              <a:rPr lang="en-US"/>
              <a:pPr>
                <a:defRPr/>
              </a:pPr>
              <a:t>6/19/2012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1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FS Sophie"/>
                <a:cs typeface="FS Sophie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FS Sophie"/>
                <a:cs typeface="FS Sophie"/>
              </a:defRPr>
            </a:lvl1pPr>
          </a:lstStyle>
          <a:p>
            <a:pPr>
              <a:defRPr/>
            </a:pPr>
            <a:fld id="{C71F4BBE-8822-49C0-945F-04F7726055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3"/>
          <p:cNvPicPr>
            <a:picLocks noChangeAspect="1" noChangeArrowheads="1"/>
          </p:cNvPicPr>
          <p:nvPr userDrawn="1"/>
        </p:nvPicPr>
        <p:blipFill>
          <a:blip r:embed="rId17"/>
          <a:srcRect l="12743" t="26254" r="13214" b="13290"/>
          <a:stretch>
            <a:fillRect/>
          </a:stretch>
        </p:blipFill>
        <p:spPr bwMode="auto">
          <a:xfrm>
            <a:off x="7834329" y="4646621"/>
            <a:ext cx="947737" cy="327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33" name="fc" descr="Serco in Confidence"/>
          <p:cNvSpPr txBox="1">
            <a:spLocks noChangeArrowheads="1"/>
          </p:cNvSpPr>
          <p:nvPr userDrawn="1"/>
        </p:nvSpPr>
        <p:spPr bwMode="auto">
          <a:xfrm>
            <a:off x="0" y="4805680"/>
            <a:ext cx="91440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mtClean="0"/>
              <a:t>Serco in Confidence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49" r:id="rId2"/>
    <p:sldLayoutId id="2147483959" r:id="rId3"/>
    <p:sldLayoutId id="2147483950" r:id="rId4"/>
    <p:sldLayoutId id="2147483951" r:id="rId5"/>
    <p:sldLayoutId id="2147483952" r:id="rId6"/>
    <p:sldLayoutId id="2147483960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61" r:id="rId13"/>
    <p:sldLayoutId id="2147483962" r:id="rId14"/>
    <p:sldLayoutId id="2147483963" r:id="rId1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FFFFFF"/>
          </a:solidFill>
          <a:latin typeface="FS Sophie"/>
          <a:ea typeface="FS Sophie" charset="0"/>
          <a:cs typeface="FS Sophie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FS Sophie" pitchFamily="2" charset="0"/>
          <a:ea typeface="FS Sophie" charset="0"/>
          <a:cs typeface="FS Sophie" pitchFamily="2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FS Sophie" pitchFamily="2" charset="0"/>
          <a:ea typeface="FS Sophie" charset="0"/>
          <a:cs typeface="FS Sophie" pitchFamily="2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FS Sophie" pitchFamily="2" charset="0"/>
          <a:ea typeface="FS Sophie" charset="0"/>
          <a:cs typeface="FS Sophie" pitchFamily="2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FS Sophie" pitchFamily="2" charset="0"/>
          <a:ea typeface="FS Sophie" charset="0"/>
          <a:cs typeface="FS Sophie" pitchFamily="2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FS Sophie" charset="0"/>
          <a:ea typeface="FS Sophie" charset="0"/>
          <a:cs typeface="FS Sophie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FS Sophie" charset="0"/>
          <a:ea typeface="FS Sophie" charset="0"/>
          <a:cs typeface="FS Sophie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FS Sophie" charset="0"/>
          <a:ea typeface="FS Sophie" charset="0"/>
          <a:cs typeface="FS Sophie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FS Sophie" charset="0"/>
          <a:ea typeface="FS Sophie" charset="0"/>
          <a:cs typeface="FS Sophie" charset="0"/>
        </a:defRPr>
      </a:lvl9pPr>
    </p:titleStyle>
    <p:bodyStyle>
      <a:lvl1pPr marL="204788" indent="-233363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20000"/>
        <a:buFont typeface="Lucida Grande"/>
        <a:buChar char="●"/>
        <a:defRPr sz="1300" kern="1200">
          <a:solidFill>
            <a:srgbClr val="000000"/>
          </a:solidFill>
          <a:latin typeface="Arial"/>
          <a:ea typeface="FS Sophie" charset="0"/>
          <a:cs typeface="FS Sophie" pitchFamily="2" charset="0"/>
        </a:defRPr>
      </a:lvl1pPr>
      <a:lvl2pPr marL="363538" indent="-185738" algn="l" defTabSz="457200" rtl="0" eaLnBrk="0" fontAlgn="base" hangingPunct="0">
        <a:spcBef>
          <a:spcPts val="400"/>
        </a:spcBef>
        <a:spcAft>
          <a:spcPct val="0"/>
        </a:spcAft>
        <a:buSzPct val="130000"/>
        <a:buFont typeface="Lucida Grande"/>
        <a:buChar char="■"/>
        <a:defRPr sz="1100" kern="1200">
          <a:solidFill>
            <a:srgbClr val="000000"/>
          </a:solidFill>
          <a:latin typeface="Arial"/>
          <a:ea typeface="FS Sophie" charset="0"/>
          <a:cs typeface="FS Sophie" pitchFamily="2" charset="0"/>
        </a:defRPr>
      </a:lvl2pPr>
      <a:lvl3pPr marL="538163" indent="-176213" algn="l" defTabSz="350838" rtl="0" eaLnBrk="0" fontAlgn="base" hangingPunct="0">
        <a:spcBef>
          <a:spcPct val="20000"/>
        </a:spcBef>
        <a:spcAft>
          <a:spcPct val="0"/>
        </a:spcAft>
        <a:buSzPct val="130000"/>
        <a:buFont typeface="Lucida Grande"/>
        <a:buChar char="●"/>
        <a:defRPr sz="900" kern="1200">
          <a:solidFill>
            <a:srgbClr val="000000"/>
          </a:solidFill>
          <a:latin typeface="Arial"/>
          <a:ea typeface="FS Sophie" charset="0"/>
          <a:cs typeface="FS Sophie" pitchFamily="2" charset="0"/>
        </a:defRPr>
      </a:lvl3pPr>
      <a:lvl4pPr marL="717550" indent="-195263" algn="l" defTabSz="4381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800" kern="1200">
          <a:solidFill>
            <a:srgbClr val="000000"/>
          </a:solidFill>
          <a:latin typeface="Arial"/>
          <a:ea typeface="FS Sophie" charset="0"/>
          <a:cs typeface="FS Sophie" pitchFamily="2" charset="0"/>
        </a:defRPr>
      </a:lvl4pPr>
      <a:lvl5pPr marL="895350" indent="-177800" algn="l" defTabSz="330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700" kern="1200">
          <a:solidFill>
            <a:srgbClr val="000000"/>
          </a:solidFill>
          <a:latin typeface="Arial"/>
          <a:ea typeface="FS Sophie" charset="0"/>
          <a:cs typeface="FS Sophie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8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27.png"/><Relationship Id="rId5" Type="http://schemas.openxmlformats.org/officeDocument/2006/relationships/image" Target="../media/image19.jpeg"/><Relationship Id="rId10" Type="http://schemas.openxmlformats.org/officeDocument/2006/relationships/image" Target="../media/image7.jpeg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598488" y="1433521"/>
            <a:ext cx="3340100" cy="16033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FS Sophie" pitchFamily="2" charset="0"/>
                <a:cs typeface="Arial" pitchFamily="34" charset="0"/>
              </a:rPr>
              <a:t>Social and Digital Media in Leisure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b="1" dirty="0" smtClean="0"/>
              <a:t>Chief Cultural &amp; Leisure Officers Association – June 2012</a:t>
            </a:r>
            <a:endParaRPr lang="en-US" b="1" dirty="0" smtClean="0"/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542925" y="4124336"/>
            <a:ext cx="61580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Presented by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Michelle Leavesley, Catherine Lunt and </a:t>
            </a:r>
            <a:r>
              <a:rPr lang="en-GB" dirty="0">
                <a:solidFill>
                  <a:schemeClr val="tx1"/>
                </a:solidFill>
              </a:rPr>
              <a:t>Chris Phelps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8197" name="Picture 6" descr="splas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6925" y="1190627"/>
            <a:ext cx="416718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splashscre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952" y="1188252"/>
            <a:ext cx="4171412" cy="208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Simplified Social Media Hierarchy </a:t>
            </a: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44892" y="822256"/>
          <a:ext cx="6801958" cy="4321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Visio" r:id="rId4" imgW="10127554" imgH="6438150" progId="Visio.Drawing.11">
                  <p:embed/>
                </p:oleObj>
              </mc:Choice>
              <mc:Fallback>
                <p:oleObj name="Visio" r:id="rId4" imgW="10127554" imgH="6438150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892" y="822256"/>
                        <a:ext cx="6801958" cy="4321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Quick FB Timeline P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8698">
            <a:off x="-180753" y="1020729"/>
            <a:ext cx="4801848" cy="431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Community Engagement </a:t>
            </a:r>
            <a:endParaRPr lang="en-GB" dirty="0"/>
          </a:p>
        </p:txBody>
      </p:sp>
      <p:grpSp>
        <p:nvGrpSpPr>
          <p:cNvPr id="2" name="Group 37"/>
          <p:cNvGrpSpPr/>
          <p:nvPr/>
        </p:nvGrpSpPr>
        <p:grpSpPr>
          <a:xfrm>
            <a:off x="4933120" y="856603"/>
            <a:ext cx="3417570" cy="2979419"/>
            <a:chOff x="4933120" y="856595"/>
            <a:chExt cx="3417570" cy="2979419"/>
          </a:xfrm>
        </p:grpSpPr>
        <p:sp>
          <p:nvSpPr>
            <p:cNvPr id="37" name="TextBox 36"/>
            <p:cNvSpPr txBox="1"/>
            <p:nvPr/>
          </p:nvSpPr>
          <p:spPr>
            <a:xfrm>
              <a:off x="4933120" y="856595"/>
              <a:ext cx="334518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rgbClr val="002060"/>
                  </a:solidFill>
                </a:rPr>
                <a:t>Sport England – Fitness </a:t>
              </a:r>
              <a:r>
                <a:rPr lang="en-GB" sz="1100" dirty="0" smtClean="0">
                  <a:solidFill>
                    <a:schemeClr val="bg1">
                      <a:lumMod val="50000"/>
                    </a:schemeClr>
                  </a:solidFill>
                </a:rPr>
                <a:t>shared</a:t>
              </a:r>
              <a:r>
                <a:rPr lang="en-GB" sz="1100" b="1" dirty="0" smtClean="0">
                  <a:solidFill>
                    <a:srgbClr val="002060"/>
                  </a:solidFill>
                </a:rPr>
                <a:t> National Fitness’s Post</a:t>
              </a:r>
            </a:p>
            <a:p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09320" y="1073764"/>
              <a:ext cx="3341370" cy="2762250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095049" y="1165205"/>
            <a:ext cx="3171825" cy="1419225"/>
            <a:chOff x="3743325" y="1181100"/>
            <a:chExt cx="3171825" cy="1419225"/>
          </a:xfrm>
        </p:grpSpPr>
        <p:sp>
          <p:nvSpPr>
            <p:cNvPr id="26" name="Rectangle 25"/>
            <p:cNvSpPr/>
            <p:nvPr/>
          </p:nvSpPr>
          <p:spPr>
            <a:xfrm>
              <a:off x="3743325" y="1181100"/>
              <a:ext cx="3171825" cy="1419225"/>
            </a:xfrm>
            <a:prstGeom prst="rect">
              <a:avLst/>
            </a:prstGeom>
            <a:solidFill>
              <a:srgbClr val="C8D1E2"/>
            </a:solidFill>
            <a:ln w="19050">
              <a:solidFill>
                <a:srgbClr val="E1E6E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797300" y="1254125"/>
              <a:ext cx="6350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4429126" y="1181101"/>
              <a:ext cx="248602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>
                  <a:solidFill>
                    <a:srgbClr val="002060"/>
                  </a:solidFill>
                </a:rPr>
                <a:t>John Smith</a:t>
              </a:r>
            </a:p>
            <a:p>
              <a:r>
                <a:rPr lang="en-GB" sz="1050" dirty="0" smtClean="0">
                  <a:solidFill>
                    <a:schemeClr val="tx1"/>
                  </a:solidFill>
                </a:rPr>
                <a:t>What’s your workout ‘Power Song’?</a:t>
              </a:r>
            </a:p>
            <a:p>
              <a:r>
                <a:rPr lang="en-GB" sz="1050" dirty="0" smtClean="0">
                  <a:solidFill>
                    <a:schemeClr val="tx1"/>
                  </a:solidFill>
                </a:rPr>
                <a:t>I’m a fan of “</a:t>
              </a:r>
              <a:r>
                <a:rPr lang="en-GB" sz="1050" i="1" dirty="0" smtClean="0">
                  <a:solidFill>
                    <a:schemeClr val="tx1"/>
                  </a:solidFill>
                </a:rPr>
                <a:t>Meat Loaf – Bat out of Hell</a:t>
              </a:r>
              <a:r>
                <a:rPr lang="en-GB" sz="1050" dirty="0" smtClean="0">
                  <a:solidFill>
                    <a:schemeClr val="tx1"/>
                  </a:solidFill>
                </a:rPr>
                <a:t>”</a:t>
              </a:r>
              <a:br>
                <a:rPr lang="en-GB" sz="1050" dirty="0" smtClean="0">
                  <a:solidFill>
                    <a:schemeClr val="tx1"/>
                  </a:solidFill>
                </a:rPr>
              </a:br>
              <a:r>
                <a:rPr lang="en-GB" sz="1050" dirty="0" smtClean="0">
                  <a:solidFill>
                    <a:schemeClr val="tx1"/>
                  </a:solidFill>
                </a:rPr>
                <a:t/>
              </a:r>
              <a:br>
                <a:rPr lang="en-GB" sz="1050" dirty="0" smtClean="0">
                  <a:solidFill>
                    <a:schemeClr val="tx1"/>
                  </a:solidFill>
                </a:rPr>
              </a:br>
              <a:r>
                <a:rPr lang="en-GB" sz="1050" dirty="0" smtClean="0">
                  <a:solidFill>
                    <a:schemeClr val="tx1"/>
                  </a:solidFill>
                </a:rPr>
                <a:t>Add your tracks below and we’ll add them to the gym playlist!</a:t>
              </a:r>
            </a:p>
            <a:p>
              <a:endParaRPr lang="en-GB" sz="1050" dirty="0" smtClean="0">
                <a:solidFill>
                  <a:schemeClr val="tx1"/>
                </a:solidFill>
              </a:endParaRPr>
            </a:p>
            <a:p>
              <a:r>
                <a:rPr lang="en-GB" sz="1050" dirty="0" smtClean="0">
                  <a:solidFill>
                    <a:schemeClr val="accent3"/>
                  </a:solidFill>
                </a:rPr>
                <a:t>Like</a:t>
              </a:r>
              <a:r>
                <a:rPr lang="en-GB" sz="1050" dirty="0" smtClean="0">
                  <a:solidFill>
                    <a:schemeClr val="tx1"/>
                  </a:solidFill>
                </a:rPr>
                <a:t> </a:t>
              </a:r>
              <a:r>
                <a:rPr lang="en-GB" sz="1050" dirty="0" smtClean="0">
                  <a:solidFill>
                    <a:schemeClr val="bg1">
                      <a:lumMod val="50000"/>
                    </a:schemeClr>
                  </a:solidFill>
                </a:rPr>
                <a:t> - </a:t>
              </a:r>
              <a:r>
                <a:rPr lang="en-GB" sz="1050" dirty="0" smtClean="0">
                  <a:solidFill>
                    <a:schemeClr val="accent3"/>
                  </a:solidFill>
                </a:rPr>
                <a:t>Comment</a:t>
              </a:r>
              <a:r>
                <a:rPr lang="en-GB" sz="1050" dirty="0" smtClean="0">
                  <a:solidFill>
                    <a:schemeClr val="tx1"/>
                  </a:solidFill>
                </a:rPr>
                <a:t> </a:t>
              </a:r>
              <a:r>
                <a:rPr lang="en-GB" sz="1050" dirty="0" smtClean="0">
                  <a:solidFill>
                    <a:schemeClr val="bg1">
                      <a:lumMod val="50000"/>
                    </a:schemeClr>
                  </a:solidFill>
                </a:rPr>
                <a:t>- 1 hour ago</a:t>
              </a:r>
              <a:endParaRPr lang="en-GB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5091238" y="2917805"/>
            <a:ext cx="3171825" cy="819150"/>
            <a:chOff x="3762375" y="3067051"/>
            <a:chExt cx="3171825" cy="819150"/>
          </a:xfrm>
        </p:grpSpPr>
        <p:sp>
          <p:nvSpPr>
            <p:cNvPr id="30" name="Rectangle 29"/>
            <p:cNvSpPr/>
            <p:nvPr/>
          </p:nvSpPr>
          <p:spPr>
            <a:xfrm>
              <a:off x="3762375" y="3067051"/>
              <a:ext cx="3171825" cy="819150"/>
            </a:xfrm>
            <a:prstGeom prst="rect">
              <a:avLst/>
            </a:prstGeom>
            <a:solidFill>
              <a:srgbClr val="C8D1E2"/>
            </a:solidFill>
            <a:ln w="19050">
              <a:solidFill>
                <a:srgbClr val="E1E6E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6350" y="3140075"/>
              <a:ext cx="6350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4448176" y="3067051"/>
              <a:ext cx="24860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>
                  <a:solidFill>
                    <a:srgbClr val="002060"/>
                  </a:solidFill>
                </a:rPr>
                <a:t>Brian Jones</a:t>
              </a:r>
            </a:p>
            <a:p>
              <a:r>
                <a:rPr lang="en-GB" sz="1050" dirty="0" smtClean="0">
                  <a:solidFill>
                    <a:schemeClr val="tx1"/>
                  </a:solidFill>
                </a:rPr>
                <a:t>Anything by @</a:t>
              </a:r>
              <a:r>
                <a:rPr lang="en-GB" sz="1050" dirty="0" err="1" smtClean="0">
                  <a:solidFill>
                    <a:schemeClr val="tx1"/>
                  </a:solidFill>
                </a:rPr>
                <a:t>DaftPunk</a:t>
              </a:r>
              <a:r>
                <a:rPr lang="en-GB" sz="1050" dirty="0" smtClean="0">
                  <a:solidFill>
                    <a:schemeClr val="tx1"/>
                  </a:solidFill>
                </a:rPr>
                <a:t> for me!</a:t>
              </a:r>
            </a:p>
            <a:p>
              <a:endParaRPr lang="en-GB" sz="1050" dirty="0" smtClean="0">
                <a:solidFill>
                  <a:schemeClr val="tx1"/>
                </a:solidFill>
              </a:endParaRPr>
            </a:p>
            <a:p>
              <a:r>
                <a:rPr lang="en-GB" sz="1050" dirty="0" smtClean="0">
                  <a:solidFill>
                    <a:schemeClr val="accent3"/>
                  </a:solidFill>
                </a:rPr>
                <a:t>Like</a:t>
              </a:r>
              <a:r>
                <a:rPr lang="en-GB" sz="1050" dirty="0" smtClean="0">
                  <a:solidFill>
                    <a:schemeClr val="tx1"/>
                  </a:solidFill>
                </a:rPr>
                <a:t> </a:t>
              </a:r>
              <a:r>
                <a:rPr lang="en-GB" sz="1050" dirty="0" smtClean="0">
                  <a:solidFill>
                    <a:schemeClr val="bg1">
                      <a:lumMod val="50000"/>
                    </a:schemeClr>
                  </a:solidFill>
                </a:rPr>
                <a:t> - </a:t>
              </a:r>
              <a:r>
                <a:rPr lang="en-GB" sz="1050" dirty="0" smtClean="0">
                  <a:solidFill>
                    <a:schemeClr val="accent3"/>
                  </a:solidFill>
                </a:rPr>
                <a:t>Comment</a:t>
              </a:r>
              <a:r>
                <a:rPr lang="en-GB" sz="1050" dirty="0" smtClean="0">
                  <a:solidFill>
                    <a:schemeClr val="tx1"/>
                  </a:solidFill>
                </a:rPr>
                <a:t> </a:t>
              </a:r>
              <a:r>
                <a:rPr lang="en-GB" sz="1050" dirty="0" smtClean="0">
                  <a:solidFill>
                    <a:schemeClr val="bg1">
                      <a:lumMod val="50000"/>
                    </a:schemeClr>
                  </a:solidFill>
                </a:rPr>
                <a:t>- 1 hour ago</a:t>
              </a:r>
            </a:p>
          </p:txBody>
        </p:sp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16350" y="3140075"/>
              <a:ext cx="6350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3"/>
          <p:cNvGrpSpPr/>
          <p:nvPr/>
        </p:nvGrpSpPr>
        <p:grpSpPr>
          <a:xfrm>
            <a:off x="5093148" y="2588240"/>
            <a:ext cx="3179445" cy="304800"/>
            <a:chOff x="695325" y="2886076"/>
            <a:chExt cx="3179445" cy="304800"/>
          </a:xfrm>
        </p:grpSpPr>
        <p:sp>
          <p:nvSpPr>
            <p:cNvPr id="35" name="Rectangle 34"/>
            <p:cNvSpPr/>
            <p:nvPr/>
          </p:nvSpPr>
          <p:spPr>
            <a:xfrm>
              <a:off x="695325" y="2905126"/>
              <a:ext cx="3171825" cy="285750"/>
            </a:xfrm>
            <a:prstGeom prst="rect">
              <a:avLst/>
            </a:prstGeom>
            <a:solidFill>
              <a:srgbClr val="C8D1E2"/>
            </a:solidFill>
            <a:ln w="19050">
              <a:solidFill>
                <a:srgbClr val="E1E6E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2945" y="2886076"/>
              <a:ext cx="31718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 smtClean="0">
                  <a:solidFill>
                    <a:schemeClr val="accent3"/>
                  </a:solidFill>
                </a:rPr>
                <a:t>Terry Numan </a:t>
              </a:r>
              <a:r>
                <a:rPr lang="en-GB" sz="1050" dirty="0" smtClean="0">
                  <a:solidFill>
                    <a:schemeClr val="bg1">
                      <a:lumMod val="50000"/>
                    </a:schemeClr>
                  </a:solidFill>
                </a:rPr>
                <a:t> Likes this</a:t>
              </a:r>
              <a:endParaRPr lang="en-GB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9" name="Rectangular Callout 38"/>
          <p:cNvSpPr/>
          <p:nvPr/>
        </p:nvSpPr>
        <p:spPr>
          <a:xfrm>
            <a:off x="2162770" y="1399430"/>
            <a:ext cx="2711395" cy="675861"/>
          </a:xfrm>
          <a:prstGeom prst="wedgeRectCallout">
            <a:avLst>
              <a:gd name="adj1" fmla="val 59894"/>
              <a:gd name="adj2" fmla="val -3315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John Smith (Marketing Manager)</a:t>
            </a:r>
          </a:p>
          <a:p>
            <a:pPr algn="ctr"/>
            <a:r>
              <a:rPr lang="en-GB" sz="1100" dirty="0" smtClean="0"/>
              <a:t>Puts up a national message about music.</a:t>
            </a:r>
            <a:endParaRPr lang="en-GB" sz="1100" dirty="0"/>
          </a:p>
        </p:txBody>
      </p:sp>
      <p:sp>
        <p:nvSpPr>
          <p:cNvPr id="40" name="Rectangular Callout 39"/>
          <p:cNvSpPr/>
          <p:nvPr/>
        </p:nvSpPr>
        <p:spPr>
          <a:xfrm>
            <a:off x="2100475" y="2633210"/>
            <a:ext cx="2711395" cy="675861"/>
          </a:xfrm>
          <a:prstGeom prst="wedgeRectCallout">
            <a:avLst>
              <a:gd name="adj1" fmla="val 59894"/>
              <a:gd name="adj2" fmla="val -3315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Terry Numan follows the national page and ‘likes’ this post. Terry’s friends can now be aware of this.</a:t>
            </a:r>
            <a:endParaRPr lang="en-GB" sz="1100" dirty="0"/>
          </a:p>
        </p:txBody>
      </p:sp>
      <p:sp>
        <p:nvSpPr>
          <p:cNvPr id="41" name="Rectangular Callout 40"/>
          <p:cNvSpPr/>
          <p:nvPr/>
        </p:nvSpPr>
        <p:spPr>
          <a:xfrm>
            <a:off x="5007365" y="133016"/>
            <a:ext cx="2711395" cy="526203"/>
          </a:xfrm>
          <a:prstGeom prst="wedgeRectCallout">
            <a:avLst>
              <a:gd name="adj1" fmla="val -33436"/>
              <a:gd name="adj2" fmla="val 8661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The Sport England Fitness page shares this post with all of it’s followers.</a:t>
            </a:r>
            <a:endParaRPr lang="en-GB" sz="1100" dirty="0"/>
          </a:p>
        </p:txBody>
      </p:sp>
      <p:sp>
        <p:nvSpPr>
          <p:cNvPr id="42" name="Rectangular Callout 41"/>
          <p:cNvSpPr/>
          <p:nvPr/>
        </p:nvSpPr>
        <p:spPr>
          <a:xfrm>
            <a:off x="2149518" y="3115334"/>
            <a:ext cx="2711395" cy="1233377"/>
          </a:xfrm>
          <a:prstGeom prst="wedgeRectCallout">
            <a:avLst>
              <a:gd name="adj1" fmla="val 59894"/>
              <a:gd name="adj2" fmla="val -3315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Brian follows ‘Sport England Fitness’, but can now comment on the national post.</a:t>
            </a:r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The post will now have comments from national and multiple local users, reaching large scale participation/engagement.</a:t>
            </a:r>
            <a:endParaRPr lang="en-GB" sz="1100" dirty="0"/>
          </a:p>
        </p:txBody>
      </p:sp>
      <p:sp>
        <p:nvSpPr>
          <p:cNvPr id="43" name="Rectangular Callout 42"/>
          <p:cNvSpPr/>
          <p:nvPr/>
        </p:nvSpPr>
        <p:spPr>
          <a:xfrm>
            <a:off x="5327442" y="3907760"/>
            <a:ext cx="2711395" cy="675861"/>
          </a:xfrm>
          <a:prstGeom prst="wedgeRectCallout">
            <a:avLst>
              <a:gd name="adj1" fmla="val 8281"/>
              <a:gd name="adj2" fmla="val -13447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Brian has also tagged  the music group ‘Daft Punk’, spreading our message even further…</a:t>
            </a:r>
            <a:endParaRPr lang="en-GB" sz="1100" dirty="0"/>
          </a:p>
        </p:txBody>
      </p:sp>
      <p:grpSp>
        <p:nvGrpSpPr>
          <p:cNvPr id="29" name="Group 28"/>
          <p:cNvGrpSpPr/>
          <p:nvPr/>
        </p:nvGrpSpPr>
        <p:grpSpPr>
          <a:xfrm rot="21213099">
            <a:off x="-561595" y="1120285"/>
            <a:ext cx="5459655" cy="4366658"/>
            <a:chOff x="-3221667" y="-542260"/>
            <a:chExt cx="5459655" cy="4366658"/>
          </a:xfrm>
        </p:grpSpPr>
        <p:pic>
          <p:nvPicPr>
            <p:cNvPr id="54279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221667" y="-542260"/>
              <a:ext cx="5459655" cy="43666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4278" name="Picture 6" descr="Profile pictur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64353" y="4713"/>
              <a:ext cx="971476" cy="971476"/>
            </a:xfrm>
            <a:prstGeom prst="rect">
              <a:avLst/>
            </a:prstGeom>
            <a:noFill/>
          </p:spPr>
        </p:pic>
      </p:grpSp>
      <p:sp>
        <p:nvSpPr>
          <p:cNvPr id="34" name="Rectangular Callout 33"/>
          <p:cNvSpPr/>
          <p:nvPr/>
        </p:nvSpPr>
        <p:spPr>
          <a:xfrm>
            <a:off x="5112090" y="4308614"/>
            <a:ext cx="2711395" cy="675861"/>
          </a:xfrm>
          <a:prstGeom prst="wedgeRectCallout">
            <a:avLst>
              <a:gd name="adj1" fmla="val -59901"/>
              <a:gd name="adj2" fmla="val 963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The playlist can also be shared on services like </a:t>
            </a:r>
            <a:r>
              <a:rPr lang="en-GB" sz="1100" dirty="0" err="1" smtClean="0"/>
              <a:t>Spotify</a:t>
            </a:r>
            <a:r>
              <a:rPr lang="en-GB" sz="1100" dirty="0" smtClean="0"/>
              <a:t>, allowing users to download to their MP3 players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phoney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479" y="823500"/>
            <a:ext cx="2220723" cy="4320000"/>
          </a:xfrm>
          <a:prstGeom prst="rect">
            <a:avLst/>
          </a:prstGeom>
        </p:spPr>
      </p:pic>
      <p:pic>
        <p:nvPicPr>
          <p:cNvPr id="12" name="Picture 11" descr="iphoney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479" y="823500"/>
            <a:ext cx="2220723" cy="4320000"/>
          </a:xfrm>
          <a:prstGeom prst="rect">
            <a:avLst/>
          </a:prstGeom>
        </p:spPr>
      </p:pic>
      <p:pic>
        <p:nvPicPr>
          <p:cNvPr id="13" name="Picture 12" descr="iphoney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479" y="823500"/>
            <a:ext cx="2220723" cy="4320000"/>
          </a:xfrm>
          <a:prstGeom prst="rect">
            <a:avLst/>
          </a:prstGeom>
        </p:spPr>
      </p:pic>
      <p:pic>
        <p:nvPicPr>
          <p:cNvPr id="14" name="Picture 13" descr="iphoney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8479" y="823500"/>
            <a:ext cx="2220723" cy="4320000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65141" y="228601"/>
            <a:ext cx="8355013" cy="596900"/>
          </a:xfrm>
        </p:spPr>
        <p:txBody>
          <a:bodyPr/>
          <a:lstStyle/>
          <a:p>
            <a:r>
              <a:rPr lang="en-GB" dirty="0" smtClean="0">
                <a:latin typeface="FS Sophie" pitchFamily="2" charset="0"/>
                <a:ea typeface="FS Sophie" pitchFamily="2" charset="0"/>
                <a:cs typeface="FS Sophie" pitchFamily="2" charset="0"/>
              </a:rPr>
              <a:t>Mobile Bookings App with Social Media Integration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65142" y="1200158"/>
            <a:ext cx="3506787" cy="3394075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ea typeface="FS Sophie" pitchFamily="2" charset="0"/>
              </a:rPr>
              <a:t>Serco was UK’s first leisure operator to offer mobile bookings app</a:t>
            </a:r>
          </a:p>
          <a:p>
            <a:r>
              <a:rPr lang="en-GB" dirty="0" smtClean="0">
                <a:latin typeface="Arial" pitchFamily="34" charset="0"/>
                <a:ea typeface="FS Sophie" pitchFamily="2" charset="0"/>
              </a:rPr>
              <a:t>Nearly 40% of web traffic is mobile</a:t>
            </a:r>
          </a:p>
          <a:p>
            <a:r>
              <a:rPr lang="en-GB" dirty="0" smtClean="0">
                <a:latin typeface="Arial" pitchFamily="34" charset="0"/>
                <a:ea typeface="FS Sophie" pitchFamily="2" charset="0"/>
              </a:rPr>
              <a:t>Nearly 2% of web traffic is from QR codes</a:t>
            </a:r>
          </a:p>
          <a:p>
            <a:r>
              <a:rPr lang="en-GB" dirty="0" smtClean="0">
                <a:latin typeface="Arial" pitchFamily="34" charset="0"/>
                <a:ea typeface="FS Sophie" pitchFamily="2" charset="0"/>
              </a:rPr>
              <a:t>Mobile optimised UI for booking classes and courts online</a:t>
            </a:r>
          </a:p>
          <a:p>
            <a:pPr lvl="1"/>
            <a:r>
              <a:rPr lang="en-GB" dirty="0" err="1" smtClean="0">
                <a:latin typeface="Arial" pitchFamily="34" charset="0"/>
                <a:ea typeface="FS Sophie" pitchFamily="2" charset="0"/>
              </a:rPr>
              <a:t>iPhone</a:t>
            </a:r>
            <a:endParaRPr lang="en-GB" dirty="0" smtClean="0">
              <a:latin typeface="Arial" pitchFamily="34" charset="0"/>
              <a:ea typeface="FS Sophie" pitchFamily="2" charset="0"/>
            </a:endParaRPr>
          </a:p>
          <a:p>
            <a:pPr lvl="1"/>
            <a:r>
              <a:rPr lang="en-GB" dirty="0" smtClean="0">
                <a:latin typeface="Arial" pitchFamily="34" charset="0"/>
                <a:ea typeface="FS Sophie" pitchFamily="2" charset="0"/>
              </a:rPr>
              <a:t>Android</a:t>
            </a:r>
          </a:p>
          <a:p>
            <a:pPr lvl="1"/>
            <a:r>
              <a:rPr lang="en-GB" dirty="0" smtClean="0">
                <a:latin typeface="Arial" pitchFamily="34" charset="0"/>
                <a:ea typeface="FS Sophie" pitchFamily="2" charset="0"/>
              </a:rPr>
              <a:t>Blackberry</a:t>
            </a:r>
          </a:p>
          <a:p>
            <a:pPr lvl="1"/>
            <a:r>
              <a:rPr lang="en-GB" dirty="0" smtClean="0">
                <a:latin typeface="Arial" pitchFamily="34" charset="0"/>
                <a:ea typeface="FS Sophie" pitchFamily="2" charset="0"/>
              </a:rPr>
              <a:t>Windows Phone</a:t>
            </a:r>
          </a:p>
          <a:p>
            <a:r>
              <a:rPr lang="en-GB" dirty="0" smtClean="0">
                <a:latin typeface="Arial" pitchFamily="34" charset="0"/>
                <a:ea typeface="FS Sophie" pitchFamily="2" charset="0"/>
              </a:rPr>
              <a:t>Touch Friendly</a:t>
            </a:r>
          </a:p>
          <a:p>
            <a:r>
              <a:rPr lang="en-GB" dirty="0" smtClean="0">
                <a:latin typeface="Arial" pitchFamily="34" charset="0"/>
                <a:ea typeface="FS Sophie" pitchFamily="2" charset="0"/>
              </a:rPr>
              <a:t>Can be installed to </a:t>
            </a:r>
            <a:r>
              <a:rPr lang="en-GB" dirty="0" err="1" smtClean="0">
                <a:latin typeface="Arial" pitchFamily="34" charset="0"/>
                <a:ea typeface="FS Sophie" pitchFamily="2" charset="0"/>
              </a:rPr>
              <a:t>homescreen</a:t>
            </a:r>
            <a:r>
              <a:rPr lang="en-GB" dirty="0" smtClean="0">
                <a:latin typeface="Arial" pitchFamily="34" charset="0"/>
                <a:ea typeface="FS Sophie" pitchFamily="2" charset="0"/>
              </a:rPr>
              <a:t> like an app</a:t>
            </a:r>
          </a:p>
        </p:txBody>
      </p:sp>
      <p:pic>
        <p:nvPicPr>
          <p:cNvPr id="15364" name="Picture 4" descr="iphoney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5783" y="823921"/>
            <a:ext cx="222091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phoney4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8299" y="823921"/>
            <a:ext cx="222091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phoney3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18299" y="823921"/>
            <a:ext cx="222091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phoney2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18299" y="823921"/>
            <a:ext cx="222091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phoney1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18299" y="823921"/>
            <a:ext cx="222091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phoney0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18299" y="823921"/>
            <a:ext cx="222091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9" descr="android1.png"/>
          <p:cNvPicPr>
            <a:picLocks noChangeAspect="1"/>
          </p:cNvPicPr>
          <p:nvPr/>
        </p:nvPicPr>
        <p:blipFill>
          <a:blip r:embed="rId13"/>
          <a:srcRect b="18145"/>
          <a:stretch>
            <a:fillRect/>
          </a:stretch>
        </p:blipFill>
        <p:spPr bwMode="auto">
          <a:xfrm>
            <a:off x="3843540" y="1570038"/>
            <a:ext cx="2897187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330244" y="1"/>
            <a:ext cx="3440380" cy="362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Facebook Post through Bookings System</a:t>
            </a:r>
            <a:endParaRPr lang="en-GB" dirty="0"/>
          </a:p>
        </p:txBody>
      </p:sp>
      <p:pic>
        <p:nvPicPr>
          <p:cNvPr id="47" name="Picture 46" descr="Bookings FSD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42" y="954158"/>
            <a:ext cx="1797517" cy="40899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8" name="Picture 47" descr="iphone scann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17954" y="730011"/>
            <a:ext cx="2220723" cy="4320000"/>
          </a:xfrm>
          <a:prstGeom prst="rect">
            <a:avLst/>
          </a:prstGeom>
        </p:spPr>
      </p:pic>
      <p:pic>
        <p:nvPicPr>
          <p:cNvPr id="49" name="Picture 48" descr="iphoney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536" y="823500"/>
            <a:ext cx="2220723" cy="4320000"/>
          </a:xfrm>
          <a:prstGeom prst="rect">
            <a:avLst/>
          </a:prstGeom>
        </p:spPr>
      </p:pic>
      <p:pic>
        <p:nvPicPr>
          <p:cNvPr id="50" name="Picture 49" descr="iphoney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536" y="823500"/>
            <a:ext cx="2220723" cy="4320000"/>
          </a:xfrm>
          <a:prstGeom prst="rect">
            <a:avLst/>
          </a:prstGeom>
        </p:spPr>
      </p:pic>
      <p:grpSp>
        <p:nvGrpSpPr>
          <p:cNvPr id="2" name="Group 55"/>
          <p:cNvGrpSpPr/>
          <p:nvPr/>
        </p:nvGrpSpPr>
        <p:grpSpPr>
          <a:xfrm>
            <a:off x="2983106" y="2449103"/>
            <a:ext cx="3171825" cy="819150"/>
            <a:chOff x="-2359137" y="3150381"/>
            <a:chExt cx="3171825" cy="819150"/>
          </a:xfrm>
        </p:grpSpPr>
        <p:grpSp>
          <p:nvGrpSpPr>
            <p:cNvPr id="3" name="Group 28"/>
            <p:cNvGrpSpPr/>
            <p:nvPr/>
          </p:nvGrpSpPr>
          <p:grpSpPr>
            <a:xfrm>
              <a:off x="-2359137" y="3150381"/>
              <a:ext cx="3171825" cy="819150"/>
              <a:chOff x="3762375" y="3067051"/>
              <a:chExt cx="3171825" cy="81915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762375" y="3067051"/>
                <a:ext cx="3171825" cy="819150"/>
              </a:xfrm>
              <a:prstGeom prst="rect">
                <a:avLst/>
              </a:prstGeom>
              <a:solidFill>
                <a:srgbClr val="C8D1E2"/>
              </a:solidFill>
              <a:ln w="19050">
                <a:solidFill>
                  <a:srgbClr val="E1E6EF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816350" y="3140075"/>
                <a:ext cx="635000" cy="63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4448176" y="3067051"/>
                <a:ext cx="24860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b="1" dirty="0" smtClean="0">
                    <a:solidFill>
                      <a:srgbClr val="002060"/>
                    </a:solidFill>
                  </a:rPr>
                  <a:t>Michelle Jones</a:t>
                </a:r>
              </a:p>
              <a:p>
                <a:r>
                  <a:rPr lang="en-GB" sz="1050" dirty="0" smtClean="0">
                    <a:solidFill>
                      <a:schemeClr val="tx1"/>
                    </a:solidFill>
                  </a:rPr>
                  <a:t>Keep it up babe, you’ll look great for our holiday next month!</a:t>
                </a:r>
              </a:p>
              <a:p>
                <a:r>
                  <a:rPr lang="en-GB" sz="1050" dirty="0" smtClean="0">
                    <a:solidFill>
                      <a:schemeClr val="accent3"/>
                    </a:solidFill>
                  </a:rPr>
                  <a:t>Like</a:t>
                </a:r>
                <a:r>
                  <a:rPr lang="en-GB" sz="105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 - </a:t>
                </a:r>
                <a:r>
                  <a:rPr lang="en-GB" sz="1050" dirty="0" smtClean="0">
                    <a:solidFill>
                      <a:schemeClr val="accent3"/>
                    </a:solidFill>
                  </a:rPr>
                  <a:t>Comment</a:t>
                </a:r>
                <a:r>
                  <a:rPr lang="en-GB" sz="105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– 3 Minutes Ago</a:t>
                </a:r>
              </a:p>
            </p:txBody>
          </p:sp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816350" y="3140075"/>
                <a:ext cx="635000" cy="63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2308860" y="3227070"/>
              <a:ext cx="633600" cy="6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7"/>
          <p:cNvGrpSpPr/>
          <p:nvPr/>
        </p:nvGrpSpPr>
        <p:grpSpPr>
          <a:xfrm>
            <a:off x="2986117" y="950528"/>
            <a:ext cx="3171825" cy="1140675"/>
            <a:chOff x="-687216" y="1661331"/>
            <a:chExt cx="3171825" cy="1140675"/>
          </a:xfrm>
        </p:grpSpPr>
        <p:grpSp>
          <p:nvGrpSpPr>
            <p:cNvPr id="6" name="Group 24"/>
            <p:cNvGrpSpPr/>
            <p:nvPr/>
          </p:nvGrpSpPr>
          <p:grpSpPr>
            <a:xfrm>
              <a:off x="-687216" y="1661331"/>
              <a:ext cx="3171825" cy="1140675"/>
              <a:chOff x="3743325" y="1181100"/>
              <a:chExt cx="3171825" cy="114067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743325" y="1181100"/>
                <a:ext cx="3171825" cy="1140675"/>
              </a:xfrm>
              <a:prstGeom prst="rect">
                <a:avLst/>
              </a:prstGeom>
              <a:solidFill>
                <a:srgbClr val="C8D1E2"/>
              </a:solidFill>
              <a:ln w="19050">
                <a:solidFill>
                  <a:srgbClr val="E1E6EF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0"/>
              <a:stretch>
                <a:fillRect/>
              </a:stretch>
            </p:blipFill>
            <p:spPr bwMode="auto">
              <a:xfrm>
                <a:off x="3797300" y="1254125"/>
                <a:ext cx="635000" cy="63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429126" y="1181101"/>
                <a:ext cx="2486024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b="1" dirty="0" smtClean="0">
                    <a:solidFill>
                      <a:srgbClr val="002060"/>
                    </a:solidFill>
                  </a:rPr>
                  <a:t>Sophie Smith</a:t>
                </a:r>
              </a:p>
              <a:p>
                <a:r>
                  <a:rPr lang="en-GB" sz="1050" dirty="0" smtClean="0">
                    <a:solidFill>
                      <a:schemeClr val="tx1"/>
                    </a:solidFill>
                  </a:rPr>
                  <a:t>I just booked Legs, Bums and Tums at </a:t>
                </a:r>
                <a:r>
                  <a:rPr lang="en-GB" sz="1050" dirty="0" err="1" smtClean="0">
                    <a:solidFill>
                      <a:schemeClr val="tx1"/>
                    </a:solidFill>
                  </a:rPr>
                  <a:t>Bicester</a:t>
                </a:r>
                <a:r>
                  <a:rPr lang="en-GB" sz="105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GB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Come and join the Fun!</a:t>
                </a:r>
              </a:p>
              <a:p>
                <a:r>
                  <a:rPr lang="en-GB" sz="1050" u="sng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Bicester</a:t>
                </a:r>
                <a:r>
                  <a:rPr lang="en-GB" sz="1050" u="sng" dirty="0" smtClean="0">
                    <a:solidFill>
                      <a:schemeClr val="bg1">
                        <a:lumMod val="50000"/>
                      </a:schemeClr>
                    </a:solidFill>
                  </a:rPr>
                  <a:t> Fitness Club</a:t>
                </a:r>
                <a:endParaRPr lang="en-GB" sz="1050" dirty="0" smtClean="0">
                  <a:solidFill>
                    <a:schemeClr val="tx1"/>
                  </a:solidFill>
                </a:endParaRPr>
              </a:p>
              <a:p>
                <a:r>
                  <a:rPr lang="en-GB" sz="1050" dirty="0" smtClean="0">
                    <a:solidFill>
                      <a:schemeClr val="accent3"/>
                    </a:solidFill>
                  </a:rPr>
                  <a:t>Like</a:t>
                </a:r>
                <a:r>
                  <a:rPr lang="en-GB" sz="105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 - </a:t>
                </a:r>
                <a:r>
                  <a:rPr lang="en-GB" sz="1050" dirty="0" smtClean="0">
                    <a:solidFill>
                      <a:schemeClr val="accent3"/>
                    </a:solidFill>
                  </a:rPr>
                  <a:t>Comment</a:t>
                </a:r>
                <a:r>
                  <a:rPr lang="en-GB" sz="105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– 5 Minutes Ago</a:t>
                </a:r>
                <a:endParaRPr lang="en-GB" sz="10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633600" y="1735455"/>
              <a:ext cx="633600" cy="6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56"/>
          <p:cNvGrpSpPr/>
          <p:nvPr/>
        </p:nvGrpSpPr>
        <p:grpSpPr>
          <a:xfrm>
            <a:off x="2983106" y="3303178"/>
            <a:ext cx="3171825" cy="819150"/>
            <a:chOff x="-2362312" y="3994931"/>
            <a:chExt cx="3171825" cy="819150"/>
          </a:xfrm>
        </p:grpSpPr>
        <p:grpSp>
          <p:nvGrpSpPr>
            <p:cNvPr id="8" name="Group 50"/>
            <p:cNvGrpSpPr/>
            <p:nvPr/>
          </p:nvGrpSpPr>
          <p:grpSpPr>
            <a:xfrm>
              <a:off x="-2362312" y="3994931"/>
              <a:ext cx="3171825" cy="819150"/>
              <a:chOff x="3762375" y="3067051"/>
              <a:chExt cx="3171825" cy="81915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762375" y="3067051"/>
                <a:ext cx="3171825" cy="819150"/>
              </a:xfrm>
              <a:prstGeom prst="rect">
                <a:avLst/>
              </a:prstGeom>
              <a:solidFill>
                <a:srgbClr val="C8D1E2"/>
              </a:solidFill>
              <a:ln w="19050">
                <a:solidFill>
                  <a:srgbClr val="E1E6EF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816350" y="3140075"/>
                <a:ext cx="635000" cy="63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4448176" y="3067051"/>
                <a:ext cx="24860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b="1" dirty="0" smtClean="0">
                    <a:solidFill>
                      <a:srgbClr val="002060"/>
                    </a:solidFill>
                  </a:rPr>
                  <a:t>Ying </a:t>
                </a:r>
                <a:r>
                  <a:rPr lang="en-GB" sz="1050" b="1" dirty="0" err="1" smtClean="0">
                    <a:solidFill>
                      <a:srgbClr val="002060"/>
                    </a:solidFill>
                  </a:rPr>
                  <a:t>Chau</a:t>
                </a:r>
                <a:endParaRPr lang="en-GB" sz="1050" b="1" dirty="0" smtClean="0">
                  <a:solidFill>
                    <a:srgbClr val="002060"/>
                  </a:solidFill>
                </a:endParaRPr>
              </a:p>
              <a:p>
                <a:r>
                  <a:rPr lang="en-GB" sz="1050" dirty="0" smtClean="0">
                    <a:solidFill>
                      <a:schemeClr val="tx1"/>
                    </a:solidFill>
                  </a:rPr>
                  <a:t>Sounds cool, can I come with you?</a:t>
                </a:r>
              </a:p>
              <a:p>
                <a:endParaRPr lang="en-GB" sz="1050" dirty="0" smtClean="0">
                  <a:solidFill>
                    <a:schemeClr val="tx1"/>
                  </a:solidFill>
                </a:endParaRPr>
              </a:p>
              <a:p>
                <a:r>
                  <a:rPr lang="en-GB" sz="1050" dirty="0" smtClean="0">
                    <a:solidFill>
                      <a:schemeClr val="accent3"/>
                    </a:solidFill>
                  </a:rPr>
                  <a:t>Like</a:t>
                </a:r>
                <a:r>
                  <a:rPr lang="en-GB" sz="105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 - </a:t>
                </a:r>
                <a:r>
                  <a:rPr lang="en-GB" sz="1050" dirty="0" smtClean="0">
                    <a:solidFill>
                      <a:schemeClr val="accent3"/>
                    </a:solidFill>
                  </a:rPr>
                  <a:t>Comment</a:t>
                </a:r>
                <a:r>
                  <a:rPr lang="en-GB" sz="105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1050" dirty="0" smtClean="0">
                    <a:solidFill>
                      <a:schemeClr val="bg1">
                        <a:lumMod val="50000"/>
                      </a:schemeClr>
                    </a:solidFill>
                  </a:rPr>
                  <a:t>– Just Now</a:t>
                </a:r>
              </a:p>
            </p:txBody>
          </p:sp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816350" y="3140075"/>
                <a:ext cx="635000" cy="63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2309337" y="4069555"/>
              <a:ext cx="633600" cy="6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33"/>
          <p:cNvGrpSpPr/>
          <p:nvPr/>
        </p:nvGrpSpPr>
        <p:grpSpPr>
          <a:xfrm>
            <a:off x="2979904" y="2108853"/>
            <a:ext cx="3179445" cy="304800"/>
            <a:chOff x="695325" y="2886076"/>
            <a:chExt cx="3179445" cy="304800"/>
          </a:xfrm>
        </p:grpSpPr>
        <p:sp>
          <p:nvSpPr>
            <p:cNvPr id="35" name="Rectangle 34"/>
            <p:cNvSpPr/>
            <p:nvPr/>
          </p:nvSpPr>
          <p:spPr>
            <a:xfrm>
              <a:off x="695325" y="2905126"/>
              <a:ext cx="3171825" cy="285750"/>
            </a:xfrm>
            <a:prstGeom prst="rect">
              <a:avLst/>
            </a:prstGeom>
            <a:solidFill>
              <a:srgbClr val="C8D1E2"/>
            </a:solidFill>
            <a:ln w="19050">
              <a:solidFill>
                <a:srgbClr val="E1E6E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2945" y="2886076"/>
              <a:ext cx="31718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 smtClean="0">
                  <a:solidFill>
                    <a:schemeClr val="accent3"/>
                  </a:solidFill>
                </a:rPr>
                <a:t>Terry Numan </a:t>
              </a:r>
              <a:r>
                <a:rPr lang="en-GB" sz="1050" dirty="0" smtClean="0">
                  <a:solidFill>
                    <a:schemeClr val="bg1">
                      <a:lumMod val="50000"/>
                    </a:schemeClr>
                  </a:solidFill>
                </a:rPr>
                <a:t> Likes this</a:t>
              </a:r>
              <a:endParaRPr lang="en-GB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roup 65"/>
          <p:cNvGrpSpPr/>
          <p:nvPr/>
        </p:nvGrpSpPr>
        <p:grpSpPr>
          <a:xfrm>
            <a:off x="2982851" y="4154015"/>
            <a:ext cx="3171825" cy="819150"/>
            <a:chOff x="-1585913" y="4324350"/>
            <a:chExt cx="3171825" cy="819150"/>
          </a:xfrm>
        </p:grpSpPr>
        <p:grpSp>
          <p:nvGrpSpPr>
            <p:cNvPr id="11" name="Group 58"/>
            <p:cNvGrpSpPr/>
            <p:nvPr/>
          </p:nvGrpSpPr>
          <p:grpSpPr>
            <a:xfrm>
              <a:off x="-1585913" y="4324350"/>
              <a:ext cx="3171825" cy="819150"/>
              <a:chOff x="-2362312" y="3994931"/>
              <a:chExt cx="3171825" cy="819150"/>
            </a:xfrm>
          </p:grpSpPr>
          <p:grpSp>
            <p:nvGrpSpPr>
              <p:cNvPr id="12" name="Group 50"/>
              <p:cNvGrpSpPr/>
              <p:nvPr/>
            </p:nvGrpSpPr>
            <p:grpSpPr>
              <a:xfrm>
                <a:off x="-2362312" y="3994931"/>
                <a:ext cx="3171825" cy="819150"/>
                <a:chOff x="3762375" y="3067051"/>
                <a:chExt cx="3171825" cy="819150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3762375" y="3067051"/>
                  <a:ext cx="3171825" cy="819150"/>
                </a:xfrm>
                <a:prstGeom prst="rect">
                  <a:avLst/>
                </a:prstGeom>
                <a:solidFill>
                  <a:srgbClr val="C8D1E2"/>
                </a:solidFill>
                <a:ln w="19050">
                  <a:solidFill>
                    <a:srgbClr val="E1E6EF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63" name="Picture 2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3816350" y="3140075"/>
                  <a:ext cx="635000" cy="635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4" name="TextBox 63"/>
                <p:cNvSpPr txBox="1"/>
                <p:nvPr/>
              </p:nvSpPr>
              <p:spPr>
                <a:xfrm>
                  <a:off x="4448176" y="3067051"/>
                  <a:ext cx="2486024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50" b="1" dirty="0" smtClean="0">
                      <a:solidFill>
                        <a:srgbClr val="002060"/>
                      </a:solidFill>
                    </a:rPr>
                    <a:t>Nadia Voss (Friends with Ying </a:t>
                  </a:r>
                  <a:r>
                    <a:rPr lang="en-GB" sz="1050" b="1" dirty="0" err="1" smtClean="0">
                      <a:solidFill>
                        <a:srgbClr val="002060"/>
                      </a:solidFill>
                    </a:rPr>
                    <a:t>Chau</a:t>
                  </a:r>
                  <a:r>
                    <a:rPr lang="en-GB" sz="1050" b="1" dirty="0" smtClean="0">
                      <a:solidFill>
                        <a:srgbClr val="002060"/>
                      </a:solidFill>
                    </a:rPr>
                    <a:t>)</a:t>
                  </a:r>
                </a:p>
                <a:p>
                  <a:r>
                    <a:rPr lang="en-GB" sz="1050" dirty="0" smtClean="0">
                      <a:solidFill>
                        <a:schemeClr val="tx1"/>
                      </a:solidFill>
                    </a:rPr>
                    <a:t>I’m looking for a new gym,  I’m going to give it a go too!</a:t>
                  </a:r>
                </a:p>
                <a:p>
                  <a:r>
                    <a:rPr lang="en-GB" sz="1050" dirty="0" smtClean="0">
                      <a:solidFill>
                        <a:schemeClr val="accent3"/>
                      </a:solidFill>
                    </a:rPr>
                    <a:t>Like</a:t>
                  </a:r>
                  <a:r>
                    <a:rPr lang="en-GB" sz="105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GB" sz="105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 - </a:t>
                  </a:r>
                  <a:r>
                    <a:rPr lang="en-GB" sz="1050" dirty="0" smtClean="0">
                      <a:solidFill>
                        <a:schemeClr val="accent3"/>
                      </a:solidFill>
                    </a:rPr>
                    <a:t>Comment</a:t>
                  </a:r>
                  <a:r>
                    <a:rPr lang="en-GB" sz="105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GB" sz="105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– Just Now</a:t>
                  </a:r>
                </a:p>
              </p:txBody>
            </p:sp>
            <p:pic>
              <p:nvPicPr>
                <p:cNvPr id="65" name="Picture 3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3816350" y="3140075"/>
                  <a:ext cx="635000" cy="635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1" name="Picture 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-2309337" y="4069555"/>
                <a:ext cx="633600" cy="6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1532707" y="4400549"/>
              <a:ext cx="633600" cy="6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Rectangular Callout 40"/>
          <p:cNvSpPr/>
          <p:nvPr/>
        </p:nvSpPr>
        <p:spPr>
          <a:xfrm>
            <a:off x="6224601" y="955430"/>
            <a:ext cx="1691236" cy="326523"/>
          </a:xfrm>
          <a:prstGeom prst="wedgeRectCallout">
            <a:avLst>
              <a:gd name="adj1" fmla="val -58895"/>
              <a:gd name="adj2" fmla="val -1049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Seen by ≈130 Friends</a:t>
            </a:r>
            <a:endParaRPr lang="en-GB" sz="1100" dirty="0"/>
          </a:p>
        </p:txBody>
      </p:sp>
      <p:sp>
        <p:nvSpPr>
          <p:cNvPr id="67" name="Rectangular Callout 66"/>
          <p:cNvSpPr/>
          <p:nvPr/>
        </p:nvSpPr>
        <p:spPr>
          <a:xfrm>
            <a:off x="6215637" y="2102912"/>
            <a:ext cx="1691236" cy="326523"/>
          </a:xfrm>
          <a:prstGeom prst="wedgeRectCallout">
            <a:avLst>
              <a:gd name="adj1" fmla="val -58895"/>
              <a:gd name="adj2" fmla="val -1049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Seen by ≈50 Unique Friends</a:t>
            </a:r>
            <a:endParaRPr lang="en-GB" sz="1100" dirty="0"/>
          </a:p>
        </p:txBody>
      </p:sp>
      <p:sp>
        <p:nvSpPr>
          <p:cNvPr id="68" name="Rectangular Callout 67"/>
          <p:cNvSpPr/>
          <p:nvPr/>
        </p:nvSpPr>
        <p:spPr>
          <a:xfrm>
            <a:off x="6214028" y="2488390"/>
            <a:ext cx="1691236" cy="326523"/>
          </a:xfrm>
          <a:prstGeom prst="wedgeRectCallout">
            <a:avLst>
              <a:gd name="adj1" fmla="val -58895"/>
              <a:gd name="adj2" fmla="val -1049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Seen by ≈50 Unique Friends</a:t>
            </a:r>
            <a:endParaRPr lang="en-GB" sz="1100" dirty="0"/>
          </a:p>
        </p:txBody>
      </p:sp>
      <p:sp>
        <p:nvSpPr>
          <p:cNvPr id="69" name="Rectangular Callout 68"/>
          <p:cNvSpPr/>
          <p:nvPr/>
        </p:nvSpPr>
        <p:spPr>
          <a:xfrm>
            <a:off x="6218438" y="3301382"/>
            <a:ext cx="1691236" cy="326523"/>
          </a:xfrm>
          <a:prstGeom prst="wedgeRectCallout">
            <a:avLst>
              <a:gd name="adj1" fmla="val -58895"/>
              <a:gd name="adj2" fmla="val -1049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Seen by ≈50 Unique Friends</a:t>
            </a:r>
            <a:endParaRPr lang="en-GB" sz="1100" dirty="0"/>
          </a:p>
        </p:txBody>
      </p:sp>
      <p:sp>
        <p:nvSpPr>
          <p:cNvPr id="72" name="Rectangular Callout 71"/>
          <p:cNvSpPr/>
          <p:nvPr/>
        </p:nvSpPr>
        <p:spPr>
          <a:xfrm>
            <a:off x="6211631" y="4162334"/>
            <a:ext cx="1691236" cy="326523"/>
          </a:xfrm>
          <a:prstGeom prst="wedgeRectCallout">
            <a:avLst>
              <a:gd name="adj1" fmla="val -58895"/>
              <a:gd name="adj2" fmla="val -1049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Seen by ≈130 Unique Friends</a:t>
            </a:r>
            <a:endParaRPr lang="en-GB" sz="1100" dirty="0"/>
          </a:p>
        </p:txBody>
      </p:sp>
      <p:sp>
        <p:nvSpPr>
          <p:cNvPr id="73" name="Rectangular Callout 72"/>
          <p:cNvSpPr/>
          <p:nvPr/>
        </p:nvSpPr>
        <p:spPr>
          <a:xfrm>
            <a:off x="284244" y="982499"/>
            <a:ext cx="2118488" cy="1303507"/>
          </a:xfrm>
          <a:prstGeom prst="wedgeRectCallout">
            <a:avLst>
              <a:gd name="adj1" fmla="val 77345"/>
              <a:gd name="adj2" fmla="val -900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Single post seen by a total of 460 people.</a:t>
            </a:r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If Ying and Nadia also book and post on Facebook, the whole process repeats/expands!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7" grpId="0" animBg="1"/>
      <p:bldP spid="68" grpId="0" animBg="1"/>
      <p:bldP spid="69" grpId="0" animBg="1"/>
      <p:bldP spid="72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Lifecycle of a Tweet</a:t>
            </a:r>
            <a:endParaRPr lang="en-GB" dirty="0"/>
          </a:p>
        </p:txBody>
      </p:sp>
      <p:pic>
        <p:nvPicPr>
          <p:cNvPr id="27" name="Content Placeholder 26" descr="Twitter_Hound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8920" y="4110198"/>
            <a:ext cx="4320000" cy="780923"/>
          </a:xfrm>
        </p:spPr>
      </p:pic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Users can ‘tweet’ their customised bookings messages at the end of their booking.</a:t>
            </a:r>
          </a:p>
          <a:p>
            <a:r>
              <a:rPr lang="en-GB" dirty="0" smtClean="0"/>
              <a:t>In the open twitter environment the sites can reply to / </a:t>
            </a:r>
            <a:r>
              <a:rPr lang="en-GB" dirty="0" err="1" smtClean="0"/>
              <a:t>retweet</a:t>
            </a:r>
            <a:r>
              <a:rPr lang="en-GB" dirty="0" smtClean="0"/>
              <a:t> their customer’s messages.</a:t>
            </a:r>
          </a:p>
          <a:p>
            <a:pPr lvl="1"/>
            <a:r>
              <a:rPr lang="en-GB" dirty="0" smtClean="0"/>
              <a:t>Customer engagement, improved retention.</a:t>
            </a:r>
          </a:p>
          <a:p>
            <a:pPr lvl="1"/>
            <a:r>
              <a:rPr lang="en-GB" dirty="0" smtClean="0"/>
              <a:t>All followers can benefit from information and entertainment. </a:t>
            </a:r>
          </a:p>
          <a:p>
            <a:pPr lvl="1"/>
            <a:r>
              <a:rPr lang="en-GB" dirty="0" smtClean="0"/>
              <a:t>Link to our bookings system and twitter profile shown to all viewers.</a:t>
            </a:r>
          </a:p>
          <a:p>
            <a:pPr lvl="1"/>
            <a:r>
              <a:rPr lang="en-GB" dirty="0" smtClean="0"/>
              <a:t>Activities which provide positive customer experiences become part of the training Wiki to help all staff in communicate with their members effectively.  Improving customer service and retention.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Customers can directly message the site with questions and feedback within the twitter environment.  This expands out reach beyond those already directly booking with us.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grpSp>
        <p:nvGrpSpPr>
          <p:cNvPr id="7" name="Group 11"/>
          <p:cNvGrpSpPr/>
          <p:nvPr/>
        </p:nvGrpSpPr>
        <p:grpSpPr>
          <a:xfrm>
            <a:off x="104700" y="2507766"/>
            <a:ext cx="4320000" cy="780923"/>
            <a:chOff x="0" y="1130107"/>
            <a:chExt cx="4320000" cy="780923"/>
          </a:xfrm>
        </p:grpSpPr>
        <p:pic>
          <p:nvPicPr>
            <p:cNvPr id="5" name="Picture 4" descr="Twitter_Whitehal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130107"/>
              <a:ext cx="4320000" cy="78092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2167" y="1193609"/>
              <a:ext cx="344819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tx1"/>
                  </a:solidFill>
                  <a:latin typeface="Arial" pitchFamily="34" charset="0"/>
                </a:rPr>
                <a:t>John Smith </a:t>
              </a:r>
              <a:r>
                <a:rPr lang="en-GB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</a:rPr>
                <a:t>@jsmith82</a:t>
              </a:r>
            </a:p>
            <a:p>
              <a:r>
                <a:rPr lang="en-GB" sz="800" dirty="0" smtClean="0">
                  <a:solidFill>
                    <a:srgbClr val="FF0000"/>
                  </a:solidFill>
                  <a:latin typeface="Arial" pitchFamily="34" charset="0"/>
                </a:rPr>
                <a:t>@</a:t>
              </a:r>
              <a:r>
                <a:rPr lang="en-GB" sz="800" dirty="0" err="1" smtClean="0">
                  <a:solidFill>
                    <a:srgbClr val="FF0000"/>
                  </a:solidFill>
                  <a:latin typeface="Arial" pitchFamily="34" charset="0"/>
                </a:rPr>
                <a:t>BishamBookings</a:t>
              </a:r>
              <a:r>
                <a:rPr lang="en-GB" sz="8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GB" sz="800" dirty="0" smtClean="0">
                  <a:solidFill>
                    <a:schemeClr val="tx1"/>
                  </a:solidFill>
                  <a:latin typeface="Arial" pitchFamily="34" charset="0"/>
                </a:rPr>
                <a:t>LOL! I fear it’ll be an uphill struggle.  Do I need to bring anything special with me, towels etc…?</a:t>
              </a:r>
              <a:endParaRPr lang="en-GB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700" y="1710905"/>
            <a:ext cx="4320000" cy="780923"/>
            <a:chOff x="0" y="2062029"/>
            <a:chExt cx="4320000" cy="780923"/>
          </a:xfrm>
        </p:grpSpPr>
        <p:pic>
          <p:nvPicPr>
            <p:cNvPr id="4" name="Picture 3" descr="Twitter_Serc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062029"/>
              <a:ext cx="4320000" cy="78092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81007" y="2113809"/>
              <a:ext cx="344819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tx1"/>
                  </a:solidFill>
                  <a:latin typeface="Arial" pitchFamily="34" charset="0"/>
                </a:rPr>
                <a:t>Bisham Abbey NSC </a:t>
              </a:r>
              <a:r>
                <a:rPr lang="en-GB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</a:rPr>
                <a:t>@</a:t>
              </a:r>
              <a:r>
                <a:rPr lang="en-GB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</a:rPr>
                <a:t>BishamBookings</a:t>
              </a:r>
              <a:endPara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endParaRPr>
            </a:p>
            <a:p>
              <a:r>
                <a:rPr lang="en-GB" sz="800" dirty="0" smtClean="0">
                  <a:solidFill>
                    <a:srgbClr val="FF0000"/>
                  </a:solidFill>
                  <a:latin typeface="Arial" pitchFamily="34" charset="0"/>
                </a:rPr>
                <a:t>@jsmith82</a:t>
              </a:r>
              <a:r>
                <a:rPr lang="en-GB" sz="800" dirty="0" smtClean="0">
                  <a:solidFill>
                    <a:schemeClr val="tx1"/>
                  </a:solidFill>
                  <a:latin typeface="Arial" pitchFamily="34" charset="0"/>
                </a:rPr>
                <a:t> Looking forward to seeing you soon and helping you out on your quest!</a:t>
              </a:r>
              <a:endParaRPr lang="en-GB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11" name="Group 9"/>
          <p:cNvGrpSpPr/>
          <p:nvPr/>
        </p:nvGrpSpPr>
        <p:grpSpPr>
          <a:xfrm>
            <a:off x="104700" y="3308728"/>
            <a:ext cx="4320000" cy="780923"/>
            <a:chOff x="0" y="2973012"/>
            <a:chExt cx="4320000" cy="780923"/>
          </a:xfrm>
        </p:grpSpPr>
        <p:pic>
          <p:nvPicPr>
            <p:cNvPr id="3" name="Picture 2" descr="Twitter_Derre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973012"/>
              <a:ext cx="4320000" cy="78092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87985" y="3056145"/>
              <a:ext cx="344819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err="1" smtClean="0">
                  <a:solidFill>
                    <a:schemeClr val="tx1"/>
                  </a:solidFill>
                  <a:latin typeface="Arial" pitchFamily="34" charset="0"/>
                </a:rPr>
                <a:t>Derren</a:t>
              </a:r>
              <a:r>
                <a:rPr lang="en-GB" sz="900" b="1" dirty="0" smtClean="0">
                  <a:solidFill>
                    <a:schemeClr val="tx1"/>
                  </a:solidFill>
                  <a:latin typeface="Arial" pitchFamily="34" charset="0"/>
                </a:rPr>
                <a:t> Jones </a:t>
              </a:r>
              <a:r>
                <a:rPr lang="en-GB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</a:rPr>
                <a:t>@</a:t>
              </a:r>
              <a:r>
                <a:rPr lang="en-GB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</a:rPr>
                <a:t>SportParrot</a:t>
              </a:r>
              <a:endPara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endParaRPr>
            </a:p>
            <a:p>
              <a:r>
                <a:rPr lang="en-GB" sz="800" dirty="0" smtClean="0">
                  <a:solidFill>
                    <a:schemeClr val="tx1"/>
                  </a:solidFill>
                  <a:latin typeface="Arial" pitchFamily="34" charset="0"/>
                </a:rPr>
                <a:t>RT </a:t>
              </a:r>
              <a:r>
                <a:rPr lang="en-GB" sz="800" dirty="0" smtClean="0">
                  <a:solidFill>
                    <a:srgbClr val="FF0000"/>
                  </a:solidFill>
                  <a:latin typeface="Arial" pitchFamily="34" charset="0"/>
                </a:rPr>
                <a:t>@jsmith82</a:t>
              </a:r>
              <a:r>
                <a:rPr lang="en-GB" sz="800" dirty="0" smtClean="0">
                  <a:solidFill>
                    <a:schemeClr val="tx1"/>
                  </a:solidFill>
                  <a:latin typeface="Arial" pitchFamily="34" charset="0"/>
                </a:rPr>
                <a:t> Just booked my first Legs, Bums and Tums class at </a:t>
              </a:r>
              <a:r>
                <a:rPr lang="en-GB" sz="800" dirty="0" smtClean="0">
                  <a:solidFill>
                    <a:srgbClr val="FF0000"/>
                  </a:solidFill>
                  <a:latin typeface="Arial" pitchFamily="34" charset="0"/>
                </a:rPr>
                <a:t>Bisham Abbey NSC</a:t>
              </a:r>
              <a:r>
                <a:rPr lang="en-GB" sz="800" dirty="0" smtClean="0">
                  <a:solidFill>
                    <a:schemeClr val="tx1"/>
                  </a:solidFill>
                  <a:latin typeface="Arial" pitchFamily="34" charset="0"/>
                </a:rPr>
                <a:t>.  On a mission for the perfect bum!</a:t>
              </a:r>
            </a:p>
            <a:p>
              <a:endParaRPr lang="en-GB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104700" y="917098"/>
            <a:ext cx="4320000" cy="780923"/>
            <a:chOff x="0" y="1130107"/>
            <a:chExt cx="4320000" cy="780923"/>
          </a:xfrm>
        </p:grpSpPr>
        <p:pic>
          <p:nvPicPr>
            <p:cNvPr id="16" name="Picture 15" descr="Twitter_Whitehal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130107"/>
              <a:ext cx="4320000" cy="78092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82167" y="1193609"/>
              <a:ext cx="344819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tx1"/>
                  </a:solidFill>
                  <a:latin typeface="Arial" pitchFamily="34" charset="0"/>
                </a:rPr>
                <a:t>John Smith </a:t>
              </a:r>
              <a:r>
                <a:rPr lang="en-GB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</a:rPr>
                <a:t>@jsmith82</a:t>
              </a:r>
            </a:p>
            <a:p>
              <a:r>
                <a:rPr lang="en-GB" sz="800" dirty="0" smtClean="0">
                  <a:solidFill>
                    <a:schemeClr val="tx1"/>
                  </a:solidFill>
                  <a:latin typeface="Arial" pitchFamily="34" charset="0"/>
                </a:rPr>
                <a:t>Just booked my first Legs, Bums and Tums class at </a:t>
              </a:r>
              <a:r>
                <a:rPr lang="en-GB" sz="800" dirty="0" smtClean="0">
                  <a:solidFill>
                    <a:srgbClr val="FF0000"/>
                  </a:solidFill>
                  <a:latin typeface="Arial" pitchFamily="34" charset="0"/>
                </a:rPr>
                <a:t>Bisham Abbey NSC</a:t>
              </a:r>
              <a:r>
                <a:rPr lang="en-GB" sz="800" dirty="0" smtClean="0">
                  <a:solidFill>
                    <a:schemeClr val="tx1"/>
                  </a:solidFill>
                  <a:latin typeface="Arial" pitchFamily="34" charset="0"/>
                </a:rPr>
                <a:t>.  On a mission for the perfect bum!</a:t>
              </a:r>
              <a:endParaRPr lang="en-GB" sz="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2628" y="4165359"/>
            <a:ext cx="34481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chemeClr val="tx1"/>
                </a:solidFill>
                <a:latin typeface="Arial" pitchFamily="34" charset="0"/>
              </a:rPr>
              <a:t>Ralph Hound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@</a:t>
            </a:r>
            <a:r>
              <a:rPr lang="en-GB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theTash</a:t>
            </a:r>
            <a:endParaRPr lang="en-GB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  <a:p>
            <a:r>
              <a:rPr lang="en-GB" sz="800" dirty="0" smtClean="0">
                <a:solidFill>
                  <a:srgbClr val="FF0000"/>
                </a:solidFill>
                <a:latin typeface="Arial" pitchFamily="34" charset="0"/>
              </a:rPr>
              <a:t>@</a:t>
            </a:r>
            <a:r>
              <a:rPr lang="en-GB" sz="800" dirty="0" err="1" smtClean="0">
                <a:solidFill>
                  <a:srgbClr val="FF0000"/>
                </a:solidFill>
                <a:latin typeface="Arial" pitchFamily="34" charset="0"/>
              </a:rPr>
              <a:t>BishamBookings</a:t>
            </a:r>
            <a:r>
              <a:rPr lang="en-GB" sz="8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GB" sz="800" dirty="0" smtClean="0">
                <a:solidFill>
                  <a:schemeClr val="tx1"/>
                </a:solidFill>
                <a:latin typeface="Arial" pitchFamily="34" charset="0"/>
              </a:rPr>
              <a:t>Looking to train for the London #Marathon, got any classes good for stamina. </a:t>
            </a:r>
          </a:p>
          <a:p>
            <a:endParaRPr lang="en-GB" sz="8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Community Engagement Facebook Post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253948" y="834895"/>
            <a:ext cx="4874150" cy="4308613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7"/>
          <p:cNvGrpSpPr/>
          <p:nvPr/>
        </p:nvGrpSpPr>
        <p:grpSpPr>
          <a:xfrm>
            <a:off x="4933120" y="856603"/>
            <a:ext cx="3417570" cy="2979419"/>
            <a:chOff x="4933120" y="856595"/>
            <a:chExt cx="3417570" cy="2979419"/>
          </a:xfrm>
        </p:grpSpPr>
        <p:sp>
          <p:nvSpPr>
            <p:cNvPr id="37" name="TextBox 36"/>
            <p:cNvSpPr txBox="1"/>
            <p:nvPr/>
          </p:nvSpPr>
          <p:spPr>
            <a:xfrm>
              <a:off x="4933120" y="856595"/>
              <a:ext cx="334518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rgbClr val="002060"/>
                  </a:solidFill>
                </a:rPr>
                <a:t>Sport England – Fitness </a:t>
              </a:r>
              <a:r>
                <a:rPr lang="en-GB" sz="1100" dirty="0" smtClean="0">
                  <a:solidFill>
                    <a:schemeClr val="bg1">
                      <a:lumMod val="50000"/>
                    </a:schemeClr>
                  </a:solidFill>
                </a:rPr>
                <a:t>shared</a:t>
              </a:r>
              <a:r>
                <a:rPr lang="en-GB" sz="1100" b="1" dirty="0" smtClean="0">
                  <a:solidFill>
                    <a:srgbClr val="002060"/>
                  </a:solidFill>
                </a:rPr>
                <a:t> National Fitness’s Post</a:t>
              </a:r>
            </a:p>
            <a:p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09320" y="1073764"/>
              <a:ext cx="3341370" cy="2762250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095049" y="1165205"/>
            <a:ext cx="3171825" cy="1419225"/>
            <a:chOff x="3743325" y="1181100"/>
            <a:chExt cx="3171825" cy="1419225"/>
          </a:xfrm>
        </p:grpSpPr>
        <p:sp>
          <p:nvSpPr>
            <p:cNvPr id="26" name="Rectangle 25"/>
            <p:cNvSpPr/>
            <p:nvPr/>
          </p:nvSpPr>
          <p:spPr>
            <a:xfrm>
              <a:off x="3743325" y="1181100"/>
              <a:ext cx="3171825" cy="1419225"/>
            </a:xfrm>
            <a:prstGeom prst="rect">
              <a:avLst/>
            </a:prstGeom>
            <a:solidFill>
              <a:srgbClr val="C8D1E2"/>
            </a:solidFill>
            <a:ln w="19050">
              <a:solidFill>
                <a:srgbClr val="E1E6E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797300" y="1254125"/>
              <a:ext cx="6350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4429126" y="1181101"/>
              <a:ext cx="248602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>
                  <a:solidFill>
                    <a:srgbClr val="002060"/>
                  </a:solidFill>
                </a:rPr>
                <a:t>John Smith</a:t>
              </a:r>
            </a:p>
            <a:p>
              <a:r>
                <a:rPr lang="en-GB" sz="1050" dirty="0" smtClean="0">
                  <a:solidFill>
                    <a:schemeClr val="tx1"/>
                  </a:solidFill>
                </a:rPr>
                <a:t>What’s your workout ‘Power Song’?</a:t>
              </a:r>
            </a:p>
            <a:p>
              <a:r>
                <a:rPr lang="en-GB" sz="1050" dirty="0" smtClean="0">
                  <a:solidFill>
                    <a:schemeClr val="tx1"/>
                  </a:solidFill>
                </a:rPr>
                <a:t>I’m a fan of “</a:t>
              </a:r>
              <a:r>
                <a:rPr lang="en-GB" sz="1050" i="1" dirty="0" smtClean="0">
                  <a:solidFill>
                    <a:schemeClr val="tx1"/>
                  </a:solidFill>
                </a:rPr>
                <a:t>Meat Loaf – Bat out of Hell</a:t>
              </a:r>
              <a:r>
                <a:rPr lang="en-GB" sz="1050" dirty="0" smtClean="0">
                  <a:solidFill>
                    <a:schemeClr val="tx1"/>
                  </a:solidFill>
                </a:rPr>
                <a:t>”</a:t>
              </a:r>
              <a:br>
                <a:rPr lang="en-GB" sz="1050" dirty="0" smtClean="0">
                  <a:solidFill>
                    <a:schemeClr val="tx1"/>
                  </a:solidFill>
                </a:rPr>
              </a:br>
              <a:r>
                <a:rPr lang="en-GB" sz="1050" dirty="0" smtClean="0">
                  <a:solidFill>
                    <a:schemeClr val="tx1"/>
                  </a:solidFill>
                </a:rPr>
                <a:t/>
              </a:r>
              <a:br>
                <a:rPr lang="en-GB" sz="1050" dirty="0" smtClean="0">
                  <a:solidFill>
                    <a:schemeClr val="tx1"/>
                  </a:solidFill>
                </a:rPr>
              </a:br>
              <a:r>
                <a:rPr lang="en-GB" sz="1050" dirty="0" smtClean="0">
                  <a:solidFill>
                    <a:schemeClr val="tx1"/>
                  </a:solidFill>
                </a:rPr>
                <a:t>Add your tracks below and we’ll add them to the gym playlist!</a:t>
              </a:r>
            </a:p>
            <a:p>
              <a:endParaRPr lang="en-GB" sz="1050" dirty="0" smtClean="0">
                <a:solidFill>
                  <a:schemeClr val="tx1"/>
                </a:solidFill>
              </a:endParaRPr>
            </a:p>
            <a:p>
              <a:r>
                <a:rPr lang="en-GB" sz="1050" dirty="0" smtClean="0">
                  <a:solidFill>
                    <a:schemeClr val="accent3"/>
                  </a:solidFill>
                </a:rPr>
                <a:t>Like</a:t>
              </a:r>
              <a:r>
                <a:rPr lang="en-GB" sz="1050" dirty="0" smtClean="0">
                  <a:solidFill>
                    <a:schemeClr val="tx1"/>
                  </a:solidFill>
                </a:rPr>
                <a:t> </a:t>
              </a:r>
              <a:r>
                <a:rPr lang="en-GB" sz="1050" dirty="0" smtClean="0">
                  <a:solidFill>
                    <a:schemeClr val="bg1">
                      <a:lumMod val="50000"/>
                    </a:schemeClr>
                  </a:solidFill>
                </a:rPr>
                <a:t> - </a:t>
              </a:r>
              <a:r>
                <a:rPr lang="en-GB" sz="1050" dirty="0" smtClean="0">
                  <a:solidFill>
                    <a:schemeClr val="accent3"/>
                  </a:solidFill>
                </a:rPr>
                <a:t>Comment</a:t>
              </a:r>
              <a:r>
                <a:rPr lang="en-GB" sz="1050" dirty="0" smtClean="0">
                  <a:solidFill>
                    <a:schemeClr val="tx1"/>
                  </a:solidFill>
                </a:rPr>
                <a:t> </a:t>
              </a:r>
              <a:r>
                <a:rPr lang="en-GB" sz="1050" dirty="0" smtClean="0">
                  <a:solidFill>
                    <a:schemeClr val="bg1">
                      <a:lumMod val="50000"/>
                    </a:schemeClr>
                  </a:solidFill>
                </a:rPr>
                <a:t>- 1 hour ago</a:t>
              </a:r>
              <a:endParaRPr lang="en-GB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5091238" y="2917805"/>
            <a:ext cx="3171825" cy="819150"/>
            <a:chOff x="3762375" y="3067051"/>
            <a:chExt cx="3171825" cy="819150"/>
          </a:xfrm>
        </p:grpSpPr>
        <p:sp>
          <p:nvSpPr>
            <p:cNvPr id="30" name="Rectangle 29"/>
            <p:cNvSpPr/>
            <p:nvPr/>
          </p:nvSpPr>
          <p:spPr>
            <a:xfrm>
              <a:off x="3762375" y="3067051"/>
              <a:ext cx="3171825" cy="819150"/>
            </a:xfrm>
            <a:prstGeom prst="rect">
              <a:avLst/>
            </a:prstGeom>
            <a:solidFill>
              <a:srgbClr val="C8D1E2"/>
            </a:solidFill>
            <a:ln w="19050">
              <a:solidFill>
                <a:srgbClr val="E1E6E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6350" y="3140075"/>
              <a:ext cx="6350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4448176" y="3067051"/>
              <a:ext cx="24860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>
                  <a:solidFill>
                    <a:srgbClr val="002060"/>
                  </a:solidFill>
                </a:rPr>
                <a:t>Brian Jones</a:t>
              </a:r>
            </a:p>
            <a:p>
              <a:r>
                <a:rPr lang="en-GB" sz="1050" dirty="0" smtClean="0">
                  <a:solidFill>
                    <a:schemeClr val="tx1"/>
                  </a:solidFill>
                </a:rPr>
                <a:t>Anything by @</a:t>
              </a:r>
              <a:r>
                <a:rPr lang="en-GB" sz="1050" dirty="0" err="1" smtClean="0">
                  <a:solidFill>
                    <a:schemeClr val="tx1"/>
                  </a:solidFill>
                </a:rPr>
                <a:t>DaftPunk</a:t>
              </a:r>
              <a:r>
                <a:rPr lang="en-GB" sz="1050" dirty="0" smtClean="0">
                  <a:solidFill>
                    <a:schemeClr val="tx1"/>
                  </a:solidFill>
                </a:rPr>
                <a:t> for me!</a:t>
              </a:r>
            </a:p>
            <a:p>
              <a:endParaRPr lang="en-GB" sz="1050" dirty="0" smtClean="0">
                <a:solidFill>
                  <a:schemeClr val="tx1"/>
                </a:solidFill>
              </a:endParaRPr>
            </a:p>
            <a:p>
              <a:r>
                <a:rPr lang="en-GB" sz="1050" dirty="0" smtClean="0">
                  <a:solidFill>
                    <a:schemeClr val="accent3"/>
                  </a:solidFill>
                </a:rPr>
                <a:t>Like</a:t>
              </a:r>
              <a:r>
                <a:rPr lang="en-GB" sz="1050" dirty="0" smtClean="0">
                  <a:solidFill>
                    <a:schemeClr val="tx1"/>
                  </a:solidFill>
                </a:rPr>
                <a:t> </a:t>
              </a:r>
              <a:r>
                <a:rPr lang="en-GB" sz="1050" dirty="0" smtClean="0">
                  <a:solidFill>
                    <a:schemeClr val="bg1">
                      <a:lumMod val="50000"/>
                    </a:schemeClr>
                  </a:solidFill>
                </a:rPr>
                <a:t> - </a:t>
              </a:r>
              <a:r>
                <a:rPr lang="en-GB" sz="1050" dirty="0" smtClean="0">
                  <a:solidFill>
                    <a:schemeClr val="accent3"/>
                  </a:solidFill>
                </a:rPr>
                <a:t>Comment</a:t>
              </a:r>
              <a:r>
                <a:rPr lang="en-GB" sz="1050" dirty="0" smtClean="0">
                  <a:solidFill>
                    <a:schemeClr val="tx1"/>
                  </a:solidFill>
                </a:rPr>
                <a:t> </a:t>
              </a:r>
              <a:r>
                <a:rPr lang="en-GB" sz="1050" dirty="0" smtClean="0">
                  <a:solidFill>
                    <a:schemeClr val="bg1">
                      <a:lumMod val="50000"/>
                    </a:schemeClr>
                  </a:solidFill>
                </a:rPr>
                <a:t>- 1 hour ago</a:t>
              </a:r>
            </a:p>
          </p:txBody>
        </p:sp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6350" y="3140075"/>
              <a:ext cx="6350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3"/>
          <p:cNvGrpSpPr/>
          <p:nvPr/>
        </p:nvGrpSpPr>
        <p:grpSpPr>
          <a:xfrm>
            <a:off x="5093148" y="2588240"/>
            <a:ext cx="3179445" cy="304800"/>
            <a:chOff x="695325" y="2886076"/>
            <a:chExt cx="3179445" cy="304800"/>
          </a:xfrm>
        </p:grpSpPr>
        <p:sp>
          <p:nvSpPr>
            <p:cNvPr id="35" name="Rectangle 34"/>
            <p:cNvSpPr/>
            <p:nvPr/>
          </p:nvSpPr>
          <p:spPr>
            <a:xfrm>
              <a:off x="695325" y="2905126"/>
              <a:ext cx="3171825" cy="285750"/>
            </a:xfrm>
            <a:prstGeom prst="rect">
              <a:avLst/>
            </a:prstGeom>
            <a:solidFill>
              <a:srgbClr val="C8D1E2"/>
            </a:solidFill>
            <a:ln w="19050">
              <a:solidFill>
                <a:srgbClr val="E1E6E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2945" y="2886076"/>
              <a:ext cx="31718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 smtClean="0">
                  <a:solidFill>
                    <a:schemeClr val="accent3"/>
                  </a:solidFill>
                </a:rPr>
                <a:t>Terry Numan </a:t>
              </a:r>
              <a:r>
                <a:rPr lang="en-GB" sz="1050" dirty="0" smtClean="0">
                  <a:solidFill>
                    <a:schemeClr val="bg1">
                      <a:lumMod val="50000"/>
                    </a:schemeClr>
                  </a:solidFill>
                </a:rPr>
                <a:t> Likes this</a:t>
              </a:r>
              <a:endParaRPr lang="en-GB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44" name="Picture 43" descr="Quick FB Timeline Pa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8698">
            <a:off x="-180753" y="1020729"/>
            <a:ext cx="4801848" cy="431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Rectangular Callout 38"/>
          <p:cNvSpPr/>
          <p:nvPr/>
        </p:nvSpPr>
        <p:spPr>
          <a:xfrm>
            <a:off x="2162770" y="1399430"/>
            <a:ext cx="2711395" cy="675861"/>
          </a:xfrm>
          <a:prstGeom prst="wedgeRectCallout">
            <a:avLst>
              <a:gd name="adj1" fmla="val 59894"/>
              <a:gd name="adj2" fmla="val -3315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John Smith (Marketing Manager)</a:t>
            </a:r>
          </a:p>
          <a:p>
            <a:pPr algn="ctr"/>
            <a:r>
              <a:rPr lang="en-GB" sz="1100" dirty="0" smtClean="0"/>
              <a:t>Puts up a national message about music.</a:t>
            </a:r>
            <a:endParaRPr lang="en-GB" sz="1100" dirty="0"/>
          </a:p>
        </p:txBody>
      </p:sp>
      <p:sp>
        <p:nvSpPr>
          <p:cNvPr id="40" name="Rectangular Callout 39"/>
          <p:cNvSpPr/>
          <p:nvPr/>
        </p:nvSpPr>
        <p:spPr>
          <a:xfrm>
            <a:off x="2100475" y="2633210"/>
            <a:ext cx="2711395" cy="675861"/>
          </a:xfrm>
          <a:prstGeom prst="wedgeRectCallout">
            <a:avLst>
              <a:gd name="adj1" fmla="val 59894"/>
              <a:gd name="adj2" fmla="val -3315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Terry Numan follows the national page and ‘likes’ this post. Terry’s friends can now be aware of this.</a:t>
            </a:r>
            <a:endParaRPr lang="en-GB" sz="1100" dirty="0"/>
          </a:p>
        </p:txBody>
      </p:sp>
      <p:sp>
        <p:nvSpPr>
          <p:cNvPr id="41" name="Rectangular Callout 40"/>
          <p:cNvSpPr/>
          <p:nvPr/>
        </p:nvSpPr>
        <p:spPr>
          <a:xfrm>
            <a:off x="5007365" y="133016"/>
            <a:ext cx="2711395" cy="526203"/>
          </a:xfrm>
          <a:prstGeom prst="wedgeRectCallout">
            <a:avLst>
              <a:gd name="adj1" fmla="val -33436"/>
              <a:gd name="adj2" fmla="val 8661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The Sport England Fitness page shares this post with all of it’s followers.</a:t>
            </a:r>
            <a:endParaRPr lang="en-GB" sz="1100" dirty="0"/>
          </a:p>
        </p:txBody>
      </p:sp>
      <p:sp>
        <p:nvSpPr>
          <p:cNvPr id="42" name="Rectangular Callout 41"/>
          <p:cNvSpPr/>
          <p:nvPr/>
        </p:nvSpPr>
        <p:spPr>
          <a:xfrm>
            <a:off x="2149518" y="3115334"/>
            <a:ext cx="2711395" cy="1233377"/>
          </a:xfrm>
          <a:prstGeom prst="wedgeRectCallout">
            <a:avLst>
              <a:gd name="adj1" fmla="val 59894"/>
              <a:gd name="adj2" fmla="val -3315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Brian follows ‘Sport England Fitness’, but can now comment on the national post.</a:t>
            </a:r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The post will now have comments from national and multiple local users, reaching large scale participation/engagement.</a:t>
            </a:r>
            <a:endParaRPr lang="en-GB" sz="1100" dirty="0"/>
          </a:p>
        </p:txBody>
      </p:sp>
      <p:sp>
        <p:nvSpPr>
          <p:cNvPr id="43" name="Rectangular Callout 42"/>
          <p:cNvSpPr/>
          <p:nvPr/>
        </p:nvSpPr>
        <p:spPr>
          <a:xfrm>
            <a:off x="5327442" y="3907760"/>
            <a:ext cx="2711395" cy="675861"/>
          </a:xfrm>
          <a:prstGeom prst="wedgeRectCallout">
            <a:avLst>
              <a:gd name="adj1" fmla="val 8281"/>
              <a:gd name="adj2" fmla="val -13447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Brian has also tagged  the music group ‘Daft Punk’, spreading our message even further…</a:t>
            </a:r>
            <a:endParaRPr lang="en-GB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Interactive Features in Primary Websites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774635" y="1204920"/>
            <a:ext cx="2912164" cy="3100387"/>
          </a:xfrm>
        </p:spPr>
        <p:txBody>
          <a:bodyPr>
            <a:normAutofit/>
          </a:bodyPr>
          <a:lstStyle/>
          <a:p>
            <a:r>
              <a:rPr lang="en-GB" dirty="0" smtClean="0"/>
              <a:t>Already Online</a:t>
            </a:r>
          </a:p>
          <a:p>
            <a:pPr lvl="1"/>
            <a:r>
              <a:rPr lang="en-GB" dirty="0" smtClean="0"/>
              <a:t>Tweet / +1 / Like and Send Buttons added to the footer of all content pages</a:t>
            </a:r>
          </a:p>
          <a:p>
            <a:pPr lvl="1"/>
            <a:r>
              <a:rPr lang="en-GB" dirty="0" smtClean="0"/>
              <a:t>Inline Twitter Gadgets</a:t>
            </a:r>
          </a:p>
          <a:p>
            <a:pPr lvl="1"/>
            <a:r>
              <a:rPr lang="en-GB" dirty="0" smtClean="0"/>
              <a:t>QR Codes for contacts and mobile bookings app</a:t>
            </a:r>
          </a:p>
          <a:p>
            <a:pPr lvl="1"/>
            <a:r>
              <a:rPr lang="en-GB" dirty="0" smtClean="0"/>
              <a:t>Google Translate into over 50 Languages</a:t>
            </a:r>
          </a:p>
          <a:p>
            <a:r>
              <a:rPr lang="en-GB" dirty="0" smtClean="0"/>
              <a:t>Coming Soon</a:t>
            </a:r>
          </a:p>
          <a:p>
            <a:pPr lvl="1"/>
            <a:r>
              <a:rPr lang="en-GB" dirty="0" smtClean="0"/>
              <a:t>Inline Facebook Gadgets</a:t>
            </a:r>
          </a:p>
          <a:p>
            <a:pPr lvl="1"/>
            <a:r>
              <a:rPr lang="en-GB" dirty="0" smtClean="0"/>
              <a:t>Pinterest Pages</a:t>
            </a:r>
          </a:p>
          <a:p>
            <a:endParaRPr lang="en-GB" dirty="0"/>
          </a:p>
        </p:txBody>
      </p:sp>
      <p:pic>
        <p:nvPicPr>
          <p:cNvPr id="8" name="Picture 7" descr="Forum Leisure.jpg"/>
          <p:cNvPicPr>
            <a:picLocks noChangeAspect="1"/>
          </p:cNvPicPr>
          <p:nvPr/>
        </p:nvPicPr>
        <p:blipFill>
          <a:blip r:embed="rId2"/>
          <a:srcRect b="2967"/>
          <a:stretch>
            <a:fillRect/>
          </a:stretch>
        </p:blipFill>
        <p:spPr>
          <a:xfrm>
            <a:off x="84333" y="876300"/>
            <a:ext cx="5463019" cy="426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 r="41396"/>
          <a:stretch>
            <a:fillRect/>
          </a:stretch>
        </p:blipFill>
        <p:spPr bwMode="auto">
          <a:xfrm>
            <a:off x="-1802" y="3222173"/>
            <a:ext cx="9145802" cy="192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Interactive Features in Print Materials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QR Codes embedded into print materials</a:t>
            </a:r>
          </a:p>
          <a:p>
            <a:r>
              <a:rPr lang="en-GB" dirty="0" smtClean="0"/>
              <a:t>Can be used to add to smart phone contacts list</a:t>
            </a:r>
          </a:p>
          <a:p>
            <a:r>
              <a:rPr lang="en-GB" dirty="0" smtClean="0"/>
              <a:t>Link to specific mobile formatted URL </a:t>
            </a:r>
          </a:p>
          <a:p>
            <a:r>
              <a:rPr lang="en-GB" dirty="0" smtClean="0"/>
              <a:t>Links to promotional codes and vouchers</a:t>
            </a:r>
          </a:p>
          <a:p>
            <a:r>
              <a:rPr lang="en-GB" dirty="0" smtClean="0"/>
              <a:t>Good uptake of targeted messages</a:t>
            </a:r>
            <a:endParaRPr lang="en-GB" dirty="0"/>
          </a:p>
        </p:txBody>
      </p:sp>
      <p:pic>
        <p:nvPicPr>
          <p:cNvPr id="8" name="Picture 7" descr="Forum Leis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358" y="927231"/>
            <a:ext cx="4332029" cy="3040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000000"/>
      </a:dk1>
      <a:lt1>
        <a:sysClr val="window" lastClr="FFFFFF"/>
      </a:lt1>
      <a:dk2>
        <a:srgbClr val="414B56"/>
      </a:dk2>
      <a:lt2>
        <a:srgbClr val="FFFFFF"/>
      </a:lt2>
      <a:accent1>
        <a:srgbClr val="DC241F"/>
      </a:accent1>
      <a:accent2>
        <a:srgbClr val="74A18E"/>
      </a:accent2>
      <a:accent3>
        <a:srgbClr val="11568C"/>
      </a:accent3>
      <a:accent4>
        <a:srgbClr val="B99C6B"/>
      </a:accent4>
      <a:accent5>
        <a:srgbClr val="A12830"/>
      </a:accent5>
      <a:accent6>
        <a:srgbClr val="009EC0"/>
      </a:accent6>
      <a:hlink>
        <a:srgbClr val="0000FF"/>
      </a:hlink>
      <a:folHlink>
        <a:srgbClr val="ED8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23304</TotalTime>
  <Words>928</Words>
  <Application>Microsoft Office PowerPoint</Application>
  <PresentationFormat>On-screen Show (16:9)</PresentationFormat>
  <Paragraphs>126</Paragraphs>
  <Slides>9</Slides>
  <Notes>8</Notes>
  <HiddenSlides>3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Lucida Grande</vt:lpstr>
      <vt:lpstr>Calibri</vt:lpstr>
      <vt:lpstr>FS Sophie</vt:lpstr>
      <vt:lpstr>Office Theme</vt:lpstr>
      <vt:lpstr>Visio</vt:lpstr>
      <vt:lpstr>Social and Digital Media in Leisure</vt:lpstr>
      <vt:lpstr>Simplified Social Media Hierarchy </vt:lpstr>
      <vt:lpstr>Example of Community Engagement </vt:lpstr>
      <vt:lpstr>Mobile Bookings App with Social Media Integration</vt:lpstr>
      <vt:lpstr>Example of Facebook Post through Bookings System</vt:lpstr>
      <vt:lpstr>Lifecycle of a Tweet</vt:lpstr>
      <vt:lpstr>Example of Community Engagement Facebook Post</vt:lpstr>
      <vt:lpstr>Interactive Features in Primary Websites</vt:lpstr>
      <vt:lpstr>Interactive Features in Print Materials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Jude Davis</dc:creator>
  <cp:lastModifiedBy>Annelli</cp:lastModifiedBy>
  <cp:revision>686</cp:revision>
  <cp:lastPrinted>2011-07-05T14:37:59Z</cp:lastPrinted>
  <dcterms:created xsi:type="dcterms:W3CDTF">2011-05-18T09:37:51Z</dcterms:created>
  <dcterms:modified xsi:type="dcterms:W3CDTF">2012-06-19T09:03:44Z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ca4e2f2f-a5a9-40a1-90a4-5b3b7522fbe6</vt:lpwstr>
  </property>
  <property fmtid="{D5CDD505-2E9C-101B-9397-08002B2CF9AE}" pid="3" name="aliashPowerpointFooter">
    <vt:lpwstr>Serco in Confidence</vt:lpwstr>
  </property>
  <property fmtid="{D5CDD505-2E9C-101B-9397-08002B2CF9AE}" pid="4" name="SercoClassification">
    <vt:lpwstr>Serco in Confidence</vt:lpwstr>
  </property>
</Properties>
</file>