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  <p:sldMasterId id="2147483690" r:id="rId4"/>
    <p:sldMasterId id="2147483716" r:id="rId5"/>
    <p:sldMasterId id="2147483730" r:id="rId6"/>
  </p:sldMasterIdLst>
  <p:notesMasterIdLst>
    <p:notesMasterId r:id="rId31"/>
  </p:notesMasterIdLst>
  <p:sldIdLst>
    <p:sldId id="257" r:id="rId7"/>
    <p:sldId id="259" r:id="rId8"/>
    <p:sldId id="261" r:id="rId9"/>
    <p:sldId id="283" r:id="rId10"/>
    <p:sldId id="263" r:id="rId11"/>
    <p:sldId id="272" r:id="rId12"/>
    <p:sldId id="278" r:id="rId13"/>
    <p:sldId id="273" r:id="rId14"/>
    <p:sldId id="282" r:id="rId15"/>
    <p:sldId id="264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433" autoAdjust="0"/>
  </p:normalViewPr>
  <p:slideViewPr>
    <p:cSldViewPr>
      <p:cViewPr>
        <p:scale>
          <a:sx n="84" d="100"/>
          <a:sy n="84" d="100"/>
        </p:scale>
        <p:origin x="-23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97031-E44D-46F7-8F41-2645FD2AA84B}" type="datetimeFigureOut">
              <a:rPr lang="en-GB" smtClean="0"/>
              <a:t>18/06/2012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77217-9D68-49A4-9935-560B36F71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79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  <p:sp>
        <p:nvSpPr>
          <p:cNvPr id="57348" name="Rectangle 3"/>
          <p:cNvSpPr txBox="1">
            <a:spLocks noChangeArrowheads="1"/>
          </p:cNvSpPr>
          <p:nvPr/>
        </p:nvSpPr>
        <p:spPr bwMode="auto">
          <a:xfrm>
            <a:off x="1041400" y="4868866"/>
            <a:ext cx="4891088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5" tIns="45287" rIns="90565" bIns="45287"/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A4F2B034-D7B6-4E32-8DCE-C590906E8B7A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9D7EB9FC-6663-4384-A633-05E7FC0839AE}" type="slidenum">
              <a:rPr lang="en-GB">
                <a:solidFill>
                  <a:prstClr val="black"/>
                </a:solidFill>
              </a:rPr>
              <a:pPr eaLnBrk="1" hangingPunct="1"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7D27FBE4-B7B5-4829-A527-B599E0B7242F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B58C7A43-5855-44DE-ADF9-31B0C060B8D5}" type="slidenum">
              <a:rPr lang="en-GB">
                <a:solidFill>
                  <a:prstClr val="black"/>
                </a:solidFill>
              </a:rPr>
              <a:pPr eaLnBrk="1" hangingPunct="1"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B1F00D80-D7E4-48A2-86A6-55DB2EF0D442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0F1FE001-643F-43CF-9878-CC1F636AA8C0}" type="slidenum">
              <a:rPr lang="en-GB">
                <a:solidFill>
                  <a:prstClr val="black"/>
                </a:solidFill>
              </a:rPr>
              <a:pPr eaLnBrk="1" hangingPunct="1"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BB308087-F69E-4BFF-821E-CFEAAAA9A546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2A4B10BB-B473-41CE-9BE6-4484C0326B44}" type="slidenum">
              <a:rPr lang="en-GB">
                <a:solidFill>
                  <a:prstClr val="black"/>
                </a:solidFill>
              </a:rPr>
              <a:pPr eaLnBrk="1" hangingPunct="1"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E217BC70-63CA-44F9-978D-E59DEA585E3E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F534D5F3-F93D-4E9D-989B-B6B3CA590A27}" type="slidenum">
              <a:rPr lang="en-GB">
                <a:solidFill>
                  <a:prstClr val="black"/>
                </a:solidFill>
              </a:rPr>
              <a:pPr eaLnBrk="1" hangingPunct="1"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BB480F6B-125F-4D32-A477-2FDAC8949FA8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E14FEE78-AA12-4289-BAEA-72A7344A9200}" type="slidenum">
              <a:rPr lang="en-GB">
                <a:solidFill>
                  <a:prstClr val="black"/>
                </a:solidFill>
              </a:rPr>
              <a:pPr eaLnBrk="1" hangingPunct="1"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2F8C6A7B-3C38-445A-B66C-5DC84157E099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6F3496F4-5A2F-462E-B528-730F810E6FDA}" type="slidenum">
              <a:rPr lang="en-GB">
                <a:solidFill>
                  <a:prstClr val="black"/>
                </a:solidFill>
              </a:rPr>
              <a:pPr eaLnBrk="1" hangingPunct="1"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AB88499A-720D-4751-9883-DCB030BF65F7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DDE69717-9DBC-4BA6-B6BD-96892E6367CD}" type="slidenum">
              <a:rPr lang="en-GB">
                <a:solidFill>
                  <a:prstClr val="black"/>
                </a:solidFill>
              </a:rPr>
              <a:pPr eaLnBrk="1" hangingPunct="1"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3E346686-F028-464B-9DD4-B2F79CBAACF9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FF7FFBBD-8B13-40F5-8710-B2391870F596}" type="slidenum">
              <a:rPr lang="en-GB">
                <a:solidFill>
                  <a:prstClr val="black"/>
                </a:solidFill>
              </a:rPr>
              <a:pPr eaLnBrk="1" hangingPunct="1"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Arial" charset="0"/>
            </a:endParaRPr>
          </a:p>
          <a:p>
            <a:endParaRPr lang="en-GB" smtClean="0">
              <a:latin typeface="Arial" charset="0"/>
            </a:endParaRP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F567513E-8224-4841-8C2D-09E61F5A5F90}" type="datetime1">
              <a:rPr lang="en-US" sz="1200" b="0">
                <a:solidFill>
                  <a:prstClr val="black"/>
                </a:solidFill>
              </a:rPr>
              <a:pPr/>
              <a:t>6/18/2012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362FFC8D-E223-4022-94C3-A01B8D1D86DB}" type="slidenum">
              <a:rPr lang="en-US" sz="1200" b="0">
                <a:solidFill>
                  <a:prstClr val="black"/>
                </a:solidFill>
              </a:rPr>
              <a:pPr/>
              <a:t>2</a:t>
            </a:fld>
            <a:endParaRPr lang="en-US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CD7AC411-10FE-4990-8E1E-D3B4FEDB94D4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86F739DF-1F83-43B6-8B82-24E675FDC817}" type="slidenum">
              <a:rPr lang="en-GB">
                <a:solidFill>
                  <a:prstClr val="black"/>
                </a:solidFill>
              </a:rPr>
              <a:pPr eaLnBrk="1" hangingPunct="1"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910E0352-8D89-4577-BFCF-4B7631639587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F6C21629-AD45-451C-AEC6-E177DF14CB92}" type="slidenum">
              <a:rPr lang="en-GB">
                <a:solidFill>
                  <a:prstClr val="black"/>
                </a:solidFill>
              </a:rPr>
              <a:pPr eaLnBrk="1" hangingPunct="1"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65BDD209-567E-45DF-B080-E7628594376B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1C987939-85B6-4E2D-8009-020ECA7F14EE}" type="slidenum">
              <a:rPr lang="en-GB">
                <a:solidFill>
                  <a:prstClr val="black"/>
                </a:solidFill>
              </a:rPr>
              <a:pPr eaLnBrk="1" hangingPunct="1"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DB62197D-1F51-4F6D-A351-D1583636BE8E}" type="datetime3">
              <a:rPr lang="en-GB">
                <a:solidFill>
                  <a:prstClr val="black"/>
                </a:solidFill>
              </a:rPr>
              <a:pPr eaLnBrk="1" hangingPunct="1"/>
              <a:t>18 June, 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6002CFE8-B41F-401D-BB9F-B0BEBB33F1C3}" type="slidenum">
              <a:rPr lang="en-GB">
                <a:solidFill>
                  <a:prstClr val="black"/>
                </a:solidFill>
              </a:rPr>
              <a:pPr eaLnBrk="1" hangingPunct="1"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2" y="4716465"/>
            <a:ext cx="5335588" cy="4465637"/>
          </a:xfrm>
          <a:noFill/>
        </p:spPr>
        <p:txBody>
          <a:bodyPr/>
          <a:lstStyle/>
          <a:p>
            <a:endParaRPr lang="en-GB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67DB6BD4-8D3D-4446-A650-AF38B1B033E7}" type="datetime3">
              <a:rPr lang="en-GB" sz="1200" b="0">
                <a:solidFill>
                  <a:prstClr val="black"/>
                </a:solidFill>
              </a:rPr>
              <a:pPr/>
              <a:t>18 June, 2012</a:t>
            </a:fld>
            <a:endParaRPr lang="en-GB" sz="1200" b="0">
              <a:solidFill>
                <a:prstClr val="black"/>
              </a:solidFill>
            </a:endParaRP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04875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0487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BC606807-B7F1-45A9-A2FC-AC8BDB86AE02}" type="slidenum">
              <a:rPr lang="en-GB" sz="1200" b="0">
                <a:solidFill>
                  <a:prstClr val="black"/>
                </a:solidFill>
              </a:rPr>
              <a:pPr/>
              <a:t>5</a:t>
            </a:fld>
            <a:endParaRPr lang="en-GB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90" y="4716465"/>
            <a:ext cx="4887912" cy="4465637"/>
          </a:xfrm>
          <a:noFill/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716462"/>
            <a:ext cx="5684838" cy="420846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solidFill>
                <a:srgbClr val="0D0D0D"/>
              </a:solidFill>
              <a:latin typeface="HelveticaNeue LT 45 Light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716462"/>
            <a:ext cx="5684838" cy="420846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solidFill>
                <a:srgbClr val="0D0D0D"/>
              </a:solidFill>
              <a:latin typeface="HelveticaNeue LT 45 Light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716463"/>
            <a:ext cx="5684838" cy="4208462"/>
          </a:xfrm>
          <a:noFill/>
        </p:spPr>
        <p:txBody>
          <a:bodyPr/>
          <a:lstStyle/>
          <a:p>
            <a:pPr defTabSz="457200" eaLnBrk="1" hangingPunct="1">
              <a:spcBef>
                <a:spcPct val="0"/>
              </a:spcBef>
              <a:spcAft>
                <a:spcPts val="1200"/>
              </a:spcAft>
            </a:pPr>
            <a:endParaRPr lang="en-GB" dirty="0" smtClean="0">
              <a:latin typeface="HelveticaNeue LT 45 Light" pitchFamily="34" charset="0"/>
              <a:ea typeface="ＭＳ Ｐゴシック" pitchFamily="34" charset="-128"/>
              <a:cs typeface="Times New Roman" pitchFamily="18" charset="0"/>
            </a:endParaRPr>
          </a:p>
          <a:p>
            <a:pPr defTabSz="457200" eaLnBrk="1" hangingPunct="1">
              <a:spcBef>
                <a:spcPct val="0"/>
              </a:spcBef>
              <a:spcAft>
                <a:spcPts val="1200"/>
              </a:spcAft>
            </a:pPr>
            <a:endParaRPr lang="en-GB" dirty="0" smtClean="0">
              <a:latin typeface="HelveticaNeue LT 45 Light" pitchFamily="34" charset="0"/>
              <a:ea typeface="ＭＳ Ｐゴシック" pitchFamily="34" charset="-128"/>
              <a:cs typeface="Times New Roman" pitchFamily="18" charset="0"/>
            </a:endParaRPr>
          </a:p>
          <a:p>
            <a:pPr defTabSz="457200" eaLnBrk="1" hangingPunct="1">
              <a:spcBef>
                <a:spcPct val="0"/>
              </a:spcBef>
            </a:pPr>
            <a:endParaRPr lang="en-GB" dirty="0" smtClean="0">
              <a:solidFill>
                <a:srgbClr val="0D0D0D"/>
              </a:solidFill>
              <a:latin typeface="HelveticaNeue LT 45 Light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3495675" y="6613525"/>
            <a:ext cx="2155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08660F84-26BC-483F-9428-47D1AA41A213}" type="slidenum">
              <a:rPr lang="en-GB" sz="1000" b="0" smtClean="0">
                <a:solidFill>
                  <a:srgbClr val="5F5F5F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b="0" smtClean="0">
              <a:solidFill>
                <a:srgbClr val="5F5F5F"/>
              </a:solidFill>
            </a:endParaRPr>
          </a:p>
        </p:txBody>
      </p:sp>
      <p:sp>
        <p:nvSpPr>
          <p:cNvPr id="5" name="Picture 31" descr="The Player"/>
          <p:cNvSpPr>
            <a:spLocks noChangeAspect="1" noChangeArrowheads="1"/>
          </p:cNvSpPr>
          <p:nvPr userDrawn="1"/>
        </p:nvSpPr>
        <p:spPr bwMode="auto">
          <a:xfrm>
            <a:off x="7161213" y="4706938"/>
            <a:ext cx="198278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05350"/>
            <a:ext cx="1981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532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595688"/>
            <a:ext cx="6400800" cy="17526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54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62700" y="6365875"/>
            <a:ext cx="836613" cy="4841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D75CE3-87ED-4991-971E-A650A22F00BA}" type="slidenum">
              <a:rPr lang="en-US" sz="2600" b="1">
                <a:solidFill>
                  <a:srgbClr val="5F5F5F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1063" y="6370638"/>
            <a:ext cx="3878262" cy="4794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5F5F5F"/>
                </a:solidFill>
                <a:latin typeface="Arial" charset="0"/>
              </a:rPr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29199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254000"/>
            <a:ext cx="2152650" cy="57102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6305550" cy="57102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62700" y="6365875"/>
            <a:ext cx="836613" cy="4841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C9F0D7-E730-401C-B695-DF6916454ADB}" type="slidenum">
              <a:rPr lang="en-US" sz="2600" b="1">
                <a:solidFill>
                  <a:srgbClr val="5F5F5F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1063" y="6370638"/>
            <a:ext cx="3878262" cy="4794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5F5F5F"/>
                </a:solidFill>
                <a:latin typeface="Arial" charset="0"/>
              </a:rPr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497678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8610600" cy="7143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6700" y="1103313"/>
            <a:ext cx="8583613" cy="4860925"/>
          </a:xfrm>
        </p:spPr>
        <p:txBody>
          <a:bodyPr lIns="91440" tIns="45720" rIns="91440" bIns="45720"/>
          <a:lstStyle/>
          <a:p>
            <a:pPr lvl="0"/>
            <a:endParaRPr lang="en-U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62700" y="6365875"/>
            <a:ext cx="836613" cy="4841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1499A4-7663-426F-9063-AD23942A6C5F}" type="slidenum">
              <a:rPr lang="en-US" sz="2600" b="1">
                <a:solidFill>
                  <a:srgbClr val="5F5F5F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1063" y="6370638"/>
            <a:ext cx="3878262" cy="4794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5F5F5F"/>
                </a:solidFill>
                <a:latin typeface="Arial" charset="0"/>
              </a:rPr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90742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8610600" cy="7143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03313"/>
            <a:ext cx="4214813" cy="48609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103313"/>
            <a:ext cx="4216400" cy="23542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3609975"/>
            <a:ext cx="4216400" cy="23542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62700" y="6365875"/>
            <a:ext cx="836613" cy="4841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8FD185-94E2-4B38-BF8F-D05E64DFD40F}" type="slidenum">
              <a:rPr lang="en-US" sz="2600" b="1">
                <a:solidFill>
                  <a:srgbClr val="5F5F5F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1063" y="6370638"/>
            <a:ext cx="3878262" cy="4794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5F5F5F"/>
                </a:solidFill>
                <a:latin typeface="Arial" charset="0"/>
              </a:rPr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84350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The P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662363"/>
            <a:ext cx="29464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32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595688"/>
            <a:ext cx="6400800" cy="17526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641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3495675" y="6613525"/>
            <a:ext cx="2155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42789DBF-99E4-4588-82C6-4C90EA8F0379}" type="slidenum">
              <a:rPr lang="en-GB" sz="1000" b="0" smtClean="0">
                <a:solidFill>
                  <a:srgbClr val="5F5F5F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b="0" dirty="0" smtClean="0">
              <a:solidFill>
                <a:srgbClr val="5F5F5F"/>
              </a:solidFill>
            </a:endParaRPr>
          </a:p>
        </p:txBody>
      </p:sp>
      <p:pic>
        <p:nvPicPr>
          <p:cNvPr id="5" name="Picture 31" descr="The Play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706938"/>
            <a:ext cx="198278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32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595688"/>
            <a:ext cx="6400800" cy="17526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850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0D7C2-FD6C-4EA7-BBA9-65760D474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68503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45A1A-3E11-41D1-A8B9-36A0CBB4E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1128055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03313"/>
            <a:ext cx="4214813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103313"/>
            <a:ext cx="4216400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6735-F4DF-4E26-B79D-2E8000D10A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72069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C61D-57C1-448C-A62E-CF483C667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104442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05350"/>
            <a:ext cx="1981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8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92236-3D99-4ACB-A32A-1C6E3E5B1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941779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B728-846C-4025-ACA8-44265C9D6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166622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B750C-E87D-401F-AA9B-15BB68882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493175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188C-76FB-4B70-8BDC-43F1AC63B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125856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38279-5780-4116-89CF-10185FCBA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699807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254000"/>
            <a:ext cx="2152650" cy="57102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6305550" cy="57102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4AF0-5EEA-419E-9979-18678622B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4021010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8610600" cy="7143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6700" y="1103313"/>
            <a:ext cx="8583613" cy="4860925"/>
          </a:xfrm>
        </p:spPr>
        <p:txBody>
          <a:bodyPr lIns="91440" tIns="45720" rIns="91440" bIns="45720"/>
          <a:lstStyle/>
          <a:p>
            <a:pPr lvl="0"/>
            <a:endParaRPr lang="en-US" noProof="0" dirty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97C4-3752-47B8-A121-31A098049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76258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8610600" cy="7143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03313"/>
            <a:ext cx="4214813" cy="48609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103313"/>
            <a:ext cx="4216400" cy="23542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3609975"/>
            <a:ext cx="4216400" cy="23542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D96E0-F6F8-4C76-A792-3C67B4A8F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1688870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3495675" y="6613525"/>
            <a:ext cx="2155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8000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9588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defTabSz="9588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defTabSz="9588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defTabSz="9588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defTabSz="9588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5D36F103-C8FE-467B-A64F-EEB9164B243C}" type="slidenum">
              <a:rPr lang="en-GB" sz="1000" smtClean="0">
                <a:solidFill>
                  <a:srgbClr val="5F5F5F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smtClean="0">
              <a:solidFill>
                <a:srgbClr val="5F5F5F"/>
              </a:solidFill>
            </a:endParaRPr>
          </a:p>
        </p:txBody>
      </p:sp>
      <p:pic>
        <p:nvPicPr>
          <p:cNvPr id="5" name="Picture 31" descr="The Play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706938"/>
            <a:ext cx="198278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32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595688"/>
            <a:ext cx="6400800" cy="17526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047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9C79DC-CAFE-49D7-9235-8BB4EEBFA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68740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62700" y="6365875"/>
            <a:ext cx="836613" cy="4841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5C8A68-08D4-405B-A5F0-A04C96C5BF1C}" type="slidenum">
              <a:rPr lang="en-US" sz="2600" b="1">
                <a:solidFill>
                  <a:srgbClr val="5F5F5F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1063" y="6370638"/>
            <a:ext cx="3878262" cy="4794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5F5F5F"/>
                </a:solidFill>
                <a:latin typeface="Arial" charset="0"/>
              </a:rPr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226983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E0E4EC1-C3E6-4194-B84D-18FC3BEE7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1918197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03313"/>
            <a:ext cx="4214813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103313"/>
            <a:ext cx="4216400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5550250-4371-4A77-942D-597578A4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986265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8D637C5-F466-441D-A5E2-6035A264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189042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44CEF15-6C44-4AAB-8260-092DB59A5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336761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763D782-7B99-4168-A4FF-B04D11AEE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956825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27F68F-375B-4A51-BC61-747427C67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71954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D94794-C504-4CCA-9833-AEF2472C7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1519595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C32E00D-C66A-41BB-B062-F98CAF318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097127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254000"/>
            <a:ext cx="2152650" cy="57102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6305550" cy="57102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86D8058-ECFA-45A9-8F89-EC46352C8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583913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8610600" cy="7143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6700" y="1103313"/>
            <a:ext cx="8583613" cy="4860925"/>
          </a:xfrm>
        </p:spPr>
        <p:txBody>
          <a:bodyPr lIns="91440" tIns="45720" rIns="91440" bIns="45720"/>
          <a:lstStyle/>
          <a:p>
            <a:pPr lvl="0"/>
            <a:endParaRPr lang="en-U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C2EFAE8-7CCD-4D5B-8667-4F30321B3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23244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03313"/>
            <a:ext cx="4214813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103313"/>
            <a:ext cx="4216400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62700" y="6365875"/>
            <a:ext cx="836613" cy="4841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80BF2F-78B6-47B7-86FC-111A00B25541}" type="slidenum">
              <a:rPr lang="en-US" sz="2600" b="1">
                <a:solidFill>
                  <a:srgbClr val="5F5F5F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1063" y="6370638"/>
            <a:ext cx="3878262" cy="4794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5F5F5F"/>
                </a:solidFill>
                <a:latin typeface="Arial" charset="0"/>
              </a:rPr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89157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8610600" cy="7143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03313"/>
            <a:ext cx="4214813" cy="48609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103313"/>
            <a:ext cx="4216400" cy="23542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3609975"/>
            <a:ext cx="4216400" cy="23542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F75F6A-B824-4A44-8E0A-8E5AEE6E4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456888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3495675" y="6613525"/>
            <a:ext cx="2155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8000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958850"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defTabSz="958850"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defTabSz="958850"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defTabSz="958850"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defTabSz="958850"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fld id="{7C0C451E-011E-452E-8C8D-8E2E1A59B8C4}" type="slidenum">
              <a:rPr lang="en-GB" sz="1000" smtClean="0">
                <a:solidFill>
                  <a:srgbClr val="5F5F5F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000" smtClean="0">
              <a:solidFill>
                <a:srgbClr val="5F5F5F"/>
              </a:solidFill>
            </a:endParaRPr>
          </a:p>
        </p:txBody>
      </p:sp>
      <p:pic>
        <p:nvPicPr>
          <p:cNvPr id="5" name="Picture 31" descr="The Play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706938"/>
            <a:ext cx="198278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32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595688"/>
            <a:ext cx="6400800" cy="17526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1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C594F-36B9-4F08-9CD3-B5688848CD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550759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2FEEA-AB06-4B28-8C82-3A17AC22A6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197142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03313"/>
            <a:ext cx="4214813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103313"/>
            <a:ext cx="4216400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C5DAA-E5A8-4345-AE3A-DF5A8903F0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161415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FA6E6-CBA6-40B6-A12F-B52FA33E1B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981637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1A1FE-D4F0-4951-8C49-B89AFD3114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029417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7C777-258F-4EF3-8A80-745E00C11F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424085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349FB-19B7-478B-9F57-F60F482D2B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536014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D7980-A890-4539-ACCE-7ACB375CE1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1080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62700" y="6365875"/>
            <a:ext cx="836613" cy="4841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8D6092-43F5-49D3-AC6D-9E4048C279D4}" type="slidenum">
              <a:rPr lang="en-US" sz="2600" b="1">
                <a:solidFill>
                  <a:srgbClr val="5F5F5F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1063" y="6370638"/>
            <a:ext cx="3878262" cy="4794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5F5F5F"/>
                </a:solidFill>
                <a:latin typeface="Arial" charset="0"/>
              </a:rPr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711446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F3A50-5359-42F9-A63D-99BCA60D18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705456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254000"/>
            <a:ext cx="2152650" cy="57102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6305550" cy="57102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9C4DC-DB73-4E72-95CA-1195C48964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656816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8610600" cy="7143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6700" y="1103313"/>
            <a:ext cx="8583613" cy="4860925"/>
          </a:xfrm>
        </p:spPr>
        <p:txBody>
          <a:bodyPr lIns="91440" tIns="45720" rIns="91440" bIns="45720"/>
          <a:lstStyle/>
          <a:p>
            <a:pPr lvl="0"/>
            <a:endParaRPr lang="en-U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FF515-9663-40D7-85AA-A28C008280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828098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8610600" cy="7143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03313"/>
            <a:ext cx="4214813" cy="48609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103313"/>
            <a:ext cx="4216400" cy="23542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3609975"/>
            <a:ext cx="4216400" cy="23542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E47C4-9AA2-4FE2-8F48-7E39F30C3A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39944320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e P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157788"/>
            <a:ext cx="15668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port Eng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00025"/>
            <a:ext cx="214471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55875" y="561975"/>
            <a:ext cx="6480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003F69"/>
                </a:solidFill>
                <a:latin typeface="HelveticaNeue LT 55 Roman" pitchFamily="2" charset="0"/>
              </a:rPr>
              <a:t>Creating a sporting habit for life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573463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54451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B803FA-F3F6-4336-8432-49E89EC01BEE}" type="datetime3">
              <a:rPr lang="en-US">
                <a:solidFill>
                  <a:srgbClr val="003F6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 June 2012</a:t>
            </a:fld>
            <a:endParaRPr lang="en-GB" dirty="0">
              <a:solidFill>
                <a:srgbClr val="003F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1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3544888" y="6345238"/>
            <a:ext cx="30241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 LT 45 Ligh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 LT 45 Ligh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Creating a sporting habit for life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B881-EB28-47A8-ADE6-68E8AD38FFF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74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F411E-6B2E-486E-8B3C-744D3914128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09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084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2084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4517B-552F-4B14-A2BE-0DF4EF7B050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39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1F163-FAAF-42AD-A020-B9EBFADA53A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294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ECA25-BACF-407A-A5CA-1EB94BC2C1D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62700" y="6365875"/>
            <a:ext cx="836613" cy="4841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AD953A-1B7C-45D9-9741-3D3F2BF5CD2B}" type="slidenum">
              <a:rPr lang="en-US" sz="2600" b="1">
                <a:solidFill>
                  <a:srgbClr val="5F5F5F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1063" y="6370638"/>
            <a:ext cx="3878262" cy="4794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5F5F5F"/>
                </a:solidFill>
                <a:latin typeface="Arial" charset="0"/>
              </a:rPr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9463335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7C8-9503-49CA-BA08-78026FE5C9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244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Creating sporting opportunities in every community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BD48-CBBE-43CB-A094-016CBE3A6D3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1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Creating sporting opportunities in every community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F539-40E1-40F4-A7C1-03C91B42B58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75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Creating sporting opportunities in every community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FF44-26CE-4D54-A8FF-4D1381BFA4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000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260350"/>
            <a:ext cx="2141537" cy="576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275388" cy="5761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CBB9-FDE9-420B-B3BA-092DB92E05B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7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62700" y="6365875"/>
            <a:ext cx="836613" cy="4841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48CDB6-A6E6-4892-878D-56247D98A973}" type="slidenum">
              <a:rPr lang="en-US" sz="2600" b="1">
                <a:solidFill>
                  <a:srgbClr val="5F5F5F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3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1063" y="6370638"/>
            <a:ext cx="3878262" cy="4794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5F5F5F"/>
                </a:solidFill>
                <a:latin typeface="Arial" charset="0"/>
              </a:rPr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220347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62700" y="6365875"/>
            <a:ext cx="836613" cy="4841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C5C3E8-B879-483E-A2AE-C8F272DDABA4}" type="slidenum">
              <a:rPr lang="en-US" sz="2600" b="1">
                <a:solidFill>
                  <a:srgbClr val="5F5F5F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1063" y="6370638"/>
            <a:ext cx="3878262" cy="4794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5F5F5F"/>
                </a:solidFill>
                <a:latin typeface="Arial" charset="0"/>
              </a:rPr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106019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62700" y="6365875"/>
            <a:ext cx="836613" cy="4841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173A97-9942-4500-9775-D403D5FE61DE}" type="slidenum">
              <a:rPr lang="en-US" sz="2600" b="1">
                <a:solidFill>
                  <a:srgbClr val="5F5F5F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1063" y="6370638"/>
            <a:ext cx="3878262" cy="4794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5F5F5F"/>
                </a:solidFill>
                <a:latin typeface="Arial" charset="0"/>
              </a:rPr>
              <a:t>Creating sporting opportunities in every community</a:t>
            </a:r>
          </a:p>
        </p:txBody>
      </p:sp>
    </p:spTree>
    <p:extLst>
      <p:ext uri="{BB962C8B-B14F-4D97-AF65-F5344CB8AC3E}">
        <p14:creationId xmlns:p14="http://schemas.microsoft.com/office/powerpoint/2010/main" val="70547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9.emf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2.emf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255588"/>
            <a:ext cx="8607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Picture 32" descr="Sport England"/>
          <p:cNvSpPr>
            <a:spLocks noChangeAspect="1" noChangeArrowheads="1"/>
          </p:cNvSpPr>
          <p:nvPr/>
        </p:nvSpPr>
        <p:spPr bwMode="auto">
          <a:xfrm>
            <a:off x="38100" y="6394450"/>
            <a:ext cx="14747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00138"/>
            <a:ext cx="85852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97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+mj-cs"/>
        </a:defRPr>
      </a:lvl1pPr>
      <a:lvl2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2pPr>
      <a:lvl3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3pPr>
      <a:lvl4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4pPr>
      <a:lvl5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9pPr>
    </p:titleStyle>
    <p:bodyStyle>
      <a:lvl1pPr marL="190500" indent="-190500" algn="l" defTabSz="95885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79463" indent="-296863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200150" indent="-241300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7322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8610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03313"/>
            <a:ext cx="8583613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00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9pPr>
    </p:titleStyle>
    <p:bodyStyle>
      <a:lvl1pPr marL="180975" indent="-18097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2pPr>
      <a:lvl3pPr marL="11445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7"/>
          <p:cNvSpPr>
            <a:spLocks noChangeArrowheads="1"/>
          </p:cNvSpPr>
          <p:nvPr/>
        </p:nvSpPr>
        <p:spPr bwMode="auto">
          <a:xfrm>
            <a:off x="0" y="6354763"/>
            <a:ext cx="7723188" cy="495300"/>
          </a:xfrm>
          <a:prstGeom prst="rect">
            <a:avLst/>
          </a:prstGeom>
          <a:solidFill>
            <a:srgbClr val="003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3" tIns="49011" rIns="94253" bIns="49011" anchor="ctr">
            <a:spAutoFit/>
          </a:bodyPr>
          <a:lstStyle/>
          <a:p>
            <a:pPr defTabSz="958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2051" name="Picture 31" descr="The Play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706938"/>
            <a:ext cx="198278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62700" y="6365875"/>
            <a:ext cx="8366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2" tIns="47879" rIns="95762" bIns="47879" numCol="1" anchor="b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D2FFF3-9B2A-4FCB-B852-40A5567068A5}" type="slidenum">
              <a:rPr lang="en-US"/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255588"/>
            <a:ext cx="8607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4" name="Picture 32" descr="Sport Engla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394450"/>
            <a:ext cx="14747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00138"/>
            <a:ext cx="85852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1063" y="6370638"/>
            <a:ext cx="38782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2" tIns="47879" rIns="95762" bIns="47879" numCol="1" anchor="b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Creating sporting opportunities in every community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44475" y="9525"/>
            <a:ext cx="8604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 dirty="0" smtClean="0">
                <a:solidFill>
                  <a:srgbClr val="EB7C00"/>
                </a:solidFill>
              </a:rPr>
              <a:t>Skeleton document for Executive Review – all content is illustrative</a:t>
            </a:r>
          </a:p>
        </p:txBody>
      </p:sp>
    </p:spTree>
    <p:extLst>
      <p:ext uri="{BB962C8B-B14F-4D97-AF65-F5344CB8AC3E}">
        <p14:creationId xmlns:p14="http://schemas.microsoft.com/office/powerpoint/2010/main" val="80218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+mj-cs"/>
        </a:defRPr>
      </a:lvl1pPr>
      <a:lvl2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2pPr>
      <a:lvl3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3pPr>
      <a:lvl4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4pPr>
      <a:lvl5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9pPr>
    </p:titleStyle>
    <p:bodyStyle>
      <a:lvl1pPr marL="190500" indent="-190500" algn="l" defTabSz="95885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79463" indent="-296863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200150" indent="-241300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7322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7"/>
          <p:cNvSpPr>
            <a:spLocks noChangeArrowheads="1"/>
          </p:cNvSpPr>
          <p:nvPr/>
        </p:nvSpPr>
        <p:spPr bwMode="auto">
          <a:xfrm>
            <a:off x="0" y="6354763"/>
            <a:ext cx="7723188" cy="495300"/>
          </a:xfrm>
          <a:prstGeom prst="rect">
            <a:avLst/>
          </a:prstGeom>
          <a:solidFill>
            <a:srgbClr val="003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3" tIns="49011" rIns="94253" bIns="49011" anchor="ctr">
            <a:spAutoFit/>
          </a:bodyPr>
          <a:lstStyle/>
          <a:p>
            <a:pPr defTabSz="958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3075" name="Picture 31" descr="The Play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706938"/>
            <a:ext cx="198278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62700" y="6365875"/>
            <a:ext cx="8366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b" anchorCtr="0" compatLnSpc="1">
            <a:prstTxWarp prst="textNoShape">
              <a:avLst/>
            </a:prstTxWarp>
          </a:bodyPr>
          <a:lstStyle>
            <a:lvl1pPr algn="r" defTabSz="958850">
              <a:defRPr sz="700" b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E7AB251-2622-4631-8968-3AA7CFE81B00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307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255588"/>
            <a:ext cx="8607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8" name="Picture 32" descr="Sport Engla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394450"/>
            <a:ext cx="14747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00138"/>
            <a:ext cx="85852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1063" y="6370638"/>
            <a:ext cx="38782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b" anchorCtr="0" compatLnSpc="1">
            <a:prstTxWarp prst="textNoShape">
              <a:avLst/>
            </a:prstTxWarp>
          </a:bodyPr>
          <a:lstStyle>
            <a:lvl1pPr algn="r" defTabSz="958850">
              <a:defRPr sz="700" b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Creating sporting opportunities in every community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44475" y="9525"/>
            <a:ext cx="8604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8000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9588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defTabSz="9588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defTabSz="9588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defTabSz="9588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defTabSz="95885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 i="1" smtClean="0">
                <a:solidFill>
                  <a:srgbClr val="EB7C00"/>
                </a:solidFill>
              </a:rPr>
              <a:t>Skeleton document for Executive Review – all content is illustrative</a:t>
            </a:r>
          </a:p>
        </p:txBody>
      </p:sp>
    </p:spTree>
    <p:extLst>
      <p:ext uri="{BB962C8B-B14F-4D97-AF65-F5344CB8AC3E}">
        <p14:creationId xmlns:p14="http://schemas.microsoft.com/office/powerpoint/2010/main" val="391199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  <a:ea typeface="ＭＳ Ｐゴシック" pitchFamily="-112" charset="-128"/>
          <a:cs typeface="+mj-cs"/>
        </a:defRPr>
      </a:lvl1pPr>
      <a:lvl2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  <a:ea typeface="ＭＳ Ｐゴシック" pitchFamily="-112" charset="-128"/>
          <a:cs typeface="MS PGothic" pitchFamily="34" charset="-128"/>
        </a:defRPr>
      </a:lvl2pPr>
      <a:lvl3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  <a:ea typeface="ＭＳ Ｐゴシック" pitchFamily="-112" charset="-128"/>
          <a:cs typeface="MS PGothic" pitchFamily="34" charset="-128"/>
        </a:defRPr>
      </a:lvl3pPr>
      <a:lvl4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  <a:ea typeface="ＭＳ Ｐゴシック" pitchFamily="-112" charset="-128"/>
          <a:cs typeface="MS PGothic" pitchFamily="34" charset="-128"/>
        </a:defRPr>
      </a:lvl4pPr>
      <a:lvl5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  <a:ea typeface="ＭＳ Ｐゴシック" pitchFamily="-112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9pPr>
    </p:titleStyle>
    <p:bodyStyle>
      <a:lvl1pPr marL="190500" indent="-190500" algn="l" defTabSz="95885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79463" indent="-296863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200150" indent="-241300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7322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6354763"/>
            <a:ext cx="7723188" cy="495300"/>
          </a:xfrm>
          <a:prstGeom prst="rect">
            <a:avLst/>
          </a:prstGeom>
          <a:solidFill>
            <a:srgbClr val="003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3" tIns="49011" rIns="94253" bIns="49011" anchor="ctr">
            <a:spAutoFit/>
          </a:bodyPr>
          <a:lstStyle/>
          <a:p>
            <a:pPr defTabSz="958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smtClean="0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1027" name="Picture 31" descr="The Play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706938"/>
            <a:ext cx="198278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62700" y="6365875"/>
            <a:ext cx="8366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b" anchorCtr="0" compatLnSpc="1">
            <a:prstTxWarp prst="textNoShape">
              <a:avLst/>
            </a:prstTxWarp>
          </a:bodyPr>
          <a:lstStyle>
            <a:lvl1pPr algn="r" defTabSz="958850">
              <a:defRPr sz="700" b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AD7C241-D646-45B4-85E8-6E7CA5501D8B}" type="slidenum">
              <a:rPr lang="en-US" smtClean="0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</a:endParaRPr>
          </a:p>
        </p:txBody>
      </p:sp>
      <p:sp>
        <p:nvSpPr>
          <p:cNvPr id="102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255588"/>
            <a:ext cx="8607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32" descr="Sport Engla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394450"/>
            <a:ext cx="14747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00138"/>
            <a:ext cx="85852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1063" y="6370638"/>
            <a:ext cx="38782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79" rIns="95762" bIns="47879" numCol="1" anchor="b" anchorCtr="0" compatLnSpc="1">
            <a:prstTxWarp prst="textNoShape">
              <a:avLst/>
            </a:prstTxWarp>
          </a:bodyPr>
          <a:lstStyle>
            <a:lvl1pPr algn="r" defTabSz="958850">
              <a:defRPr sz="700" b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Creating sporting opportunities in every community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44475" y="9525"/>
            <a:ext cx="8604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8000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958850"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defTabSz="958850"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defTabSz="958850"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defTabSz="958850"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defTabSz="958850"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 b="1" i="1" smtClean="0">
                <a:solidFill>
                  <a:srgbClr val="EB7C00"/>
                </a:solidFill>
              </a:rPr>
              <a:t>Skeleton document for Executive Review – all content is illustrative</a:t>
            </a:r>
          </a:p>
        </p:txBody>
      </p:sp>
    </p:spTree>
    <p:extLst>
      <p:ext uri="{BB962C8B-B14F-4D97-AF65-F5344CB8AC3E}">
        <p14:creationId xmlns:p14="http://schemas.microsoft.com/office/powerpoint/2010/main" val="42041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dt="0"/>
  <p:txStyles>
    <p:titleStyle>
      <a:lvl1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+mj-cs"/>
        </a:defRPr>
      </a:lvl1pPr>
      <a:lvl2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2pPr>
      <a:lvl3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3pPr>
      <a:lvl4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4pPr>
      <a:lvl5pPr algn="l" defTabSz="95885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pitchFamily="-112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balin Graph Medium" pitchFamily="18" charset="0"/>
          <a:ea typeface="MS PGothic" pitchFamily="34" charset="-128"/>
          <a:cs typeface="MS PGothic" pitchFamily="34" charset="-128"/>
        </a:defRPr>
      </a:lvl9pPr>
    </p:titleStyle>
    <p:bodyStyle>
      <a:lvl1pPr marL="190500" indent="-190500" algn="l" defTabSz="95885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79463" indent="-296863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6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200150" indent="-241300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7322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308725"/>
            <a:ext cx="8027988" cy="549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5F5F5F"/>
              </a:solidFill>
            </a:endParaRPr>
          </a:p>
        </p:txBody>
      </p:sp>
      <p:pic>
        <p:nvPicPr>
          <p:cNvPr id="1027" name="Picture 9" descr="The Play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157788"/>
            <a:ext cx="15668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5693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381750"/>
            <a:ext cx="30241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Creating a sporting habit for life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50"/>
            <a:ext cx="8366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1137E-36D2-4681-ACC2-95D6E116D5C4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32" name="Picture 10" descr="Sport Engla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64288"/>
            <a:ext cx="1476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6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balin Graph Medium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2297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Rectangle 12"/>
          <p:cNvSpPr>
            <a:spLocks noChangeArrowheads="1"/>
          </p:cNvSpPr>
          <p:nvPr/>
        </p:nvSpPr>
        <p:spPr bwMode="auto">
          <a:xfrm>
            <a:off x="0" y="4810125"/>
            <a:ext cx="9144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62" tIns="47879" rIns="95762" bIns="47879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33796" name="Rectangle 13"/>
          <p:cNvSpPr>
            <a:spLocks noChangeArrowheads="1"/>
          </p:cNvSpPr>
          <p:nvPr/>
        </p:nvSpPr>
        <p:spPr bwMode="auto">
          <a:xfrm>
            <a:off x="857250" y="4867275"/>
            <a:ext cx="34956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62" tIns="47879" rIns="95762" bIns="47879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33797" name="Rectangle 14"/>
          <p:cNvSpPr>
            <a:spLocks noChangeArrowheads="1"/>
          </p:cNvSpPr>
          <p:nvPr/>
        </p:nvSpPr>
        <p:spPr bwMode="auto">
          <a:xfrm>
            <a:off x="828675" y="5181600"/>
            <a:ext cx="4076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62" tIns="47879" rIns="95762" bIns="47879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33798" name="Rectangle 15"/>
          <p:cNvSpPr>
            <a:spLocks noChangeArrowheads="1"/>
          </p:cNvSpPr>
          <p:nvPr/>
        </p:nvSpPr>
        <p:spPr bwMode="auto">
          <a:xfrm>
            <a:off x="1162050" y="5210175"/>
            <a:ext cx="66008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62" tIns="47879" rIns="95762" bIns="47879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33799" name="Rectangle 18"/>
          <p:cNvSpPr>
            <a:spLocks noChangeArrowheads="1"/>
          </p:cNvSpPr>
          <p:nvPr/>
        </p:nvSpPr>
        <p:spPr bwMode="auto">
          <a:xfrm>
            <a:off x="809625" y="2895600"/>
            <a:ext cx="3419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62" tIns="47879" rIns="95762" bIns="47879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33800" name="Rectangle 19"/>
          <p:cNvSpPr>
            <a:spLocks noChangeArrowheads="1"/>
          </p:cNvSpPr>
          <p:nvPr/>
        </p:nvSpPr>
        <p:spPr bwMode="auto">
          <a:xfrm>
            <a:off x="266700" y="5915025"/>
            <a:ext cx="15430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62" tIns="47879" rIns="95762" bIns="47879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33801" name="Rectangle 3"/>
          <p:cNvSpPr>
            <a:spLocks noChangeArrowheads="1"/>
          </p:cNvSpPr>
          <p:nvPr/>
        </p:nvSpPr>
        <p:spPr bwMode="auto">
          <a:xfrm>
            <a:off x="2352675" y="1231900"/>
            <a:ext cx="63642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2" tIns="47879" rIns="95762" bIns="47879" anchor="ctr"/>
          <a:lstStyle/>
          <a:p>
            <a:pPr algn="r" defTabSz="958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FFFFFF"/>
              </a:solidFill>
              <a:latin typeface="Arial" charset="0"/>
            </a:endParaRPr>
          </a:p>
          <a:p>
            <a:pPr algn="r" defTabSz="958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FFFFFF"/>
              </a:solidFill>
              <a:latin typeface="Arial" charset="0"/>
            </a:endParaRPr>
          </a:p>
          <a:p>
            <a:pPr algn="r" defTabSz="958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FFFFFF"/>
              </a:solidFill>
              <a:latin typeface="Arial" charset="0"/>
            </a:endParaRPr>
          </a:p>
          <a:p>
            <a:pPr algn="r" defTabSz="958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FFFFFF"/>
              </a:solidFill>
              <a:latin typeface="Arial" charset="0"/>
            </a:endParaRPr>
          </a:p>
          <a:p>
            <a:pPr algn="r" defTabSz="958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FFFFFF"/>
              </a:solidFill>
              <a:latin typeface="Arial" charset="0"/>
            </a:endParaRPr>
          </a:p>
          <a:p>
            <a:pPr algn="r" defTabSz="958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A Sporting Habit for Life – Update</a:t>
            </a:r>
            <a:endParaRPr lang="en-GB" sz="3200" dirty="0">
              <a:solidFill>
                <a:srgbClr val="FFFFFF"/>
              </a:solidFill>
              <a:latin typeface="Arial" charset="0"/>
            </a:endParaRPr>
          </a:p>
          <a:p>
            <a:pPr algn="r" defTabSz="958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FFFFFF"/>
              </a:solidFill>
              <a:latin typeface="Arial" charset="0"/>
            </a:endParaRPr>
          </a:p>
          <a:p>
            <a:pPr algn="r" defTabSz="958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FFFFFF"/>
              </a:solidFill>
              <a:latin typeface="Arial" charset="0"/>
            </a:endParaRPr>
          </a:p>
          <a:p>
            <a:pPr algn="r" defTabSz="958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srgbClr val="FFFFFF"/>
                </a:solidFill>
                <a:latin typeface="Arial" charset="0"/>
              </a:rPr>
              <a:t>Mike Diaper</a:t>
            </a:r>
          </a:p>
          <a:p>
            <a:pPr algn="r" defTabSz="958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srgbClr val="FFFFFF"/>
                </a:solidFill>
                <a:latin typeface="Arial" charset="0"/>
              </a:rPr>
              <a:t>Director Community </a:t>
            </a:r>
            <a:r>
              <a:rPr lang="en-GB" sz="2800" dirty="0">
                <a:solidFill>
                  <a:srgbClr val="FFFFFF"/>
                </a:solidFill>
                <a:latin typeface="Arial" charset="0"/>
              </a:rPr>
              <a:t>Sport </a:t>
            </a:r>
          </a:p>
          <a:p>
            <a:pPr algn="r" defTabSz="958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3802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5395913"/>
            <a:ext cx="25558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" b="44029"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52438" y="500063"/>
            <a:ext cx="66944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2" tIns="47879" rIns="95762" bIns="47879" anchor="ctr"/>
          <a:lstStyle/>
          <a:p>
            <a:pPr defTabSz="958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>
                <a:solidFill>
                  <a:srgbClr val="00729A"/>
                </a:solidFill>
                <a:latin typeface="Arial" charset="0"/>
              </a:rPr>
              <a:t>Next steps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539875" y="2247900"/>
            <a:ext cx="76041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2" tIns="47879" rIns="95762" bIns="47879"/>
          <a:lstStyle/>
          <a:p>
            <a:pPr marL="284163" indent="-284163" defTabSz="958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B7C00"/>
              </a:buClr>
              <a:defRPr/>
            </a:pPr>
            <a:r>
              <a:rPr lang="en-GB" b="1" dirty="0">
                <a:solidFill>
                  <a:srgbClr val="003F69"/>
                </a:solidFill>
              </a:rPr>
              <a:t>January to April 2013</a:t>
            </a:r>
          </a:p>
          <a:p>
            <a:pPr marL="284163" indent="-284163" defTabSz="95885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EB7C00"/>
              </a:buClr>
              <a:buFontTx/>
              <a:buChar char="•"/>
              <a:defRPr/>
            </a:pPr>
            <a:r>
              <a:rPr lang="en-GB" dirty="0">
                <a:solidFill>
                  <a:srgbClr val="333333"/>
                </a:solidFill>
              </a:rPr>
              <a:t>Detailed planning and development</a:t>
            </a:r>
          </a:p>
          <a:p>
            <a:pPr marL="284163" indent="-284163" defTabSz="95885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EB7C00"/>
              </a:buClr>
              <a:buFontTx/>
              <a:buChar char="•"/>
              <a:defRPr/>
            </a:pPr>
            <a:r>
              <a:rPr lang="en-GB" dirty="0">
                <a:solidFill>
                  <a:srgbClr val="333333"/>
                </a:solidFill>
              </a:rPr>
              <a:t>Consultation with deliverers (e.g. clubs) and schools</a:t>
            </a:r>
          </a:p>
          <a:p>
            <a:pPr marL="284163" indent="-284163" defTabSz="95885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EB7C00"/>
              </a:buClr>
              <a:buFontTx/>
              <a:buChar char="•"/>
              <a:defRPr/>
            </a:pPr>
            <a:r>
              <a:rPr lang="en-GB" dirty="0">
                <a:solidFill>
                  <a:srgbClr val="333333"/>
                </a:solidFill>
              </a:rPr>
              <a:t>Restructuring of internal resource</a:t>
            </a:r>
          </a:p>
          <a:p>
            <a:pPr defTabSz="95885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EB7C00"/>
              </a:buClr>
              <a:defRPr/>
            </a:pPr>
            <a:endParaRPr lang="en-GB" sz="900" dirty="0">
              <a:solidFill>
                <a:srgbClr val="333333"/>
              </a:solidFill>
            </a:endParaRPr>
          </a:p>
          <a:p>
            <a:pPr defTabSz="95885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EB7C00"/>
              </a:buClr>
              <a:defRPr/>
            </a:pPr>
            <a:r>
              <a:rPr lang="en-GB" b="1" dirty="0">
                <a:solidFill>
                  <a:srgbClr val="003F69"/>
                </a:solidFill>
              </a:rPr>
              <a:t>From April 2012</a:t>
            </a:r>
          </a:p>
          <a:p>
            <a:pPr marL="284163" indent="-284163" defTabSz="95885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EB7C00"/>
              </a:buClr>
              <a:buFontTx/>
              <a:buChar char="•"/>
              <a:defRPr/>
            </a:pPr>
            <a:r>
              <a:rPr lang="en-GB" dirty="0">
                <a:solidFill>
                  <a:srgbClr val="333333"/>
                </a:solidFill>
              </a:rPr>
              <a:t>Testing and piloting</a:t>
            </a:r>
          </a:p>
          <a:p>
            <a:pPr marL="284163" indent="-284163" defTabSz="95885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EB7C00"/>
              </a:buClr>
              <a:buFontTx/>
              <a:buChar char="•"/>
              <a:defRPr/>
            </a:pPr>
            <a:r>
              <a:rPr lang="en-GB" dirty="0">
                <a:solidFill>
                  <a:srgbClr val="333333"/>
                </a:solidFill>
              </a:rPr>
              <a:t>NGB Funding Allocation for 13 – 17</a:t>
            </a:r>
          </a:p>
          <a:p>
            <a:pPr marL="284163" indent="-284163" defTabSz="95885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EB7C00"/>
              </a:buClr>
              <a:defRPr/>
            </a:pPr>
            <a:endParaRPr lang="en-GB" sz="900" dirty="0">
              <a:solidFill>
                <a:srgbClr val="333333"/>
              </a:solidFill>
            </a:endParaRPr>
          </a:p>
          <a:p>
            <a:pPr marL="284163" indent="-284163" defTabSz="958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b="1" dirty="0">
                <a:solidFill>
                  <a:srgbClr val="003F69"/>
                </a:solidFill>
              </a:rPr>
              <a:t>April 2013</a:t>
            </a:r>
          </a:p>
          <a:p>
            <a:pPr marL="284163" indent="-284163" defTabSz="95885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EB7C00"/>
              </a:buClr>
              <a:buFontTx/>
              <a:buChar char="•"/>
              <a:defRPr/>
            </a:pPr>
            <a:r>
              <a:rPr lang="en-GB" dirty="0">
                <a:solidFill>
                  <a:srgbClr val="333333"/>
                </a:solidFill>
              </a:rPr>
              <a:t>New strategy in full force including Whole Sport Plans</a:t>
            </a:r>
          </a:p>
          <a:p>
            <a:pPr marL="741363" lvl="1" indent="-284163" defTabSz="958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B7C00"/>
              </a:buClr>
              <a:defRPr/>
            </a:pPr>
            <a:endParaRPr lang="en-GB" sz="1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49890"/>
      </p:ext>
    </p:extLst>
  </p:cSld>
  <p:clrMapOvr>
    <a:masterClrMapping/>
  </p:clrMapOvr>
  <p:transition advTm="840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2449512"/>
          </a:xfrm>
        </p:spPr>
        <p:txBody>
          <a:bodyPr/>
          <a:lstStyle/>
          <a:p>
            <a:pPr eaLnBrk="1" hangingPunct="1"/>
            <a:r>
              <a:rPr lang="en-US" smtClean="0"/>
              <a:t>Advice and Guidance on Leisure Management Contracts and Procurement </a:t>
            </a:r>
            <a:br>
              <a:rPr lang="en-US" smtClean="0"/>
            </a:b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60800"/>
            <a:ext cx="6904038" cy="14652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Project at Consultation</a:t>
            </a:r>
          </a:p>
          <a:p>
            <a:pPr eaLnBrk="1" hangingPunct="1"/>
            <a:endParaRPr lang="en-US" b="1" smtClean="0">
              <a:solidFill>
                <a:schemeClr val="tx2"/>
              </a:solidFill>
            </a:endParaRP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Kevin Mills – Strategic Lead Capital Projects</a:t>
            </a: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496D2EDC-B843-4000-8E23-3DF8E57A8DFD}" type="datetime3">
              <a:rPr lang="en-US" smtClean="0">
                <a:solidFill>
                  <a:srgbClr val="003F69"/>
                </a:solidFill>
              </a:rPr>
              <a:pPr eaLnBrk="1" hangingPunct="1"/>
              <a:t>18 June 2012</a:t>
            </a:fld>
            <a:endParaRPr lang="en-GB" smtClean="0">
              <a:solidFill>
                <a:srgbClr val="003F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Basis for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/>
              <a:t>Requests from LA’s and Operators </a:t>
            </a:r>
          </a:p>
          <a:p>
            <a:pPr marL="0" indent="0">
              <a:buFontTx/>
              <a:buNone/>
              <a:defRPr/>
            </a:pPr>
            <a:endParaRPr lang="en-GB" sz="2800" dirty="0" smtClean="0"/>
          </a:p>
          <a:p>
            <a:pPr>
              <a:defRPr/>
            </a:pPr>
            <a:r>
              <a:rPr lang="en-GB" sz="2800" dirty="0" smtClean="0"/>
              <a:t>Requests through</a:t>
            </a:r>
          </a:p>
          <a:p>
            <a:pPr lvl="1" indent="-342900">
              <a:defRPr/>
            </a:pPr>
            <a:r>
              <a:rPr lang="en-GB" dirty="0" smtClean="0"/>
              <a:t> Local engagement - LA’s/ Sport England Relationship Managers</a:t>
            </a:r>
          </a:p>
          <a:p>
            <a:pPr lvl="1" indent="-342900">
              <a:defRPr/>
            </a:pPr>
            <a:r>
              <a:rPr lang="en-GB" dirty="0"/>
              <a:t> </a:t>
            </a:r>
            <a:r>
              <a:rPr lang="en-GB" dirty="0" smtClean="0"/>
              <a:t>Sport England meetings Operators/BISL/Sporta</a:t>
            </a:r>
          </a:p>
          <a:p>
            <a:pPr lvl="1" indent="-342900">
              <a:defRPr/>
            </a:pPr>
            <a:r>
              <a:rPr lang="en-GB" dirty="0"/>
              <a:t> </a:t>
            </a:r>
            <a:r>
              <a:rPr lang="en-GB" dirty="0" smtClean="0"/>
              <a:t>Sport England seminars on Strategic Solutions to Leisure provision</a:t>
            </a:r>
          </a:p>
          <a:p>
            <a:pPr lvl="1" indent="-342900"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Building on the Lessons Learnt Report produced following the successful procurement process at the National Sports Centres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09785773-7230-4995-9510-60D6C824F919}" type="slidenum">
              <a:rPr lang="en-GB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Project Objectives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/>
            <a:r>
              <a:rPr lang="en-GB" sz="2800" smtClean="0"/>
              <a:t>Promote best practice</a:t>
            </a:r>
          </a:p>
          <a:p>
            <a:pPr eaLnBrk="1" hangingPunct="1"/>
            <a:endParaRPr lang="en-GB" sz="1200" smtClean="0"/>
          </a:p>
          <a:p>
            <a:pPr eaLnBrk="1" hangingPunct="1"/>
            <a:r>
              <a:rPr lang="en-GB" sz="2800" smtClean="0"/>
              <a:t>Reduce </a:t>
            </a:r>
            <a:r>
              <a:rPr lang="en-GB" sz="2800" b="1" smtClean="0"/>
              <a:t>costs</a:t>
            </a:r>
            <a:r>
              <a:rPr lang="en-GB" sz="2800" smtClean="0"/>
              <a:t> and </a:t>
            </a:r>
            <a:r>
              <a:rPr lang="en-GB" sz="2800" b="1" smtClean="0"/>
              <a:t>time </a:t>
            </a:r>
            <a:r>
              <a:rPr lang="en-GB" sz="2800" smtClean="0"/>
              <a:t>for client and contractor in the procurement of leisure contracts</a:t>
            </a:r>
          </a:p>
          <a:p>
            <a:pPr eaLnBrk="1" hangingPunct="1"/>
            <a:endParaRPr lang="en-GB" sz="1200" smtClean="0"/>
          </a:p>
          <a:p>
            <a:pPr eaLnBrk="1" hangingPunct="1"/>
            <a:r>
              <a:rPr lang="en-GB" sz="2800" smtClean="0"/>
              <a:t>Achieve </a:t>
            </a:r>
            <a:r>
              <a:rPr lang="en-GB" sz="2800" b="1" smtClean="0"/>
              <a:t>fair</a:t>
            </a:r>
            <a:r>
              <a:rPr lang="en-GB" sz="2800" smtClean="0"/>
              <a:t> contractual positions</a:t>
            </a:r>
          </a:p>
          <a:p>
            <a:pPr eaLnBrk="1" hangingPunct="1"/>
            <a:endParaRPr lang="en-GB" sz="1200" smtClean="0"/>
          </a:p>
          <a:p>
            <a:pPr eaLnBrk="1" hangingPunct="1"/>
            <a:r>
              <a:rPr lang="en-GB" sz="2800" smtClean="0"/>
              <a:t>Encourage partnerships which deliver increases in participation, enable the promotion of </a:t>
            </a:r>
            <a:r>
              <a:rPr lang="en-GB" sz="2800" smtClean="0">
                <a:solidFill>
                  <a:srgbClr val="C00000"/>
                </a:solidFill>
              </a:rPr>
              <a:t>broader social and health outcomes </a:t>
            </a:r>
            <a:r>
              <a:rPr lang="en-GB" sz="2800" smtClean="0"/>
              <a:t>and financially sustainable leisure provision.</a:t>
            </a:r>
          </a:p>
        </p:txBody>
      </p:sp>
    </p:spTree>
    <p:extLst>
      <p:ext uri="{BB962C8B-B14F-4D97-AF65-F5344CB8AC3E}">
        <p14:creationId xmlns:p14="http://schemas.microsoft.com/office/powerpoint/2010/main" val="41782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Aims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GB" dirty="0" smtClean="0"/>
              <a:t>To Provide:</a:t>
            </a:r>
            <a:br>
              <a:rPr lang="en-GB" dirty="0" smtClean="0"/>
            </a:br>
            <a:endParaRPr lang="en-GB" sz="1600" dirty="0" smtClean="0"/>
          </a:p>
          <a:p>
            <a:pPr marL="609600" indent="-609600" eaLnBrk="1" hangingPunct="1">
              <a:defRPr/>
            </a:pPr>
            <a:r>
              <a:rPr lang="en-GB" sz="2800" b="1" dirty="0" smtClean="0"/>
              <a:t>toolkit information </a:t>
            </a:r>
            <a:r>
              <a:rPr lang="en-GB" sz="2800" dirty="0" smtClean="0"/>
              <a:t>for clients, with guidance on procurement routes and process</a:t>
            </a:r>
          </a:p>
          <a:p>
            <a:pPr marL="609600" indent="-609600" eaLnBrk="1" hangingPunct="1">
              <a:defRPr/>
            </a:pPr>
            <a:endParaRPr lang="en-GB" sz="1600" dirty="0" smtClean="0"/>
          </a:p>
          <a:p>
            <a:pPr marL="609600" indent="-609600" eaLnBrk="1" hangingPunct="1">
              <a:defRPr/>
            </a:pPr>
            <a:r>
              <a:rPr lang="en-GB" sz="2800" dirty="0" smtClean="0"/>
              <a:t>template contract documentation and guidance</a:t>
            </a:r>
          </a:p>
          <a:p>
            <a:pPr marL="0" indent="0" eaLnBrk="1" hangingPunct="1">
              <a:buFontTx/>
              <a:buNone/>
              <a:defRPr/>
            </a:pPr>
            <a:endParaRPr lang="en-GB" sz="1600" dirty="0" smtClean="0"/>
          </a:p>
          <a:p>
            <a:pPr marL="609600" indent="-609600" eaLnBrk="1" hangingPunct="1">
              <a:defRPr/>
            </a:pPr>
            <a:r>
              <a:rPr lang="en-GB" sz="2800" dirty="0" smtClean="0"/>
              <a:t>guidance on balancing quality, increasing participation, achieving broader </a:t>
            </a:r>
            <a:r>
              <a:rPr lang="en-GB" sz="2800" dirty="0"/>
              <a:t>outcomes in health and </a:t>
            </a:r>
            <a:r>
              <a:rPr lang="en-GB" sz="2800" dirty="0" smtClean="0"/>
              <a:t>well-being, community engagement, commercial performance and cost.</a:t>
            </a:r>
          </a:p>
        </p:txBody>
      </p:sp>
    </p:spTree>
    <p:extLst>
      <p:ext uri="{BB962C8B-B14F-4D97-AF65-F5344CB8AC3E}">
        <p14:creationId xmlns:p14="http://schemas.microsoft.com/office/powerpoint/2010/main" val="10201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Health and Well-being Outcomes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Encourage clients to consider the health and well-being issues within the leisure strategy</a:t>
            </a:r>
          </a:p>
          <a:p>
            <a:pPr>
              <a:defRPr/>
            </a:pPr>
            <a:r>
              <a:rPr lang="en-GB" dirty="0" smtClean="0"/>
              <a:t>Consider the factors of importance locally – CHD, obesity? </a:t>
            </a:r>
          </a:p>
          <a:p>
            <a:pPr>
              <a:defRPr/>
            </a:pPr>
            <a:r>
              <a:rPr lang="en-GB" dirty="0" smtClean="0"/>
              <a:t>Guidance on how to articulate the outcomes within the contract requirements  </a:t>
            </a:r>
            <a:r>
              <a:rPr lang="en-GB" smtClean="0"/>
              <a:t>- making </a:t>
            </a:r>
            <a:r>
              <a:rPr lang="en-GB" dirty="0" smtClean="0"/>
              <a:t>use of Culture and Sport Outcomes Framework </a:t>
            </a:r>
          </a:p>
          <a:p>
            <a:pPr>
              <a:defRPr/>
            </a:pPr>
            <a:r>
              <a:rPr lang="en-GB" dirty="0" smtClean="0"/>
              <a:t>Provide guidance on how to demonstrate the impact of increased activity  - what can we measure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 </a:t>
            </a:r>
            <a:endParaRPr lang="en-GB" dirty="0"/>
          </a:p>
          <a:p>
            <a:pPr>
              <a:defRPr/>
            </a:pPr>
            <a:r>
              <a:rPr lang="en-GB" dirty="0" smtClean="0"/>
              <a:t>Reflect best practice case studies in the documents demonstrating local success or possibly links to the Public Health Outcomes Framework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27E23654-C9FD-4D4A-9599-56FCD15F55D0}" type="slidenum">
              <a:rPr lang="en-GB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Project Consultation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Operators/Sporta/BISL</a:t>
            </a:r>
          </a:p>
          <a:p>
            <a:pPr eaLnBrk="1" hangingPunct="1"/>
            <a:r>
              <a:rPr lang="en-GB" sz="2800" smtClean="0"/>
              <a:t>Local Authorities/ DCMS</a:t>
            </a:r>
          </a:p>
          <a:p>
            <a:pPr eaLnBrk="1" hangingPunct="1"/>
            <a:r>
              <a:rPr lang="en-GB" sz="2800" smtClean="0"/>
              <a:t>Leisure and Legal consultants active in the sector</a:t>
            </a:r>
          </a:p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>
              <a:buFontTx/>
              <a:buNone/>
            </a:pPr>
            <a:r>
              <a:rPr lang="en-GB" sz="2800" b="1" smtClean="0"/>
              <a:t>Consultation drafts for written comment will be available on Sport England’s website in the near future – we will advise of this via CLOA</a:t>
            </a:r>
          </a:p>
          <a:p>
            <a:pPr eaLnBrk="1" hangingPunct="1">
              <a:buFontTx/>
              <a:buNone/>
            </a:pPr>
            <a:endParaRPr lang="en-GB" sz="2800" smtClean="0"/>
          </a:p>
        </p:txBody>
      </p:sp>
    </p:spTree>
    <p:extLst>
      <p:ext uri="{BB962C8B-B14F-4D97-AF65-F5344CB8AC3E}">
        <p14:creationId xmlns:p14="http://schemas.microsoft.com/office/powerpoint/2010/main" val="39177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Capital Project Funding Streams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240308F2-C03A-498E-9C1C-BB41EC2D23B2}" type="datetime3">
              <a:rPr lang="en-US" smtClean="0">
                <a:solidFill>
                  <a:srgbClr val="003F69"/>
                </a:solidFill>
              </a:rPr>
              <a:pPr eaLnBrk="1" hangingPunct="1"/>
              <a:t>18 June 2012</a:t>
            </a:fld>
            <a:endParaRPr lang="en-GB" smtClean="0">
              <a:solidFill>
                <a:srgbClr val="003F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569325" cy="720725"/>
          </a:xfrm>
        </p:spPr>
        <p:txBody>
          <a:bodyPr/>
          <a:lstStyle/>
          <a:p>
            <a:pPr eaLnBrk="1" hangingPunct="1"/>
            <a:r>
              <a:rPr lang="en-US" smtClean="0"/>
              <a:t>New Stream - Improvement Fund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Iconic, Inspired, Protecting Playing Fields – existing streams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Improvement Fund  </a:t>
            </a:r>
            <a:r>
              <a:rPr lang="en-US" dirty="0" smtClean="0"/>
              <a:t>- result of the strategy consultation and the experience gained from existing streams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Aim to improve delivery of sport, increasing participation and quality of provision – significant proportion will go to L.A. projects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Seek to bridge gap between Iconic and Inspired funds with </a:t>
            </a:r>
            <a:r>
              <a:rPr lang="en-GB" dirty="0"/>
              <a:t>g</a:t>
            </a:r>
            <a:r>
              <a:rPr lang="en-GB" dirty="0" smtClean="0"/>
              <a:t>rants in region of £150k- £500k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dirty="0" smtClean="0"/>
              <a:t> 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287D84E6-4AE4-4E39-B0B8-9EAB6FF20450}" type="slidenum">
              <a:rPr lang="en-GB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Stream - Improvement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£45m of lottery funding over next 5 years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£3m 2012/13, £9m 2013/14 and £11m in the next 3 years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Criteria being developed – but will prioritise multiple partners, public and private sectors, NGB’s.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Simple application process – based on expressions of interest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As a result of Strategy consultation - first year focus on Swimming </a:t>
            </a:r>
            <a:r>
              <a:rPr lang="en-GB" dirty="0"/>
              <a:t>C</a:t>
            </a:r>
            <a:r>
              <a:rPr lang="en-GB" dirty="0" smtClean="0"/>
              <a:t>hange </a:t>
            </a:r>
            <a:r>
              <a:rPr lang="en-GB" dirty="0"/>
              <a:t>F</a:t>
            </a:r>
            <a:r>
              <a:rPr lang="en-GB" dirty="0" smtClean="0"/>
              <a:t>acilities and Artificial Grass Pitches  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21EF4595-6F21-4574-A6D7-522D671EF7FD}" type="slidenum">
              <a:rPr lang="en-GB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5"/>
          <p:cNvSpPr>
            <a:spLocks noChangeArrowheads="1"/>
          </p:cNvSpPr>
          <p:nvPr/>
        </p:nvSpPr>
        <p:spPr bwMode="auto">
          <a:xfrm>
            <a:off x="5673725" y="4005263"/>
            <a:ext cx="2698750" cy="2698750"/>
          </a:xfrm>
          <a:prstGeom prst="ellipse">
            <a:avLst/>
          </a:prstGeom>
          <a:gradFill rotWithShape="1">
            <a:gsLst>
              <a:gs pos="0">
                <a:srgbClr val="00729A"/>
              </a:gs>
              <a:gs pos="100000">
                <a:srgbClr val="00506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5843" name="Text Box 31"/>
          <p:cNvSpPr txBox="1">
            <a:spLocks noChangeArrowheads="1"/>
          </p:cNvSpPr>
          <p:nvPr/>
        </p:nvSpPr>
        <p:spPr bwMode="auto">
          <a:xfrm>
            <a:off x="5991225" y="4876800"/>
            <a:ext cx="31527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2" tIns="47879" rIns="95762" bIns="47879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0">
                <a:solidFill>
                  <a:srgbClr val="FFFFFF"/>
                </a:solidFill>
                <a:cs typeface="Arial" charset="0"/>
              </a:rPr>
              <a:t>Local Investment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0">
                <a:solidFill>
                  <a:srgbClr val="FFFFFF"/>
                </a:solidFill>
                <a:cs typeface="Arial" charset="0"/>
              </a:rPr>
              <a:t>Over £250m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60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35844" name="Oval 6"/>
          <p:cNvSpPr>
            <a:spLocks noChangeArrowheads="1"/>
          </p:cNvSpPr>
          <p:nvPr/>
        </p:nvSpPr>
        <p:spPr bwMode="auto">
          <a:xfrm>
            <a:off x="128588" y="55880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00729A"/>
              </a:gs>
              <a:gs pos="100000">
                <a:srgbClr val="00506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FFFFFF"/>
                </a:solidFill>
                <a:latin typeface="Arial" charset="0"/>
                <a:cs typeface="Arial" charset="0"/>
              </a:rPr>
              <a:t>Schools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FFFFFF"/>
                </a:solidFill>
                <a:latin typeface="Arial" charset="0"/>
                <a:cs typeface="Arial" charset="0"/>
              </a:rPr>
              <a:t>School Games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FFFFFF"/>
                </a:solidFill>
                <a:latin typeface="Arial" charset="0"/>
                <a:cs typeface="Arial" charset="0"/>
              </a:rPr>
              <a:t>Up to £150 million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  <a:latin typeface="Arial" charset="0"/>
                <a:cs typeface="Arial" charset="0"/>
              </a:rPr>
              <a:t>(Including Education,&amp; Health funding)</a:t>
            </a:r>
          </a:p>
        </p:txBody>
      </p:sp>
      <p:sp>
        <p:nvSpPr>
          <p:cNvPr id="66564" name="Oval 62"/>
          <p:cNvSpPr>
            <a:spLocks noChangeArrowheads="1"/>
          </p:cNvSpPr>
          <p:nvPr/>
        </p:nvSpPr>
        <p:spPr bwMode="auto">
          <a:xfrm>
            <a:off x="1258888" y="692150"/>
            <a:ext cx="503237" cy="5032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Oval 4"/>
          <p:cNvSpPr>
            <a:spLocks noChangeArrowheads="1"/>
          </p:cNvSpPr>
          <p:nvPr/>
        </p:nvSpPr>
        <p:spPr bwMode="auto">
          <a:xfrm>
            <a:off x="3135313" y="371475"/>
            <a:ext cx="4048125" cy="4048125"/>
          </a:xfrm>
          <a:prstGeom prst="ellipse">
            <a:avLst/>
          </a:prstGeom>
          <a:gradFill rotWithShape="1">
            <a:gsLst>
              <a:gs pos="0">
                <a:srgbClr val="00729A"/>
              </a:gs>
              <a:gs pos="100000">
                <a:srgbClr val="00506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  <a:endParaRPr lang="en-GB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6566" name="Oval 14"/>
          <p:cNvSpPr>
            <a:spLocks noChangeArrowheads="1"/>
          </p:cNvSpPr>
          <p:nvPr/>
        </p:nvSpPr>
        <p:spPr bwMode="auto">
          <a:xfrm>
            <a:off x="4465638" y="3957638"/>
            <a:ext cx="179387" cy="1793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" name="Rectangle 38"/>
          <p:cNvSpPr>
            <a:spLocks noChangeArrowheads="1"/>
          </p:cNvSpPr>
          <p:nvPr/>
        </p:nvSpPr>
        <p:spPr bwMode="auto">
          <a:xfrm>
            <a:off x="4178300" y="3771900"/>
            <a:ext cx="835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latin typeface="Arial" charset="0"/>
                <a:cs typeface="Arial" charset="0"/>
              </a:rPr>
              <a:t>Governance</a:t>
            </a:r>
          </a:p>
        </p:txBody>
      </p:sp>
      <p:sp>
        <p:nvSpPr>
          <p:cNvPr id="35849" name="Text Box 51"/>
          <p:cNvSpPr txBox="1">
            <a:spLocks noChangeArrowheads="1"/>
          </p:cNvSpPr>
          <p:nvPr/>
        </p:nvSpPr>
        <p:spPr bwMode="auto">
          <a:xfrm>
            <a:off x="4429125" y="134938"/>
            <a:ext cx="45720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2" tIns="47879" rIns="95762" bIns="47879" anchor="ctr"/>
          <a:lstStyle>
            <a:lvl1pPr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0" dirty="0">
                <a:solidFill>
                  <a:srgbClr val="00729A"/>
                </a:solidFill>
              </a:rPr>
              <a:t>A sporting habit for life</a:t>
            </a:r>
            <a:br>
              <a:rPr lang="en-GB" sz="2400" b="0" dirty="0">
                <a:solidFill>
                  <a:srgbClr val="00729A"/>
                </a:solidFill>
              </a:rPr>
            </a:br>
            <a:r>
              <a:rPr lang="en-GB" sz="2400" b="0" dirty="0">
                <a:solidFill>
                  <a:srgbClr val="00729A"/>
                </a:solidFill>
              </a:rPr>
              <a:t>	</a:t>
            </a:r>
            <a:r>
              <a:rPr lang="en-GB" sz="2000" b="0" dirty="0" smtClean="0">
                <a:solidFill>
                  <a:srgbClr val="00729A"/>
                </a:solidFill>
              </a:rPr>
              <a:t>5 Year £1b Investment </a:t>
            </a:r>
            <a:endParaRPr lang="en-GB" sz="2000" b="0" dirty="0">
              <a:solidFill>
                <a:srgbClr val="00729A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0" dirty="0">
                <a:solidFill>
                  <a:srgbClr val="00729A"/>
                </a:solidFill>
              </a:rPr>
              <a:t>2012/13 - 2016/17</a:t>
            </a:r>
          </a:p>
        </p:txBody>
      </p:sp>
      <p:sp>
        <p:nvSpPr>
          <p:cNvPr id="35850" name="Rectangle 63"/>
          <p:cNvSpPr>
            <a:spLocks noChangeArrowheads="1"/>
          </p:cNvSpPr>
          <p:nvPr/>
        </p:nvSpPr>
        <p:spPr bwMode="auto">
          <a:xfrm>
            <a:off x="1263650" y="800100"/>
            <a:ext cx="4953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latin typeface="Arial" charset="0"/>
                <a:cs typeface="Arial" charset="0"/>
              </a:rPr>
              <a:t>Access</a:t>
            </a:r>
          </a:p>
        </p:txBody>
      </p:sp>
      <p:sp>
        <p:nvSpPr>
          <p:cNvPr id="35851" name="Rectangle 63"/>
          <p:cNvSpPr>
            <a:spLocks noChangeArrowheads="1"/>
          </p:cNvSpPr>
          <p:nvPr/>
        </p:nvSpPr>
        <p:spPr bwMode="auto">
          <a:xfrm>
            <a:off x="6096000" y="5534025"/>
            <a:ext cx="2076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CSPs: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Coaching (Sportivate)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Volunteering </a:t>
            </a:r>
            <a:r>
              <a:rPr lang="en-GB" sz="800">
                <a:solidFill>
                  <a:srgbClr val="FFFFFF"/>
                </a:solidFill>
                <a:latin typeface="Arial" charset="0"/>
                <a:cs typeface="Arial" charset="0"/>
              </a:rPr>
              <a:t>(Sport Makers, Club leaders</a:t>
            </a: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Disability</a:t>
            </a:r>
          </a:p>
        </p:txBody>
      </p:sp>
      <p:sp>
        <p:nvSpPr>
          <p:cNvPr id="66571" name="Oval 19"/>
          <p:cNvSpPr>
            <a:spLocks noChangeArrowheads="1"/>
          </p:cNvSpPr>
          <p:nvPr/>
        </p:nvSpPr>
        <p:spPr bwMode="auto">
          <a:xfrm>
            <a:off x="6777038" y="3573463"/>
            <a:ext cx="792162" cy="7921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72" name="Oval 28"/>
          <p:cNvSpPr>
            <a:spLocks noChangeArrowheads="1"/>
          </p:cNvSpPr>
          <p:nvPr/>
        </p:nvSpPr>
        <p:spPr bwMode="auto">
          <a:xfrm>
            <a:off x="7451725" y="4005263"/>
            <a:ext cx="1008063" cy="10080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73" name="Oval 15"/>
          <p:cNvSpPr>
            <a:spLocks noChangeArrowheads="1"/>
          </p:cNvSpPr>
          <p:nvPr/>
        </p:nvSpPr>
        <p:spPr bwMode="auto">
          <a:xfrm>
            <a:off x="4987925" y="4522788"/>
            <a:ext cx="1008063" cy="10080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74" name="Oval 19"/>
          <p:cNvSpPr>
            <a:spLocks noChangeArrowheads="1"/>
          </p:cNvSpPr>
          <p:nvPr/>
        </p:nvSpPr>
        <p:spPr bwMode="auto">
          <a:xfrm>
            <a:off x="6145213" y="2600325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75" name="Oval 19"/>
          <p:cNvSpPr>
            <a:spLocks noChangeArrowheads="1"/>
          </p:cNvSpPr>
          <p:nvPr/>
        </p:nvSpPr>
        <p:spPr bwMode="auto">
          <a:xfrm>
            <a:off x="2576513" y="1468438"/>
            <a:ext cx="1117600" cy="111601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Transition to Clubs</a:t>
            </a: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76" name="Oval 19"/>
          <p:cNvSpPr>
            <a:spLocks noChangeArrowheads="1"/>
          </p:cNvSpPr>
          <p:nvPr/>
        </p:nvSpPr>
        <p:spPr bwMode="auto">
          <a:xfrm>
            <a:off x="3636963" y="2733675"/>
            <a:ext cx="1008062" cy="10080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Rewards</a:t>
            </a: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58" name="Rectangle 63"/>
          <p:cNvSpPr>
            <a:spLocks noChangeArrowheads="1"/>
          </p:cNvSpPr>
          <p:nvPr/>
        </p:nvSpPr>
        <p:spPr bwMode="auto">
          <a:xfrm>
            <a:off x="3852863" y="1739900"/>
            <a:ext cx="3362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  <a:sym typeface="Wingdings" pitchFamily="2" charset="2"/>
              </a:rPr>
              <a:t>  </a:t>
            </a: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WSPs start at age 14  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  <a:sym typeface="Wingdings" pitchFamily="2" charset="2"/>
              </a:rPr>
              <a:t></a:t>
            </a: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  Focus on 14-25 for relevant sports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Mandatory growth targets 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Payment by results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Enhanced governance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Talent development</a:t>
            </a:r>
          </a:p>
        </p:txBody>
      </p:sp>
      <p:sp>
        <p:nvSpPr>
          <p:cNvPr id="35859" name="Oval 3"/>
          <p:cNvSpPr>
            <a:spLocks noChangeArrowheads="1"/>
          </p:cNvSpPr>
          <p:nvPr/>
        </p:nvSpPr>
        <p:spPr bwMode="auto">
          <a:xfrm>
            <a:off x="215900" y="3860800"/>
            <a:ext cx="2627313" cy="2627313"/>
          </a:xfrm>
          <a:prstGeom prst="ellipse">
            <a:avLst/>
          </a:prstGeom>
          <a:gradFill rotWithShape="1">
            <a:gsLst>
              <a:gs pos="0">
                <a:srgbClr val="00729A"/>
              </a:gs>
              <a:gs pos="100000">
                <a:srgbClr val="00506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6580" name="Oval 11"/>
          <p:cNvSpPr>
            <a:spLocks noChangeArrowheads="1"/>
          </p:cNvSpPr>
          <p:nvPr/>
        </p:nvSpPr>
        <p:spPr bwMode="auto">
          <a:xfrm>
            <a:off x="1655763" y="3402013"/>
            <a:ext cx="1079500" cy="10810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Mid-range/</a:t>
            </a:r>
            <a:br>
              <a:rPr lang="en-GB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Improvement </a:t>
            </a:r>
            <a:r>
              <a:rPr lang="en-GB" sz="105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e.g. pools/artificial pitches</a:t>
            </a:r>
          </a:p>
        </p:txBody>
      </p:sp>
      <p:sp>
        <p:nvSpPr>
          <p:cNvPr id="66581" name="Oval 12"/>
          <p:cNvSpPr>
            <a:spLocks noChangeArrowheads="1"/>
          </p:cNvSpPr>
          <p:nvPr/>
        </p:nvSpPr>
        <p:spPr bwMode="auto">
          <a:xfrm>
            <a:off x="2241550" y="4724400"/>
            <a:ext cx="1692275" cy="16922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New capital </a:t>
            </a:r>
          </a:p>
        </p:txBody>
      </p:sp>
      <p:sp>
        <p:nvSpPr>
          <p:cNvPr id="66582" name="Oval 19"/>
          <p:cNvSpPr>
            <a:spLocks noChangeArrowheads="1"/>
          </p:cNvSpPr>
          <p:nvPr/>
        </p:nvSpPr>
        <p:spPr bwMode="auto">
          <a:xfrm>
            <a:off x="8027988" y="5006975"/>
            <a:ext cx="360362" cy="3603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83" name="Oval 19"/>
          <p:cNvSpPr>
            <a:spLocks noChangeArrowheads="1"/>
          </p:cNvSpPr>
          <p:nvPr/>
        </p:nvSpPr>
        <p:spPr bwMode="auto">
          <a:xfrm>
            <a:off x="7947025" y="5408613"/>
            <a:ext cx="503238" cy="50323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64" name="Rectangle 38"/>
          <p:cNvSpPr>
            <a:spLocks noChangeArrowheads="1"/>
          </p:cNvSpPr>
          <p:nvPr/>
        </p:nvSpPr>
        <p:spPr bwMode="auto">
          <a:xfrm>
            <a:off x="8234363" y="5011738"/>
            <a:ext cx="7667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66"/>
                </a:solidFill>
                <a:latin typeface="Arial" charset="0"/>
                <a:cs typeface="Arial" charset="0"/>
              </a:rPr>
              <a:t>Health pilot</a:t>
            </a:r>
          </a:p>
        </p:txBody>
      </p:sp>
      <p:sp>
        <p:nvSpPr>
          <p:cNvPr id="35865" name="Rectangle 38"/>
          <p:cNvSpPr>
            <a:spLocks noChangeArrowheads="1"/>
          </p:cNvSpPr>
          <p:nvPr/>
        </p:nvSpPr>
        <p:spPr bwMode="auto">
          <a:xfrm>
            <a:off x="8226425" y="5695950"/>
            <a:ext cx="87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66"/>
                </a:solidFill>
                <a:latin typeface="Arial" charset="0"/>
                <a:cs typeface="Arial" charset="0"/>
              </a:rPr>
              <a:t>Market development</a:t>
            </a:r>
          </a:p>
        </p:txBody>
      </p:sp>
      <p:sp>
        <p:nvSpPr>
          <p:cNvPr id="35866" name="Rectangle 63"/>
          <p:cNvSpPr>
            <a:spLocks noChangeArrowheads="1"/>
          </p:cNvSpPr>
          <p:nvPr/>
        </p:nvSpPr>
        <p:spPr bwMode="auto">
          <a:xfrm>
            <a:off x="681038" y="5172075"/>
            <a:ext cx="1493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Iconic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Inspired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FFFFFF"/>
                </a:solidFill>
                <a:latin typeface="Arial" charset="0"/>
                <a:cs typeface="Arial" charset="0"/>
              </a:rPr>
              <a:t>Playing fields</a:t>
            </a:r>
          </a:p>
        </p:txBody>
      </p:sp>
      <p:sp>
        <p:nvSpPr>
          <p:cNvPr id="35867" name="Rectangle 38"/>
          <p:cNvSpPr>
            <a:spLocks noChangeArrowheads="1"/>
          </p:cNvSpPr>
          <p:nvPr/>
        </p:nvSpPr>
        <p:spPr bwMode="auto">
          <a:xfrm>
            <a:off x="2439988" y="2584450"/>
            <a:ext cx="719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66"/>
                </a:solidFill>
                <a:latin typeface="Arial" charset="0"/>
                <a:cs typeface="Arial" charset="0"/>
              </a:rPr>
              <a:t>Supported by CSP Club Link Makers</a:t>
            </a:r>
          </a:p>
        </p:txBody>
      </p:sp>
      <p:sp>
        <p:nvSpPr>
          <p:cNvPr id="35868" name="Text Box 29"/>
          <p:cNvSpPr txBox="1">
            <a:spLocks noChangeArrowheads="1"/>
          </p:cNvSpPr>
          <p:nvPr/>
        </p:nvSpPr>
        <p:spPr bwMode="auto">
          <a:xfrm>
            <a:off x="3852863" y="998538"/>
            <a:ext cx="3216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62" tIns="47879" rIns="95762" bIns="47879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0">
                <a:solidFill>
                  <a:srgbClr val="FFFFFF"/>
                </a:solidFill>
                <a:cs typeface="Arial" charset="0"/>
              </a:rPr>
              <a:t>Whole Sport Plans (NGBs)</a:t>
            </a:r>
            <a:r>
              <a:rPr lang="en-GB" b="0">
                <a:solidFill>
                  <a:srgbClr val="FFFFFF"/>
                </a:solidFill>
                <a:cs typeface="Arial" charset="0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0">
                <a:solidFill>
                  <a:srgbClr val="FFFFFF"/>
                </a:solidFill>
                <a:cs typeface="Arial" charset="0"/>
              </a:rPr>
              <a:t>over £450 million 2013-17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35869" name="Text Box 30"/>
          <p:cNvSpPr txBox="1">
            <a:spLocks noChangeArrowheads="1"/>
          </p:cNvSpPr>
          <p:nvPr/>
        </p:nvSpPr>
        <p:spPr bwMode="auto">
          <a:xfrm>
            <a:off x="590550" y="4505325"/>
            <a:ext cx="215265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2" tIns="47879" rIns="95762" bIns="47879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0">
                <a:solidFill>
                  <a:srgbClr val="FFFFFF"/>
                </a:solidFill>
                <a:cs typeface="Arial" charset="0"/>
              </a:rPr>
              <a:t>Facilities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0">
                <a:solidFill>
                  <a:srgbClr val="FFFFFF"/>
                </a:solidFill>
                <a:cs typeface="Arial" charset="0"/>
              </a:rPr>
              <a:t>Up to £250 million</a:t>
            </a:r>
          </a:p>
        </p:txBody>
      </p:sp>
      <p:sp>
        <p:nvSpPr>
          <p:cNvPr id="35870" name="Text Box 32"/>
          <p:cNvSpPr txBox="1">
            <a:spLocks noChangeArrowheads="1"/>
          </p:cNvSpPr>
          <p:nvPr/>
        </p:nvSpPr>
        <p:spPr bwMode="auto">
          <a:xfrm>
            <a:off x="5029200" y="4711700"/>
            <a:ext cx="1009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2" tIns="47879" rIns="95762" bIns="47879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0">
                <a:solidFill>
                  <a:srgbClr val="FFFFFF"/>
                </a:solidFill>
                <a:cs typeface="Arial" charset="0"/>
              </a:rPr>
              <a:t>Community</a:t>
            </a:r>
          </a:p>
          <a:p>
            <a:pPr eaLnBrk="0" fontAlgn="base" hangingPunct="0">
              <a:lnSpc>
                <a:spcPct val="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b="0">
                <a:solidFill>
                  <a:srgbClr val="FFFFFF"/>
                </a:solidFill>
                <a:cs typeface="Arial" charset="0"/>
              </a:rPr>
              <a:t>Sport Pot</a:t>
            </a:r>
            <a:r>
              <a:rPr lang="en-GB" b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2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871" name="Text Box 33"/>
          <p:cNvSpPr txBox="1">
            <a:spLocks noChangeArrowheads="1"/>
          </p:cNvSpPr>
          <p:nvPr/>
        </p:nvSpPr>
        <p:spPr bwMode="auto">
          <a:xfrm>
            <a:off x="7545388" y="4089400"/>
            <a:ext cx="11509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2" tIns="47879" rIns="95762" bIns="47879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100" b="0">
                <a:solidFill>
                  <a:srgbClr val="FFFFFF"/>
                </a:solidFill>
                <a:cs typeface="Arial" charset="0"/>
              </a:rPr>
              <a:t>Door Step Clubs &amp; Get On Track</a:t>
            </a:r>
          </a:p>
        </p:txBody>
      </p:sp>
      <p:sp>
        <p:nvSpPr>
          <p:cNvPr id="35872" name="Text Box 35"/>
          <p:cNvSpPr txBox="1">
            <a:spLocks noChangeArrowheads="1"/>
          </p:cNvSpPr>
          <p:nvPr/>
        </p:nvSpPr>
        <p:spPr bwMode="auto">
          <a:xfrm>
            <a:off x="6138863" y="2682875"/>
            <a:ext cx="12763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2" tIns="47879" rIns="95762" bIns="47879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0" dirty="0">
                <a:solidFill>
                  <a:srgbClr val="FFFFFF"/>
                </a:solidFill>
                <a:cs typeface="Arial" charset="0"/>
              </a:rPr>
              <a:t>Higher Education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0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35873" name="Text Box 36"/>
          <p:cNvSpPr txBox="1">
            <a:spLocks noChangeArrowheads="1"/>
          </p:cNvSpPr>
          <p:nvPr/>
        </p:nvSpPr>
        <p:spPr bwMode="auto">
          <a:xfrm>
            <a:off x="6765925" y="3670300"/>
            <a:ext cx="8731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2" tIns="47879" rIns="95762" bIns="47879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0">
                <a:solidFill>
                  <a:srgbClr val="FFFFFF"/>
                </a:solidFill>
                <a:cs typeface="Arial" charset="0"/>
              </a:rPr>
              <a:t>Further Education</a:t>
            </a:r>
          </a:p>
        </p:txBody>
      </p:sp>
    </p:spTree>
    <p:extLst>
      <p:ext uri="{BB962C8B-B14F-4D97-AF65-F5344CB8AC3E}">
        <p14:creationId xmlns:p14="http://schemas.microsoft.com/office/powerpoint/2010/main" val="27115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Slides in your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Iconic Facilities 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Inspired Facilities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Protecting Playing Fields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All of the above funding streams can be accessed on the Sport </a:t>
            </a:r>
            <a:r>
              <a:rPr lang="en-GB" dirty="0"/>
              <a:t>E</a:t>
            </a:r>
            <a:r>
              <a:rPr lang="en-GB" dirty="0" smtClean="0"/>
              <a:t>ngland website 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dirty="0"/>
              <a:t>                          </a:t>
            </a:r>
            <a:r>
              <a:rPr lang="en-GB" dirty="0" smtClean="0"/>
              <a:t> </a:t>
            </a:r>
            <a:r>
              <a:rPr lang="en-GB" dirty="0"/>
              <a:t>www.sportengland.org 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E6BE96AF-7D94-4CD0-978E-34FBA363EA64}" type="slidenum">
              <a:rPr lang="en-GB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 marL="0" indent="0" algn="ctr">
              <a:buFontTx/>
              <a:buNone/>
              <a:defRPr/>
            </a:pPr>
            <a:endParaRPr lang="en-GB" sz="4000" b="1" dirty="0" smtClean="0"/>
          </a:p>
          <a:p>
            <a:pPr marL="0" indent="0" algn="ctr">
              <a:buFontTx/>
              <a:buNone/>
              <a:defRPr/>
            </a:pPr>
            <a:r>
              <a:rPr lang="en-GB" sz="4800" b="1" dirty="0" smtClean="0"/>
              <a:t>Any Questions? </a:t>
            </a:r>
          </a:p>
          <a:p>
            <a:pPr marL="0" indent="0" algn="ctr">
              <a:buFontTx/>
              <a:buNone/>
              <a:defRPr/>
            </a:pPr>
            <a:endParaRPr lang="en-GB" sz="4000" b="1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67F0DE75-F280-4554-8C88-331DE7D28D11}" type="slidenum">
              <a:rPr lang="en-GB" smtClean="0">
                <a:solidFill>
                  <a:srgbClr val="FFFFFF"/>
                </a:solidFill>
              </a:rPr>
              <a:pPr eaLnBrk="1" hangingPunct="1"/>
              <a:t>21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Iconic Fund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£30m lottery funding investment over 3 years into innovative, large-scale, multi-sport facilities, some being of regional significant for at least two sports</a:t>
            </a:r>
          </a:p>
          <a:p>
            <a:r>
              <a:rPr lang="en-GB" smtClean="0"/>
              <a:t>Projects are expected to deliver against NGB and local authority sports facility priorities and demonstrate long-term financial viability</a:t>
            </a:r>
          </a:p>
          <a:p>
            <a:r>
              <a:rPr lang="en-GB" smtClean="0"/>
              <a:t>2 Rounds of £10m already delivered, over 140 applications received, 12 projects being supported across England with total project investment value of circa £290m</a:t>
            </a:r>
          </a:p>
          <a:p>
            <a:r>
              <a:rPr lang="en-GB" smtClean="0"/>
              <a:t>Round 3 opens 24 Sep 12, closes 17 Dec 12, initial funding decisions Mar 13. Applicants can apply for grants between £500k and £3m</a:t>
            </a:r>
          </a:p>
          <a:p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896AD823-E494-4A91-B134-4D23761C87EB}" type="slidenum">
              <a:rPr lang="en-GB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2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Inspired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£50 million capital investment</a:t>
            </a:r>
          </a:p>
          <a:p>
            <a:pPr>
              <a:defRPr/>
            </a:pPr>
            <a:r>
              <a:rPr lang="en-GB" sz="1800" dirty="0" smtClean="0"/>
              <a:t>Organised into 5 funding rounds with up to £10 million being awarded per round</a:t>
            </a:r>
          </a:p>
          <a:p>
            <a:pPr>
              <a:defRPr/>
            </a:pPr>
            <a:r>
              <a:rPr lang="en-GB" sz="1800" dirty="0" smtClean="0"/>
              <a:t>One round in 2011 completed, two rounds in 2012 and two rounds in 2013  </a:t>
            </a:r>
          </a:p>
          <a:p>
            <a:pPr>
              <a:defRPr/>
            </a:pPr>
            <a:r>
              <a:rPr lang="en-GB" sz="1800" dirty="0" smtClean="0"/>
              <a:t>Up to 70% of the funding available for community &amp; voluntary sector projects (which includes parish and town councils)</a:t>
            </a:r>
          </a:p>
          <a:p>
            <a:pPr>
              <a:defRPr/>
            </a:pPr>
            <a:r>
              <a:rPr lang="en-GB" sz="1800" dirty="0" smtClean="0"/>
              <a:t>Up to 30% of the funding available for Local Authority and other statutory bodies such as schools and HE/FE establishments. £1:£1 partnership funding required</a:t>
            </a:r>
          </a:p>
          <a:p>
            <a:pPr>
              <a:defRPr/>
            </a:pPr>
            <a:r>
              <a:rPr lang="en-GB" sz="1800" dirty="0" smtClean="0"/>
              <a:t>A Catalogue helps reduce the burden on the applicant and allows Sport England to do the work for you</a:t>
            </a:r>
          </a:p>
          <a:p>
            <a:pPr>
              <a:defRPr/>
            </a:pPr>
            <a:r>
              <a:rPr lang="en-GB" sz="1800" dirty="0" smtClean="0"/>
              <a:t>We have provided costs on the most popular facility improvements</a:t>
            </a:r>
          </a:p>
          <a:p>
            <a:pPr>
              <a:defRPr/>
            </a:pPr>
            <a:r>
              <a:rPr lang="en-GB" sz="1800" dirty="0" smtClean="0"/>
              <a:t>These are grouped together in four “packages” and set out in a catalogue</a:t>
            </a:r>
          </a:p>
          <a:p>
            <a:pPr>
              <a:defRPr/>
            </a:pPr>
            <a:r>
              <a:rPr lang="en-GB" sz="1800" dirty="0" smtClean="0"/>
              <a:t>It helps you select a facility type and come up with a budget price as easily as possible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201946BD-A001-48A9-93A1-DCBD9436A04C}" type="slidenum">
              <a:rPr lang="en-GB" smtClean="0">
                <a:solidFill>
                  <a:srgbClr val="FFFFFF"/>
                </a:solidFill>
              </a:rPr>
              <a:pPr eaLnBrk="1" hangingPunct="1"/>
              <a:t>23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41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Protecting Playing Fields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600" smtClean="0"/>
          </a:p>
          <a:p>
            <a:pPr marL="0" indent="0">
              <a:buFontTx/>
              <a:buNone/>
            </a:pPr>
            <a:r>
              <a:rPr lang="en-GB" sz="1600" smtClean="0"/>
              <a:t>• </a:t>
            </a:r>
            <a:r>
              <a:rPr lang="en-GB" sz="1800" smtClean="0"/>
              <a:t>Seeks to improve and protect playing fields</a:t>
            </a:r>
          </a:p>
          <a:p>
            <a:pPr marL="0" indent="0">
              <a:buFontTx/>
              <a:buNone/>
            </a:pPr>
            <a:r>
              <a:rPr lang="en-GB" sz="1800" smtClean="0"/>
              <a:t>• £10 million lottery investment in total</a:t>
            </a:r>
          </a:p>
          <a:p>
            <a:pPr marL="0" indent="0">
              <a:buFontTx/>
              <a:buNone/>
            </a:pPr>
            <a:r>
              <a:rPr lang="en-GB" sz="1800" smtClean="0"/>
              <a:t>• 5 funding rounds with up to £2 million per round</a:t>
            </a:r>
          </a:p>
          <a:p>
            <a:pPr marL="0" indent="0">
              <a:buFontTx/>
              <a:buNone/>
            </a:pPr>
            <a:r>
              <a:rPr lang="en-GB" sz="1800" smtClean="0"/>
              <a:t>• Two rounds in 2011/12, 2 further rounds in 2012/13 and one final round in 2013/14  </a:t>
            </a:r>
          </a:p>
          <a:p>
            <a:pPr marL="0" indent="0">
              <a:buFontTx/>
              <a:buNone/>
            </a:pPr>
            <a:r>
              <a:rPr lang="en-GB" sz="1800" smtClean="0"/>
              <a:t>• Capital grants are from £20,000 up to a maximum of £50,000</a:t>
            </a:r>
          </a:p>
          <a:p>
            <a:pPr marL="0" indent="0">
              <a:buFontTx/>
              <a:buNone/>
            </a:pPr>
            <a:r>
              <a:rPr lang="en-GB" sz="1800" smtClean="0"/>
              <a:t>• Partnership funding required by LAs, schools and HE/FE applicants</a:t>
            </a:r>
          </a:p>
          <a:p>
            <a:pPr marL="0" indent="0">
              <a:buFontTx/>
              <a:buNone/>
            </a:pPr>
            <a:r>
              <a:rPr lang="en-GB" sz="1800" smtClean="0"/>
              <a:t>• No revenue grant available under this programme</a:t>
            </a:r>
          </a:p>
          <a:p>
            <a:pPr marL="0" indent="0">
              <a:buFontTx/>
              <a:buNone/>
            </a:pPr>
            <a:r>
              <a:rPr lang="en-GB" sz="1800" smtClean="0"/>
              <a:t>• Improving the condition of pitches – drainage, re-grading, pitch remediation works</a:t>
            </a:r>
          </a:p>
          <a:p>
            <a:pPr marL="0" indent="0">
              <a:buFontTx/>
              <a:buNone/>
            </a:pPr>
            <a:r>
              <a:rPr lang="en-GB" sz="1800" smtClean="0"/>
              <a:t>• Construction of cricket square &amp; outfield; creating new playing field land (not less than 0.2 hectares) </a:t>
            </a:r>
          </a:p>
          <a:p>
            <a:pPr marL="0" indent="0">
              <a:buFontTx/>
              <a:buNone/>
            </a:pPr>
            <a:r>
              <a:rPr lang="en-GB" sz="1800" smtClean="0"/>
              <a:t>• Bringing disused playing fields back into use; purchase of playing fields or land to form playing fields</a:t>
            </a:r>
          </a:p>
          <a:p>
            <a:pPr marL="0" indent="0">
              <a:buFontTx/>
              <a:buNone/>
            </a:pPr>
            <a:r>
              <a:rPr lang="en-GB" sz="1800" smtClean="0"/>
              <a:t>• Protect by means of executing a legal charge on the site for a minimum of 25 years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 LT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 pitchFamily="34" charset="0"/>
              </a:defRPr>
            </a:lvl9pPr>
          </a:lstStyle>
          <a:p>
            <a:pPr eaLnBrk="1" hangingPunct="1"/>
            <a:fld id="{81E8D028-B99A-4147-900C-D9614D40E526}" type="slidenum">
              <a:rPr lang="en-GB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7175" y="349250"/>
            <a:ext cx="8886825" cy="714375"/>
          </a:xfrm>
        </p:spPr>
        <p:txBody>
          <a:bodyPr/>
          <a:lstStyle/>
          <a:p>
            <a:r>
              <a:rPr lang="en-GB" sz="3600" dirty="0" smtClean="0"/>
              <a:t>Current participation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62100" y="1422400"/>
            <a:ext cx="6019800" cy="470852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80000"/>
                  <a:invGamma/>
                </a:schemeClr>
              </a:gs>
              <a:gs pos="50000">
                <a:schemeClr val="bg2">
                  <a:alpha val="57001"/>
                </a:schemeClr>
              </a:gs>
              <a:gs pos="100000">
                <a:schemeClr val="bg2">
                  <a:gamma/>
                  <a:shade val="8000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0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2617788" y="1835150"/>
            <a:ext cx="3908425" cy="388302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shade val="5451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451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0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3243263" y="2459038"/>
            <a:ext cx="2655887" cy="263683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8627"/>
                  <a:invGamma/>
                </a:schemeClr>
              </a:gs>
              <a:gs pos="50000">
                <a:schemeClr val="accent1">
                  <a:alpha val="75999"/>
                </a:schemeClr>
              </a:gs>
              <a:gs pos="100000">
                <a:schemeClr val="accent1">
                  <a:gamma/>
                  <a:shade val="4862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0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3943350" y="3159125"/>
            <a:ext cx="1258888" cy="1258888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  <a:latin typeface="HelveticaNeue LT 45 Light" pitchFamily="34" charset="0"/>
              </a:rPr>
              <a:t>At least </a:t>
            </a:r>
            <a:br>
              <a:rPr lang="en-GB" sz="1200" b="1">
                <a:solidFill>
                  <a:srgbClr val="FFFFFF"/>
                </a:solidFill>
                <a:latin typeface="HelveticaNeue LT 45 Light" pitchFamily="34" charset="0"/>
              </a:rPr>
            </a:br>
            <a:r>
              <a:rPr lang="en-GB" sz="1200" b="1">
                <a:solidFill>
                  <a:srgbClr val="FFFFFF"/>
                </a:solidFill>
                <a:latin typeface="HelveticaNeue LT 45 Light" pitchFamily="34" charset="0"/>
              </a:rPr>
              <a:t>3 x 30 p.w.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  <a:latin typeface="HelveticaNeue LT 45 Light" pitchFamily="34" charset="0"/>
              </a:rPr>
              <a:t>17%, </a:t>
            </a:r>
            <a:br>
              <a:rPr lang="en-GB" sz="1200" b="1">
                <a:solidFill>
                  <a:srgbClr val="FFFFFF"/>
                </a:solidFill>
                <a:latin typeface="HelveticaNeue LT 45 Light" pitchFamily="34" charset="0"/>
              </a:rPr>
            </a:br>
            <a:r>
              <a:rPr lang="en-GB" sz="1200" b="1">
                <a:solidFill>
                  <a:srgbClr val="FFFFFF"/>
                </a:solidFill>
                <a:latin typeface="HelveticaNeue LT 45 Light" pitchFamily="34" charset="0"/>
              </a:rPr>
              <a:t>7 million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715866" y="2794000"/>
            <a:ext cx="1758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3F69"/>
                </a:solidFill>
                <a:latin typeface="HelveticaNeue LT 45 Light" pitchFamily="34" charset="0"/>
              </a:rPr>
              <a:t>At least 1 x 30 per week</a:t>
            </a:r>
            <a:br>
              <a:rPr lang="en-GB" sz="1200" dirty="0">
                <a:solidFill>
                  <a:srgbClr val="003F69"/>
                </a:solidFill>
                <a:latin typeface="HelveticaNeue LT 45 Light" pitchFamily="34" charset="0"/>
              </a:rPr>
            </a:br>
            <a:r>
              <a:rPr lang="en-GB" sz="1200" dirty="0">
                <a:solidFill>
                  <a:srgbClr val="003F69"/>
                </a:solidFill>
                <a:latin typeface="HelveticaNeue LT 45 Light" pitchFamily="34" charset="0"/>
              </a:rPr>
              <a:t>36%, 15 million</a:t>
            </a:r>
            <a:endParaRPr lang="en-GB" sz="1400" dirty="0">
              <a:solidFill>
                <a:srgbClr val="003F69"/>
              </a:solidFill>
              <a:latin typeface="HelveticaNeue LT 45 Light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508375" y="1978025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325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latin typeface="HelveticaNeue LT 45 Light" pitchFamily="34" charset="0"/>
              </a:rPr>
              <a:t>At least 1 x per month</a:t>
            </a:r>
            <a:br>
              <a:rPr lang="en-GB" sz="1200">
                <a:solidFill>
                  <a:srgbClr val="FFFFFF"/>
                </a:solidFill>
                <a:latin typeface="HelveticaNeue LT 45 Light" pitchFamily="34" charset="0"/>
              </a:rPr>
            </a:br>
            <a:r>
              <a:rPr lang="en-GB" sz="1200">
                <a:solidFill>
                  <a:srgbClr val="FFFFFF"/>
                </a:solidFill>
                <a:latin typeface="HelveticaNeue LT 45 Light" pitchFamily="34" charset="0"/>
              </a:rPr>
              <a:t>43%, 18 million people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641475" y="1587500"/>
            <a:ext cx="21018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325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srgbClr val="003F69"/>
                </a:solidFill>
                <a:latin typeface="HelveticaNeue LT 45 Light" pitchFamily="34" charset="0"/>
              </a:rPr>
              <a:t>No sporting activity</a:t>
            </a:r>
            <a:br>
              <a:rPr lang="en-GB" sz="1400">
                <a:solidFill>
                  <a:srgbClr val="003F69"/>
                </a:solidFill>
                <a:latin typeface="HelveticaNeue LT 45 Light" pitchFamily="34" charset="0"/>
              </a:rPr>
            </a:br>
            <a:r>
              <a:rPr lang="en-GB" sz="1200">
                <a:solidFill>
                  <a:srgbClr val="003F69"/>
                </a:solidFill>
                <a:latin typeface="HelveticaNeue LT 45 Light" pitchFamily="34" charset="0"/>
              </a:rPr>
              <a:t>57%, 24 million people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3565525" y="5118100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325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0">
                <a:solidFill>
                  <a:srgbClr val="FFFFFF"/>
                </a:solidFill>
                <a:latin typeface="HelveticaNeue LT 45 Light" pitchFamily="34" charset="0"/>
              </a:rPr>
              <a:t>More accessible entry point mass participation</a:t>
            </a:r>
          </a:p>
        </p:txBody>
      </p:sp>
      <p:sp>
        <p:nvSpPr>
          <p:cNvPr id="37902" name="Text Box 22"/>
          <p:cNvSpPr txBox="1">
            <a:spLocks noChangeArrowheads="1"/>
          </p:cNvSpPr>
          <p:nvPr/>
        </p:nvSpPr>
        <p:spPr bwMode="auto">
          <a:xfrm>
            <a:off x="251520" y="6219825"/>
            <a:ext cx="730656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325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dirty="0">
                <a:solidFill>
                  <a:srgbClr val="5F5F5F"/>
                </a:solidFill>
              </a:rPr>
              <a:t>Emphasis on </a:t>
            </a:r>
            <a:r>
              <a:rPr lang="en-GB" sz="2800" dirty="0" smtClean="0">
                <a:solidFill>
                  <a:srgbClr val="5F5F5F"/>
                </a:solidFill>
              </a:rPr>
              <a:t>“do something, do more</a:t>
            </a:r>
            <a:r>
              <a:rPr lang="en-GB" sz="2800" dirty="0">
                <a:solidFill>
                  <a:srgbClr val="5F5F5F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2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t="18874" r="5405" b="6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325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736" y="260648"/>
            <a:ext cx="6610350" cy="609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3100" dirty="0" smtClean="0">
                <a:solidFill>
                  <a:srgbClr val="00729A"/>
                </a:solidFill>
                <a:ea typeface="ＭＳ Ｐゴシック" pitchFamily="34" charset="-128"/>
              </a:rPr>
              <a:t>Accountability &amp; Measurement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95736" y="1057275"/>
            <a:ext cx="6791325" cy="58007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sz="2400" dirty="0" smtClean="0">
                <a:solidFill>
                  <a:srgbClr val="00729A"/>
                </a:solidFill>
                <a:ea typeface="ＭＳ Ｐゴシック" pitchFamily="34" charset="-128"/>
              </a:rPr>
              <a:t>Plan to combine Taking Part and Active People</a:t>
            </a:r>
          </a:p>
          <a:p>
            <a:pPr marL="0" indent="0">
              <a:buClr>
                <a:schemeClr val="accent2"/>
              </a:buClr>
              <a:buNone/>
            </a:pPr>
            <a:endParaRPr lang="en-GB" sz="800" dirty="0" smtClean="0">
              <a:solidFill>
                <a:srgbClr val="00729A"/>
              </a:solidFill>
              <a:ea typeface="ＭＳ Ｐゴシック" pitchFamily="34" charset="-128"/>
            </a:endParaRPr>
          </a:p>
          <a:p>
            <a:pPr>
              <a:buClr>
                <a:schemeClr val="accent2"/>
              </a:buClr>
            </a:pPr>
            <a:r>
              <a:rPr lang="en-GB" sz="2400" dirty="0" smtClean="0">
                <a:solidFill>
                  <a:srgbClr val="00729A"/>
                </a:solidFill>
                <a:ea typeface="ＭＳ Ｐゴシック" pitchFamily="34" charset="-128"/>
              </a:rPr>
              <a:t>Keeping the best of existing surveys while capturing as much participation as possible</a:t>
            </a:r>
          </a:p>
          <a:p>
            <a:pPr marL="0" indent="0">
              <a:buClr>
                <a:schemeClr val="accent2"/>
              </a:buClr>
              <a:buNone/>
            </a:pPr>
            <a:endParaRPr lang="en-GB" sz="800" dirty="0" smtClean="0">
              <a:solidFill>
                <a:srgbClr val="00729A"/>
              </a:solidFill>
              <a:ea typeface="ＭＳ Ｐゴシック" pitchFamily="34" charset="-128"/>
            </a:endParaRPr>
          </a:p>
          <a:p>
            <a:pPr marL="449263" lvl="1" indent="-276225">
              <a:buClr>
                <a:schemeClr val="accent2"/>
              </a:buClr>
            </a:pPr>
            <a:r>
              <a:rPr lang="en-GB" sz="2000" dirty="0">
                <a:solidFill>
                  <a:srgbClr val="00729A"/>
                </a:solidFill>
                <a:ea typeface="ＭＳ Ｐゴシック" pitchFamily="34" charset="-128"/>
              </a:rPr>
              <a:t>Counts people and mass </a:t>
            </a:r>
            <a:r>
              <a:rPr lang="en-GB" sz="2000" dirty="0" smtClean="0">
                <a:solidFill>
                  <a:srgbClr val="00729A"/>
                </a:solidFill>
                <a:ea typeface="ＭＳ Ｐゴシック" pitchFamily="34" charset="-128"/>
              </a:rPr>
              <a:t>participation</a:t>
            </a:r>
            <a:endParaRPr lang="en-GB" sz="2000" dirty="0">
              <a:solidFill>
                <a:srgbClr val="00729A"/>
              </a:solidFill>
              <a:ea typeface="ＭＳ Ｐゴシック" pitchFamily="34" charset="-128"/>
            </a:endParaRPr>
          </a:p>
          <a:p>
            <a:pPr marL="449263" lvl="1" indent="-276225">
              <a:buClr>
                <a:schemeClr val="accent2"/>
              </a:buClr>
            </a:pPr>
            <a:r>
              <a:rPr lang="en-GB" sz="2000" dirty="0">
                <a:solidFill>
                  <a:srgbClr val="00729A"/>
                </a:solidFill>
                <a:ea typeface="ＭＳ Ｐゴシック" pitchFamily="34" charset="-128"/>
              </a:rPr>
              <a:t>Continues to provide local data </a:t>
            </a:r>
          </a:p>
          <a:p>
            <a:pPr marL="449263" lvl="1" indent="-276225">
              <a:buClr>
                <a:schemeClr val="accent2"/>
              </a:buClr>
            </a:pPr>
            <a:r>
              <a:rPr lang="en-GB" sz="2000" dirty="0">
                <a:solidFill>
                  <a:srgbClr val="00729A"/>
                </a:solidFill>
                <a:ea typeface="ＭＳ Ｐゴシック" pitchFamily="34" charset="-128"/>
              </a:rPr>
              <a:t>Supports </a:t>
            </a:r>
            <a:r>
              <a:rPr lang="en-GB" sz="2000" dirty="0" smtClean="0">
                <a:solidFill>
                  <a:srgbClr val="00729A"/>
                </a:solidFill>
                <a:ea typeface="ＭＳ Ｐゴシック" pitchFamily="34" charset="-128"/>
              </a:rPr>
              <a:t>the public </a:t>
            </a:r>
            <a:r>
              <a:rPr lang="en-GB" sz="2000" dirty="0">
                <a:solidFill>
                  <a:srgbClr val="00729A"/>
                </a:solidFill>
                <a:ea typeface="ＭＳ Ｐゴシック" pitchFamily="34" charset="-128"/>
              </a:rPr>
              <a:t>health outcomes framework</a:t>
            </a:r>
          </a:p>
          <a:p>
            <a:pPr marL="449263" lvl="1" indent="-276225">
              <a:buClr>
                <a:schemeClr val="accent2"/>
              </a:buClr>
            </a:pPr>
            <a:r>
              <a:rPr lang="en-GB" sz="2000" dirty="0">
                <a:solidFill>
                  <a:srgbClr val="00729A"/>
                </a:solidFill>
                <a:ea typeface="ＭＳ Ｐゴシック" pitchFamily="34" charset="-128"/>
              </a:rPr>
              <a:t>Performance </a:t>
            </a:r>
            <a:r>
              <a:rPr lang="en-GB" sz="2000" dirty="0" smtClean="0">
                <a:solidFill>
                  <a:srgbClr val="00729A"/>
                </a:solidFill>
                <a:ea typeface="ＭＳ Ｐゴシック" pitchFamily="34" charset="-128"/>
              </a:rPr>
              <a:t>manages NGBs</a:t>
            </a:r>
            <a:endParaRPr lang="en-GB" sz="2000" dirty="0">
              <a:solidFill>
                <a:srgbClr val="00729A"/>
              </a:solidFill>
              <a:ea typeface="ＭＳ Ｐゴシック" pitchFamily="34" charset="-128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GB" sz="800" dirty="0" smtClean="0">
              <a:solidFill>
                <a:srgbClr val="00729A"/>
              </a:solidFill>
              <a:ea typeface="ＭＳ Ｐゴシック" pitchFamily="34" charset="-128"/>
            </a:endParaRPr>
          </a:p>
          <a:p>
            <a:pPr>
              <a:buClr>
                <a:schemeClr val="accent2"/>
              </a:buClr>
            </a:pPr>
            <a:r>
              <a:rPr lang="en-GB" sz="2400" dirty="0" smtClean="0">
                <a:solidFill>
                  <a:srgbClr val="00729A"/>
                </a:solidFill>
                <a:ea typeface="ＭＳ Ｐゴシック" pitchFamily="34" charset="-128"/>
              </a:rPr>
              <a:t>Please respond to the consultation by 8 August</a:t>
            </a:r>
          </a:p>
          <a:p>
            <a:pPr marL="173037" lvl="1" indent="0">
              <a:buClr>
                <a:schemeClr val="accent2"/>
              </a:buClr>
              <a:buNone/>
            </a:pPr>
            <a:endParaRPr lang="en-GB" sz="800" dirty="0" smtClean="0">
              <a:solidFill>
                <a:srgbClr val="00729A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90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V:\Cross Directorate\Comms Images\Disability images\sailing compress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9050"/>
            <a:ext cx="9418638" cy="136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87094" y="219075"/>
            <a:ext cx="470931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B7C00"/>
              </a:buClr>
              <a:buSzPct val="80000"/>
              <a:defRPr/>
            </a:pPr>
            <a:r>
              <a:rPr lang="en-GB" sz="2400" dirty="0" smtClean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Increasing participation by disabled people is a priority</a:t>
            </a:r>
            <a:endParaRPr lang="en-GB" sz="2400" dirty="0">
              <a:solidFill>
                <a:schemeClr val="accent5">
                  <a:lumMod val="10000"/>
                </a:schemeClr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B7C00"/>
              </a:buClr>
              <a:buSzPct val="80000"/>
              <a:defRPr/>
            </a:pPr>
            <a:endParaRPr lang="en-GB" sz="1100" dirty="0">
              <a:solidFill>
                <a:schemeClr val="accent5">
                  <a:lumMod val="10000"/>
                </a:schemeClr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B7C00"/>
              </a:buClr>
              <a:buSzPct val="80000"/>
              <a:defRPr/>
            </a:pPr>
            <a:r>
              <a:rPr lang="en-GB" sz="2400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Focused on </a:t>
            </a:r>
            <a:r>
              <a:rPr lang="en-GB" sz="2400" dirty="0" smtClean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mass participation</a:t>
            </a:r>
            <a:endParaRPr lang="en-GB" sz="2400" dirty="0">
              <a:solidFill>
                <a:schemeClr val="accent5">
                  <a:lumMod val="10000"/>
                </a:schemeClr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B7C00"/>
              </a:buClr>
              <a:buSzPct val="80000"/>
              <a:defRPr/>
            </a:pPr>
            <a:endParaRPr lang="en-GB" sz="1100" dirty="0">
              <a:solidFill>
                <a:schemeClr val="accent5">
                  <a:lumMod val="10000"/>
                </a:schemeClr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B7C00"/>
              </a:buClr>
              <a:buSzPct val="80000"/>
              <a:defRPr/>
            </a:pPr>
            <a:r>
              <a:rPr lang="en-GB" sz="2400" dirty="0" smtClean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Bringing the sports &amp; disability sector together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B7C00"/>
              </a:buClr>
              <a:buSzPct val="80000"/>
              <a:defRPr/>
            </a:pPr>
            <a:endParaRPr lang="en-GB" sz="1100" dirty="0">
              <a:solidFill>
                <a:schemeClr val="accent5">
                  <a:lumMod val="10000"/>
                </a:schemeClr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B7C00"/>
              </a:buClr>
              <a:buSzPct val="80000"/>
              <a:defRPr/>
            </a:pPr>
            <a:r>
              <a:rPr lang="en-GB" sz="2400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New </a:t>
            </a:r>
            <a:r>
              <a:rPr lang="en-GB" sz="2400" dirty="0" smtClean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and existing </a:t>
            </a:r>
            <a:r>
              <a:rPr lang="en-GB" sz="2400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partners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B7C00"/>
              </a:buClr>
              <a:buSzPct val="80000"/>
              <a:defRPr/>
            </a:pPr>
            <a:endParaRPr lang="en-GB" sz="1100" dirty="0">
              <a:solidFill>
                <a:schemeClr val="accent5">
                  <a:lumMod val="10000"/>
                </a:schemeClr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B7C00"/>
              </a:buClr>
              <a:buSzPct val="80000"/>
              <a:defRPr/>
            </a:pPr>
            <a:r>
              <a:rPr lang="en-GB" sz="2400" dirty="0" smtClean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£8m Inclusion Fund open till 31 August</a:t>
            </a:r>
            <a:endParaRPr lang="en-GB" sz="2400" dirty="0">
              <a:solidFill>
                <a:schemeClr val="accent5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581025" y="1714500"/>
            <a:ext cx="633571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2" tIns="47879" rIns="95762" bIns="47879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FFFFFF"/>
                </a:solidFill>
                <a:latin typeface="Arial" charset="0"/>
              </a:rPr>
              <a:t/>
            </a:r>
            <a:br>
              <a:rPr lang="en-GB" sz="3200" b="1">
                <a:solidFill>
                  <a:srgbClr val="FFFFFF"/>
                </a:solidFill>
                <a:latin typeface="Arial" charset="0"/>
              </a:rPr>
            </a:br>
            <a:r>
              <a:rPr lang="en-GB" sz="3200" b="1">
                <a:solidFill>
                  <a:srgbClr val="FFFFFF"/>
                </a:solidFill>
                <a:latin typeface="Arial" charset="0"/>
              </a:rPr>
              <a:t/>
            </a:r>
            <a:br>
              <a:rPr lang="en-GB" sz="3200" b="1">
                <a:solidFill>
                  <a:srgbClr val="FFFFFF"/>
                </a:solidFill>
                <a:latin typeface="Arial" charset="0"/>
              </a:rPr>
            </a:br>
            <a:endParaRPr lang="en-GB" sz="27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96900" y="2867025"/>
            <a:ext cx="59467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2" tIns="47879" rIns="95762" bIns="47879"/>
          <a:lstStyle/>
          <a:p>
            <a:pPr algn="r" defTabSz="958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F69"/>
              </a:buClr>
            </a:pPr>
            <a:endParaRPr lang="en-GB" sz="2000" b="1">
              <a:solidFill>
                <a:srgbClr val="003F69"/>
              </a:solidFill>
            </a:endParaRP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3" name="Title 1"/>
          <p:cNvSpPr>
            <a:spLocks noGrp="1"/>
          </p:cNvSpPr>
          <p:nvPr>
            <p:ph type="title"/>
          </p:nvPr>
        </p:nvSpPr>
        <p:spPr>
          <a:xfrm>
            <a:off x="422275" y="369888"/>
            <a:ext cx="8607425" cy="714375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Reducing Inactivity</a:t>
            </a:r>
          </a:p>
        </p:txBody>
      </p:sp>
      <p:sp>
        <p:nvSpPr>
          <p:cNvPr id="43014" name="Content Placeholder 2"/>
          <p:cNvSpPr>
            <a:spLocks noGrp="1"/>
          </p:cNvSpPr>
          <p:nvPr>
            <p:ph idx="1"/>
          </p:nvPr>
        </p:nvSpPr>
        <p:spPr>
          <a:xfrm>
            <a:off x="279400" y="995363"/>
            <a:ext cx="4216400" cy="3009701"/>
          </a:xfrm>
        </p:spPr>
        <p:txBody>
          <a:bodyPr/>
          <a:lstStyle/>
          <a:p>
            <a:pPr marL="361950" lvl="1" indent="-188913">
              <a:buClr>
                <a:schemeClr val="bg1"/>
              </a:buClr>
              <a:tabLst>
                <a:tab pos="266700" algn="l"/>
              </a:tabLst>
            </a:pPr>
            <a:r>
              <a:rPr lang="en-GB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Proving sport can reduce inactivity</a:t>
            </a:r>
          </a:p>
          <a:p>
            <a:pPr marL="173037" lvl="1" indent="0">
              <a:buClr>
                <a:schemeClr val="bg1"/>
              </a:buClr>
              <a:buNone/>
              <a:tabLst>
                <a:tab pos="266700" algn="l"/>
              </a:tabLst>
            </a:pPr>
            <a:endParaRPr lang="en-GB" sz="1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61950" lvl="1" indent="-188913">
              <a:buClr>
                <a:schemeClr val="bg1"/>
              </a:buClr>
              <a:tabLst>
                <a:tab pos="266700" algn="l"/>
              </a:tabLst>
            </a:pPr>
            <a:r>
              <a:rPr lang="en-GB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Economic Appraisal Tool</a:t>
            </a:r>
          </a:p>
          <a:p>
            <a:pPr marL="173037" lvl="1" indent="0">
              <a:buClr>
                <a:schemeClr val="bg1"/>
              </a:buClr>
              <a:buNone/>
              <a:tabLst>
                <a:tab pos="266700" algn="l"/>
              </a:tabLst>
            </a:pPr>
            <a:endParaRPr lang="en-GB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61950" lvl="1" indent="-188913">
              <a:buClr>
                <a:schemeClr val="bg1"/>
              </a:buClr>
              <a:tabLst>
                <a:tab pos="266700" algn="l"/>
              </a:tabLst>
            </a:pPr>
            <a:r>
              <a:rPr lang="en-GB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£5m in 2012/13 for piloting sports contribution </a:t>
            </a:r>
          </a:p>
          <a:p>
            <a:pPr marL="266700" indent="-266700">
              <a:buClr>
                <a:schemeClr val="accent2"/>
              </a:buClr>
              <a:buSzPct val="80000"/>
              <a:tabLst>
                <a:tab pos="266700" algn="l"/>
              </a:tabLst>
            </a:pPr>
            <a:endParaRPr lang="en-GB" sz="2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66700" indent="-266700">
              <a:buClr>
                <a:schemeClr val="accent2"/>
              </a:buClr>
              <a:buSzPct val="80000"/>
              <a:tabLst>
                <a:tab pos="266700" algn="l"/>
              </a:tabLst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 marL="266700" indent="-266700">
              <a:buClr>
                <a:schemeClr val="accent2"/>
              </a:buClr>
              <a:buSzPct val="80000"/>
              <a:tabLst>
                <a:tab pos="266700" algn="l"/>
              </a:tabLst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 marL="266700" indent="-266700">
              <a:buClr>
                <a:schemeClr val="accent2"/>
              </a:buClr>
              <a:buSzPct val="80000"/>
              <a:tabLst>
                <a:tab pos="266700" algn="l"/>
              </a:tabLst>
            </a:pPr>
            <a:endParaRPr lang="en-GB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764704"/>
            <a:ext cx="8496944" cy="714375"/>
          </a:xfrm>
        </p:spPr>
        <p:txBody>
          <a:bodyPr/>
          <a:lstStyle/>
          <a:p>
            <a:r>
              <a:rPr lang="en-GB" sz="2800" dirty="0" smtClean="0">
                <a:solidFill>
                  <a:srgbClr val="006699"/>
                </a:solidFill>
              </a:rPr>
              <a:t>Research Question </a:t>
            </a:r>
            <a:br>
              <a:rPr lang="en-GB" sz="2800" dirty="0" smtClean="0">
                <a:solidFill>
                  <a:srgbClr val="006699"/>
                </a:solidFill>
              </a:rPr>
            </a:br>
            <a:r>
              <a:rPr lang="en-GB" sz="2800" dirty="0" smtClean="0">
                <a:solidFill>
                  <a:srgbClr val="006699"/>
                </a:solidFill>
              </a:rPr>
              <a:t>- Can sport engage the least active?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628800"/>
            <a:ext cx="8585200" cy="4505647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006699"/>
              </a:buClr>
              <a:buNone/>
            </a:pPr>
            <a:r>
              <a:rPr lang="en-GB" sz="2400" dirty="0" smtClean="0">
                <a:latin typeface="Arial" charset="0"/>
                <a:cs typeface="Arial" charset="0"/>
              </a:rPr>
              <a:t> </a:t>
            </a: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r>
              <a:rPr lang="en-GB" sz="2400" dirty="0" smtClean="0">
                <a:latin typeface="Arial" charset="0"/>
                <a:cs typeface="Arial" charset="0"/>
              </a:rPr>
              <a:t>There is evidence from the published literature that sport can engage inactive people at an individual or group level</a:t>
            </a: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endParaRPr lang="en-GB" sz="2400" dirty="0">
              <a:latin typeface="Arial" charset="0"/>
              <a:cs typeface="Arial" charset="0"/>
            </a:endParaRP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r>
              <a:rPr lang="en-GB" sz="2400" dirty="0" smtClean="0">
                <a:latin typeface="Arial" charset="0"/>
                <a:cs typeface="Arial" charset="0"/>
              </a:rPr>
              <a:t>There is evidence from current practice in the UK that sport can reach inactive people especially if the programmes are properly marketed, planned and delivered</a:t>
            </a: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endParaRPr lang="en-GB" sz="2400" dirty="0">
              <a:latin typeface="Arial" charset="0"/>
              <a:cs typeface="Arial" charset="0"/>
            </a:endParaRP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endParaRPr lang="en-GB" sz="2400" dirty="0">
              <a:latin typeface="Arial" charset="0"/>
              <a:cs typeface="Arial" charset="0"/>
            </a:endParaRP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endParaRPr lang="en-GB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20688"/>
            <a:ext cx="7143750" cy="714375"/>
          </a:xfrm>
        </p:spPr>
        <p:txBody>
          <a:bodyPr/>
          <a:lstStyle/>
          <a:p>
            <a:r>
              <a:rPr lang="en-GB" sz="2800" dirty="0" smtClean="0">
                <a:solidFill>
                  <a:srgbClr val="006699"/>
                </a:solidFill>
              </a:rPr>
              <a:t>Recommendations From The Research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1950" y="1490663"/>
            <a:ext cx="8585200" cy="4865687"/>
          </a:xfrm>
        </p:spPr>
        <p:txBody>
          <a:bodyPr/>
          <a:lstStyle/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r>
              <a:rPr lang="en-GB" sz="2400" smtClean="0">
                <a:latin typeface="Arial" charset="0"/>
                <a:cs typeface="Arial" charset="0"/>
              </a:rPr>
              <a:t>Establish more robust systems for evaluation of sport to meet health priorities – to secure health buy in </a:t>
            </a: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endParaRPr lang="en-GB" sz="2400" smtClean="0">
              <a:latin typeface="Arial" charset="0"/>
              <a:cs typeface="Arial" charset="0"/>
            </a:endParaRP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r>
              <a:rPr lang="en-GB" sz="2400" smtClean="0">
                <a:latin typeface="Arial" charset="0"/>
                <a:cs typeface="Arial" charset="0"/>
              </a:rPr>
              <a:t>Plan programmes to target inactive people</a:t>
            </a: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endParaRPr lang="en-GB" sz="2400" smtClean="0">
              <a:latin typeface="Arial" charset="0"/>
              <a:cs typeface="Arial" charset="0"/>
            </a:endParaRP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r>
              <a:rPr lang="en-GB" sz="2400" smtClean="0">
                <a:latin typeface="Arial" charset="0"/>
                <a:cs typeface="Arial" charset="0"/>
              </a:rPr>
              <a:t>Support project managers with training and guidance on targeting, marketing and monitoring of inactive people</a:t>
            </a: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endParaRPr lang="en-GB" sz="2400" smtClean="0">
              <a:latin typeface="Arial" charset="0"/>
              <a:cs typeface="Arial" charset="0"/>
            </a:endParaRP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r>
              <a:rPr lang="en-GB" sz="2400" smtClean="0">
                <a:latin typeface="Arial" charset="0"/>
                <a:cs typeface="Arial" charset="0"/>
              </a:rPr>
              <a:t>Develop, fund and evaluate pilot projects that specifically set out to reach inactive people through sport</a:t>
            </a:r>
          </a:p>
          <a:p>
            <a:pPr marL="357188" indent="-357188">
              <a:lnSpc>
                <a:spcPct val="90000"/>
              </a:lnSpc>
              <a:buClr>
                <a:srgbClr val="006699"/>
              </a:buClr>
            </a:pPr>
            <a:endParaRPr lang="en-GB" sz="2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5325" y="742950"/>
          <a:ext cx="7886700" cy="5381624"/>
        </p:xfrm>
        <a:graphic>
          <a:graphicData uri="http://schemas.openxmlformats.org/drawingml/2006/table">
            <a:tbl>
              <a:tblPr/>
              <a:tblGrid>
                <a:gridCol w="4086835"/>
                <a:gridCol w="3799865"/>
              </a:tblGrid>
              <a:tr h="1346909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HelveticaNeue LT 45 Light" pitchFamily="34" charset="0"/>
                          <a:ea typeface="Times New Roman" pitchFamily="18" charset="0"/>
                          <a:cs typeface="Calibri" pitchFamily="34" charset="0"/>
                        </a:rPr>
                        <a:t>Reducing Inactivity (£5m - 2012-13)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056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Neue LT 45 Light" pitchFamily="34" charset="0"/>
                          <a:ea typeface="Times New Roman" pitchFamily="18" charset="0"/>
                          <a:cs typeface="Calibri" pitchFamily="34" charset="0"/>
                        </a:rPr>
                        <a:t>Brief Interventions in Primary Care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Neue LT 45 Light" pitchFamily="34" charset="0"/>
                          <a:ea typeface="Times New Roman" pitchFamily="18" charset="0"/>
                          <a:cs typeface="Calibri" pitchFamily="34" charset="0"/>
                        </a:rPr>
                        <a:t>Improving the evidence base</a:t>
                      </a: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Neue LT 45 Light" pitchFamily="34" charset="0"/>
                          <a:ea typeface="Times New Roman" pitchFamily="18" charset="0"/>
                          <a:cs typeface="Calibri" pitchFamily="34" charset="0"/>
                        </a:rPr>
                        <a:t>                                         (Solicited)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Neue LT 45 Light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5">
                      <a:fgClr>
                        <a:srgbClr val="00B0F0"/>
                      </a:fgClr>
                      <a:bgClr>
                        <a:srgbClr val="DDEEF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Neue LT 45 Light" pitchFamily="34" charset="0"/>
                          <a:ea typeface="Times New Roman" pitchFamily="18" charset="0"/>
                          <a:cs typeface="Calibri" pitchFamily="34" charset="0"/>
                        </a:rPr>
                        <a:t>Activation Fund 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Neue LT 45 Light" pitchFamily="34" charset="0"/>
                          <a:ea typeface="Times New Roman" pitchFamily="18" charset="0"/>
                          <a:cs typeface="Calibri" pitchFamily="34" charset="0"/>
                        </a:rPr>
                        <a:t>Helping local communities &amp; links with health &amp; wellbeing boards</a:t>
                      </a:r>
                      <a:r>
                        <a:rPr kumimoji="0" lang="en-GB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Neue LT 45 Light" pitchFamily="34" charset="0"/>
                          <a:ea typeface="Times New Roman" pitchFamily="18" charset="0"/>
                          <a:cs typeface="Calibri" pitchFamily="34" charset="0"/>
                        </a:rPr>
                        <a:t>                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Neue LT 45 Light" pitchFamily="34" charset="0"/>
                          <a:ea typeface="Times New Roman" pitchFamily="18" charset="0"/>
                          <a:cs typeface="Calibri" pitchFamily="34" charset="0"/>
                        </a:rPr>
                        <a:t>(Open)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Neue LT 45 Light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0000"/>
                      </a:fgClr>
                      <a:bgClr>
                        <a:srgbClr val="FFF7F7"/>
                      </a:bgClr>
                    </a:pattFill>
                  </a:tcPr>
                </a:tc>
              </a:tr>
              <a:tr h="142908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Neue LT 45 Light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Advocacy, training and education across sport and health sectors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Neue LT 45 Light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Neue LT 45 Light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5">
                      <a:fgClr>
                        <a:srgbClr val="FFFF00"/>
                      </a:fgClr>
                      <a:bgClr>
                        <a:srgbClr val="FDE9D9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0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ort England">
  <a:themeElements>
    <a:clrScheme name="Sport England 1">
      <a:dk1>
        <a:srgbClr val="5F5F5F"/>
      </a:dk1>
      <a:lt1>
        <a:srgbClr val="FFFFFF"/>
      </a:lt1>
      <a:dk2>
        <a:srgbClr val="003F69"/>
      </a:dk2>
      <a:lt2>
        <a:srgbClr val="C0C0C0"/>
      </a:lt2>
      <a:accent1>
        <a:srgbClr val="54B6E7"/>
      </a:accent1>
      <a:accent2>
        <a:srgbClr val="EB7C00"/>
      </a:accent2>
      <a:accent3>
        <a:srgbClr val="FFFFFF"/>
      </a:accent3>
      <a:accent4>
        <a:srgbClr val="505050"/>
      </a:accent4>
      <a:accent5>
        <a:srgbClr val="B3D7F1"/>
      </a:accent5>
      <a:accent6>
        <a:srgbClr val="D57000"/>
      </a:accent6>
      <a:hlink>
        <a:srgbClr val="8E001C"/>
      </a:hlink>
      <a:folHlink>
        <a:srgbClr val="CCC800"/>
      </a:folHlink>
    </a:clrScheme>
    <a:fontScheme name="Sport England">
      <a:majorFont>
        <a:latin typeface="Lubalin Graph Medium"/>
        <a:ea typeface="MS PGothic"/>
        <a:cs typeface="MS PGothic"/>
      </a:majorFont>
      <a:minorFont>
        <a:latin typeface="HelveticaNeue LT 45 Light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Sport England 1">
        <a:dk1>
          <a:srgbClr val="5F5F5F"/>
        </a:dk1>
        <a:lt1>
          <a:srgbClr val="FFFFFF"/>
        </a:lt1>
        <a:dk2>
          <a:srgbClr val="003F69"/>
        </a:dk2>
        <a:lt2>
          <a:srgbClr val="C0C0C0"/>
        </a:lt2>
        <a:accent1>
          <a:srgbClr val="54B6E7"/>
        </a:accent1>
        <a:accent2>
          <a:srgbClr val="EB7C00"/>
        </a:accent2>
        <a:accent3>
          <a:srgbClr val="FFFFFF"/>
        </a:accent3>
        <a:accent4>
          <a:srgbClr val="505050"/>
        </a:accent4>
        <a:accent5>
          <a:srgbClr val="B3D7F1"/>
        </a:accent5>
        <a:accent6>
          <a:srgbClr val="D57000"/>
        </a:accent6>
        <a:hlink>
          <a:srgbClr val="8E001C"/>
        </a:hlink>
        <a:folHlink>
          <a:srgbClr val="C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port England">
  <a:themeElements>
    <a:clrScheme name="Sport England 1">
      <a:dk1>
        <a:srgbClr val="5F5F5F"/>
      </a:dk1>
      <a:lt1>
        <a:srgbClr val="FFFFFF"/>
      </a:lt1>
      <a:dk2>
        <a:srgbClr val="003F69"/>
      </a:dk2>
      <a:lt2>
        <a:srgbClr val="C0C0C0"/>
      </a:lt2>
      <a:accent1>
        <a:srgbClr val="54B6E7"/>
      </a:accent1>
      <a:accent2>
        <a:srgbClr val="EB7C00"/>
      </a:accent2>
      <a:accent3>
        <a:srgbClr val="FFFFFF"/>
      </a:accent3>
      <a:accent4>
        <a:srgbClr val="505050"/>
      </a:accent4>
      <a:accent5>
        <a:srgbClr val="B3D7F1"/>
      </a:accent5>
      <a:accent6>
        <a:srgbClr val="D57000"/>
      </a:accent6>
      <a:hlink>
        <a:srgbClr val="8E001C"/>
      </a:hlink>
      <a:folHlink>
        <a:srgbClr val="CCC800"/>
      </a:folHlink>
    </a:clrScheme>
    <a:fontScheme name="2_Sport England">
      <a:majorFont>
        <a:latin typeface="Arial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Sport England 1">
        <a:dk1>
          <a:srgbClr val="5F5F5F"/>
        </a:dk1>
        <a:lt1>
          <a:srgbClr val="FFFFFF"/>
        </a:lt1>
        <a:dk2>
          <a:srgbClr val="003F69"/>
        </a:dk2>
        <a:lt2>
          <a:srgbClr val="C0C0C0"/>
        </a:lt2>
        <a:accent1>
          <a:srgbClr val="54B6E7"/>
        </a:accent1>
        <a:accent2>
          <a:srgbClr val="EB7C00"/>
        </a:accent2>
        <a:accent3>
          <a:srgbClr val="FFFFFF"/>
        </a:accent3>
        <a:accent4>
          <a:srgbClr val="505050"/>
        </a:accent4>
        <a:accent5>
          <a:srgbClr val="B3D7F1"/>
        </a:accent5>
        <a:accent6>
          <a:srgbClr val="D57000"/>
        </a:accent6>
        <a:hlink>
          <a:srgbClr val="8E001C"/>
        </a:hlink>
        <a:folHlink>
          <a:srgbClr val="C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port England">
  <a:themeElements>
    <a:clrScheme name="Sport England 1">
      <a:dk1>
        <a:srgbClr val="5F5F5F"/>
      </a:dk1>
      <a:lt1>
        <a:srgbClr val="FFFFFF"/>
      </a:lt1>
      <a:dk2>
        <a:srgbClr val="003F69"/>
      </a:dk2>
      <a:lt2>
        <a:srgbClr val="C0C0C0"/>
      </a:lt2>
      <a:accent1>
        <a:srgbClr val="54B6E7"/>
      </a:accent1>
      <a:accent2>
        <a:srgbClr val="EB7C00"/>
      </a:accent2>
      <a:accent3>
        <a:srgbClr val="FFFFFF"/>
      </a:accent3>
      <a:accent4>
        <a:srgbClr val="505050"/>
      </a:accent4>
      <a:accent5>
        <a:srgbClr val="B3D7F1"/>
      </a:accent5>
      <a:accent6>
        <a:srgbClr val="D57000"/>
      </a:accent6>
      <a:hlink>
        <a:srgbClr val="8E001C"/>
      </a:hlink>
      <a:folHlink>
        <a:srgbClr val="CCC800"/>
      </a:folHlink>
    </a:clrScheme>
    <a:fontScheme name="Sport England">
      <a:majorFont>
        <a:latin typeface="Lubalin Graph Medium"/>
        <a:ea typeface="MS PGothic"/>
        <a:cs typeface="MS PGothic"/>
      </a:majorFont>
      <a:minorFont>
        <a:latin typeface="HelveticaNeue LT 45 Light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Sport England 1">
        <a:dk1>
          <a:srgbClr val="5F5F5F"/>
        </a:dk1>
        <a:lt1>
          <a:srgbClr val="FFFFFF"/>
        </a:lt1>
        <a:dk2>
          <a:srgbClr val="003F69"/>
        </a:dk2>
        <a:lt2>
          <a:srgbClr val="C0C0C0"/>
        </a:lt2>
        <a:accent1>
          <a:srgbClr val="54B6E7"/>
        </a:accent1>
        <a:accent2>
          <a:srgbClr val="EB7C00"/>
        </a:accent2>
        <a:accent3>
          <a:srgbClr val="FFFFFF"/>
        </a:accent3>
        <a:accent4>
          <a:srgbClr val="505050"/>
        </a:accent4>
        <a:accent5>
          <a:srgbClr val="B3D7F1"/>
        </a:accent5>
        <a:accent6>
          <a:srgbClr val="D57000"/>
        </a:accent6>
        <a:hlink>
          <a:srgbClr val="8E001C"/>
        </a:hlink>
        <a:folHlink>
          <a:srgbClr val="C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port England">
  <a:themeElements>
    <a:clrScheme name="Sport England 1">
      <a:dk1>
        <a:srgbClr val="5F5F5F"/>
      </a:dk1>
      <a:lt1>
        <a:srgbClr val="FFFFFF"/>
      </a:lt1>
      <a:dk2>
        <a:srgbClr val="003F69"/>
      </a:dk2>
      <a:lt2>
        <a:srgbClr val="C0C0C0"/>
      </a:lt2>
      <a:accent1>
        <a:srgbClr val="54B6E7"/>
      </a:accent1>
      <a:accent2>
        <a:srgbClr val="EB7C00"/>
      </a:accent2>
      <a:accent3>
        <a:srgbClr val="FFFFFF"/>
      </a:accent3>
      <a:accent4>
        <a:srgbClr val="505050"/>
      </a:accent4>
      <a:accent5>
        <a:srgbClr val="B3D7F1"/>
      </a:accent5>
      <a:accent6>
        <a:srgbClr val="D57000"/>
      </a:accent6>
      <a:hlink>
        <a:srgbClr val="8E001C"/>
      </a:hlink>
      <a:folHlink>
        <a:srgbClr val="CCC800"/>
      </a:folHlink>
    </a:clrScheme>
    <a:fontScheme name="Sport England">
      <a:majorFont>
        <a:latin typeface="Lubalin Graph Medium"/>
        <a:ea typeface="MS PGothic"/>
        <a:cs typeface="MS PGothic"/>
      </a:majorFont>
      <a:minorFont>
        <a:latin typeface="HelveticaNeue LT 45 Light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Sport England 1">
        <a:dk1>
          <a:srgbClr val="5F5F5F"/>
        </a:dk1>
        <a:lt1>
          <a:srgbClr val="FFFFFF"/>
        </a:lt1>
        <a:dk2>
          <a:srgbClr val="003F69"/>
        </a:dk2>
        <a:lt2>
          <a:srgbClr val="C0C0C0"/>
        </a:lt2>
        <a:accent1>
          <a:srgbClr val="54B6E7"/>
        </a:accent1>
        <a:accent2>
          <a:srgbClr val="EB7C00"/>
        </a:accent2>
        <a:accent3>
          <a:srgbClr val="FFFFFF"/>
        </a:accent3>
        <a:accent4>
          <a:srgbClr val="505050"/>
        </a:accent4>
        <a:accent5>
          <a:srgbClr val="B3D7F1"/>
        </a:accent5>
        <a:accent6>
          <a:srgbClr val="D57000"/>
        </a:accent6>
        <a:hlink>
          <a:srgbClr val="8E001C"/>
        </a:hlink>
        <a:folHlink>
          <a:srgbClr val="C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port England">
  <a:themeElements>
    <a:clrScheme name="Sport England 1">
      <a:dk1>
        <a:srgbClr val="5F5F5F"/>
      </a:dk1>
      <a:lt1>
        <a:srgbClr val="FFFFFF"/>
      </a:lt1>
      <a:dk2>
        <a:srgbClr val="003F69"/>
      </a:dk2>
      <a:lt2>
        <a:srgbClr val="C0C0C0"/>
      </a:lt2>
      <a:accent1>
        <a:srgbClr val="54B6E7"/>
      </a:accent1>
      <a:accent2>
        <a:srgbClr val="EB7C00"/>
      </a:accent2>
      <a:accent3>
        <a:srgbClr val="FFFFFF"/>
      </a:accent3>
      <a:accent4>
        <a:srgbClr val="505050"/>
      </a:accent4>
      <a:accent5>
        <a:srgbClr val="B3D7F1"/>
      </a:accent5>
      <a:accent6>
        <a:srgbClr val="D57000"/>
      </a:accent6>
      <a:hlink>
        <a:srgbClr val="8E001C"/>
      </a:hlink>
      <a:folHlink>
        <a:srgbClr val="CCC800"/>
      </a:folHlink>
    </a:clrScheme>
    <a:fontScheme name="Sport England">
      <a:majorFont>
        <a:latin typeface="Lubalin Graph Medium"/>
        <a:ea typeface="MS PGothic"/>
        <a:cs typeface="MS PGothic"/>
      </a:majorFont>
      <a:minorFont>
        <a:latin typeface="HelveticaNeue LT 45 Light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0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Sport England 1">
        <a:dk1>
          <a:srgbClr val="5F5F5F"/>
        </a:dk1>
        <a:lt1>
          <a:srgbClr val="FFFFFF"/>
        </a:lt1>
        <a:dk2>
          <a:srgbClr val="003F69"/>
        </a:dk2>
        <a:lt2>
          <a:srgbClr val="C0C0C0"/>
        </a:lt2>
        <a:accent1>
          <a:srgbClr val="54B6E7"/>
        </a:accent1>
        <a:accent2>
          <a:srgbClr val="EB7C00"/>
        </a:accent2>
        <a:accent3>
          <a:srgbClr val="FFFFFF"/>
        </a:accent3>
        <a:accent4>
          <a:srgbClr val="505050"/>
        </a:accent4>
        <a:accent5>
          <a:srgbClr val="B3D7F1"/>
        </a:accent5>
        <a:accent6>
          <a:srgbClr val="D57000"/>
        </a:accent6>
        <a:hlink>
          <a:srgbClr val="8E001C"/>
        </a:hlink>
        <a:folHlink>
          <a:srgbClr val="C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rpoint">
  <a:themeElements>
    <a:clrScheme name="Sport England 2012">
      <a:dk1>
        <a:srgbClr val="5F5F5F"/>
      </a:dk1>
      <a:lt1>
        <a:srgbClr val="FFFFFF"/>
      </a:lt1>
      <a:dk2>
        <a:srgbClr val="003F69"/>
      </a:dk2>
      <a:lt2>
        <a:srgbClr val="C0C0C0"/>
      </a:lt2>
      <a:accent1>
        <a:srgbClr val="8BAEA2"/>
      </a:accent1>
      <a:accent2>
        <a:srgbClr val="7E81BE"/>
      </a:accent2>
      <a:accent3>
        <a:srgbClr val="B9C7D4"/>
      </a:accent3>
      <a:accent4>
        <a:srgbClr val="00B1B0"/>
      </a:accent4>
      <a:accent5>
        <a:srgbClr val="621A4B"/>
      </a:accent5>
      <a:accent6>
        <a:srgbClr val="B70050"/>
      </a:accent6>
      <a:hlink>
        <a:srgbClr val="003F69"/>
      </a:hlink>
      <a:folHlink>
        <a:srgbClr val="00B1B0"/>
      </a:folHlink>
    </a:clrScheme>
    <a:fontScheme name="Sport England (Sport England Fonts)(1)">
      <a:majorFont>
        <a:latin typeface="Lubalin Graph Medium"/>
        <a:ea typeface=""/>
        <a:cs typeface=""/>
      </a:majorFont>
      <a:minorFont>
        <a:latin typeface="HelveticaNeue LT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 LT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tx2">
                <a:gamma/>
                <a:shade val="80000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 LT 45 Light" pitchFamily="34" charset="0"/>
          </a:defRPr>
        </a:defPPr>
      </a:lstStyle>
    </a:lnDef>
  </a:objectDefaults>
  <a:extraClrSchemeLst>
    <a:extraClrScheme>
      <a:clrScheme name="Sport England (Sport England Fonts)(1) 1">
        <a:dk1>
          <a:srgbClr val="5F5F5F"/>
        </a:dk1>
        <a:lt1>
          <a:srgbClr val="FFFFFF"/>
        </a:lt1>
        <a:dk2>
          <a:srgbClr val="003F69"/>
        </a:dk2>
        <a:lt2>
          <a:srgbClr val="C0C0C0"/>
        </a:lt2>
        <a:accent1>
          <a:srgbClr val="54B6E7"/>
        </a:accent1>
        <a:accent2>
          <a:srgbClr val="EB7C00"/>
        </a:accent2>
        <a:accent3>
          <a:srgbClr val="FFFFFF"/>
        </a:accent3>
        <a:accent4>
          <a:srgbClr val="505050"/>
        </a:accent4>
        <a:accent5>
          <a:srgbClr val="B3D7F1"/>
        </a:accent5>
        <a:accent6>
          <a:srgbClr val="D57000"/>
        </a:accent6>
        <a:hlink>
          <a:srgbClr val="8E001C"/>
        </a:hlink>
        <a:folHlink>
          <a:srgbClr val="C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1341</Words>
  <Application>Microsoft Office PowerPoint</Application>
  <PresentationFormat>On-screen Show (4:3)</PresentationFormat>
  <Paragraphs>278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Sport England</vt:lpstr>
      <vt:lpstr>3_Sport England</vt:lpstr>
      <vt:lpstr>1_Sport England</vt:lpstr>
      <vt:lpstr>2_Sport England</vt:lpstr>
      <vt:lpstr>4_Sport England</vt:lpstr>
      <vt:lpstr>Powrpoint</vt:lpstr>
      <vt:lpstr>PowerPoint Presentation</vt:lpstr>
      <vt:lpstr>PowerPoint Presentation</vt:lpstr>
      <vt:lpstr>Current participation</vt:lpstr>
      <vt:lpstr>Accountability &amp; Measurement</vt:lpstr>
      <vt:lpstr>PowerPoint Presentation</vt:lpstr>
      <vt:lpstr>Reducing Inactivity</vt:lpstr>
      <vt:lpstr>Research Question  - Can sport engage the least active?</vt:lpstr>
      <vt:lpstr>Recommendations From The Research</vt:lpstr>
      <vt:lpstr>PowerPoint Presentation</vt:lpstr>
      <vt:lpstr>PowerPoint Presentation</vt:lpstr>
      <vt:lpstr>Advice and Guidance on Leisure Management Contracts and Procurement  </vt:lpstr>
      <vt:lpstr>Basis for the project</vt:lpstr>
      <vt:lpstr>Project Objectives</vt:lpstr>
      <vt:lpstr>Aims</vt:lpstr>
      <vt:lpstr>Health and Well-being Outcomes </vt:lpstr>
      <vt:lpstr>Project Consultation</vt:lpstr>
      <vt:lpstr>Capital Project Funding Streams</vt:lpstr>
      <vt:lpstr>New Stream - Improvement Fund</vt:lpstr>
      <vt:lpstr>New Stream - Improvement Fund</vt:lpstr>
      <vt:lpstr>Additional Slides in your Pack</vt:lpstr>
      <vt:lpstr>Finally</vt:lpstr>
      <vt:lpstr>Iconic Fund</vt:lpstr>
      <vt:lpstr>Inspired Fund</vt:lpstr>
      <vt:lpstr>Protecting Playing Fields</vt:lpstr>
    </vt:vector>
  </TitlesOfParts>
  <Company>Sport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Thomson</dc:creator>
  <cp:lastModifiedBy>Culture First</cp:lastModifiedBy>
  <cp:revision>20</cp:revision>
  <cp:lastPrinted>2012-06-13T15:17:10Z</cp:lastPrinted>
  <dcterms:created xsi:type="dcterms:W3CDTF">2012-06-11T15:28:42Z</dcterms:created>
  <dcterms:modified xsi:type="dcterms:W3CDTF">2012-06-18T10:42:33Z</dcterms:modified>
</cp:coreProperties>
</file>