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291" r:id="rId2"/>
    <p:sldId id="297" r:id="rId3"/>
    <p:sldId id="327" r:id="rId4"/>
    <p:sldId id="339" r:id="rId5"/>
    <p:sldId id="331" r:id="rId6"/>
    <p:sldId id="332" r:id="rId7"/>
    <p:sldId id="338" r:id="rId8"/>
    <p:sldId id="340" r:id="rId9"/>
    <p:sldId id="335" r:id="rId10"/>
    <p:sldId id="336" r:id="rId11"/>
    <p:sldId id="337" r:id="rId12"/>
    <p:sldId id="330" r:id="rId13"/>
    <p:sldId id="295" r:id="rId14"/>
    <p:sldId id="323" r:id="rId15"/>
    <p:sldId id="345" r:id="rId16"/>
    <p:sldId id="343" r:id="rId17"/>
    <p:sldId id="342" r:id="rId18"/>
    <p:sldId id="341" r:id="rId19"/>
    <p:sldId id="346" r:id="rId20"/>
    <p:sldId id="347" r:id="rId21"/>
    <p:sldId id="34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00CC00"/>
    <a:srgbClr val="FFFFCC"/>
    <a:srgbClr val="99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03" autoAdjust="0"/>
    <p:restoredTop sz="99822" autoAdjust="0"/>
  </p:normalViewPr>
  <p:slideViewPr>
    <p:cSldViewPr>
      <p:cViewPr>
        <p:scale>
          <a:sx n="130" d="100"/>
          <a:sy n="130" d="100"/>
        </p:scale>
        <p:origin x="-192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B4AB4-5D89-4094-A0D5-1214E7CEE61F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86C8E-3EC3-415B-8EA8-338324824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0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DF791-9521-49B2-955A-01DDE051051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DF791-9521-49B2-955A-01DDE051051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DF791-9521-49B2-955A-01DDE051051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623">
              <a:defRPr sz="1800" b="1">
                <a:solidFill>
                  <a:schemeClr val="tx1"/>
                </a:solidFill>
                <a:latin typeface="Arial Narrow" pitchFamily="34" charset="0"/>
              </a:defRPr>
            </a:lvl1pPr>
            <a:lvl2pPr marL="685743" indent="-263747" defTabSz="880623">
              <a:defRPr sz="1800" b="1">
                <a:solidFill>
                  <a:schemeClr val="tx1"/>
                </a:solidFill>
                <a:latin typeface="Arial Narrow" pitchFamily="34" charset="0"/>
              </a:defRPr>
            </a:lvl2pPr>
            <a:lvl3pPr marL="1054989" indent="-210998" defTabSz="880623">
              <a:defRPr sz="1800" b="1">
                <a:solidFill>
                  <a:schemeClr val="tx1"/>
                </a:solidFill>
                <a:latin typeface="Arial Narrow" pitchFamily="34" charset="0"/>
              </a:defRPr>
            </a:lvl3pPr>
            <a:lvl4pPr marL="1476985" indent="-210998" defTabSz="880623">
              <a:defRPr sz="1800" b="1">
                <a:solidFill>
                  <a:schemeClr val="tx1"/>
                </a:solidFill>
                <a:latin typeface="Arial Narrow" pitchFamily="34" charset="0"/>
              </a:defRPr>
            </a:lvl4pPr>
            <a:lvl5pPr marL="1898980" indent="-210998" defTabSz="880623">
              <a:defRPr sz="1800" b="1">
                <a:solidFill>
                  <a:schemeClr val="tx1"/>
                </a:solidFill>
                <a:latin typeface="Arial Narrow" pitchFamily="34" charset="0"/>
              </a:defRPr>
            </a:lvl5pPr>
            <a:lvl6pPr marL="2320976" indent="-210998" defTabSz="880623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</a:defRPr>
            </a:lvl6pPr>
            <a:lvl7pPr marL="2742971" indent="-210998" defTabSz="880623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</a:defRPr>
            </a:lvl7pPr>
            <a:lvl8pPr marL="3164967" indent="-210998" defTabSz="880623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</a:defRPr>
            </a:lvl8pPr>
            <a:lvl9pPr marL="3586963" indent="-210998" defTabSz="880623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8ED8C4B-B0BA-4DAC-B577-6EF015D4E634}" type="slidenum">
              <a:rPr lang="en-US" altLang="en-US" sz="1200" b="0">
                <a:latin typeface="Arial" charset="0"/>
              </a:rPr>
              <a:pPr/>
              <a:t>12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z="1800" b="1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4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5A7E-6918-405F-B136-0C88D04F77E2}" type="datetimeFigureOut">
              <a:rPr lang="en-GB" smtClean="0"/>
              <a:t>23/06/2015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C09A-273C-4695-9C05-5DA7E3A62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2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4639" y="188914"/>
            <a:ext cx="8774723" cy="6480175"/>
          </a:xfrm>
          <a:prstGeom prst="rect">
            <a:avLst/>
          </a:prstGeom>
          <a:noFill/>
          <a:ln w="38100" algn="ctr">
            <a:solidFill>
              <a:srgbClr val="4F6E1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0125" name="Picture 13" descr="f3a88e13-7c7d-438e-b948-18520b8146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"/>
          <a:stretch>
            <a:fillRect/>
          </a:stretch>
        </p:blipFill>
        <p:spPr bwMode="auto">
          <a:xfrm>
            <a:off x="3779912" y="692696"/>
            <a:ext cx="4807927" cy="297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23235" y="2931963"/>
            <a:ext cx="5760640" cy="1470025"/>
          </a:xfrm>
        </p:spPr>
        <p:txBody>
          <a:bodyPr>
            <a:noAutofit/>
          </a:bodyPr>
          <a:lstStyle/>
          <a:p>
            <a:pPr algn="l"/>
            <a:r>
              <a:rPr lang="en-US" altLang="en-US" sz="7200" b="1" dirty="0" smtClean="0">
                <a:solidFill>
                  <a:schemeClr val="accent3">
                    <a:lumMod val="50000"/>
                  </a:schemeClr>
                </a:solidFill>
              </a:rPr>
              <a:t>Public Health</a:t>
            </a:r>
            <a:br>
              <a:rPr lang="en-US" altLang="en-US" sz="7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CLOA</a:t>
            </a:r>
            <a:r>
              <a:rPr lang="en-US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2015</a:t>
            </a:r>
            <a:r>
              <a:rPr lang="en-US" altLang="en-US" sz="7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7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GB" altLang="en-US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82" y="4725144"/>
            <a:ext cx="2031093" cy="16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381000"/>
            <a:ext cx="7162800" cy="10064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000" i="1">
                <a:solidFill>
                  <a:schemeClr val="bg1"/>
                </a:solidFill>
                <a:latin typeface="Calibri" pitchFamily="34" charset="0"/>
              </a:rPr>
              <a:t>FOREST</a:t>
            </a:r>
          </a:p>
          <a:p>
            <a:pPr algn="l" eaLnBrk="0" hangingPunct="0"/>
            <a:r>
              <a:rPr lang="en-US" altLang="en-US" sz="2000">
                <a:solidFill>
                  <a:schemeClr val="bg1"/>
                </a:solidFill>
                <a:latin typeface="Calibri" pitchFamily="34" charset="0"/>
              </a:rPr>
              <a:t> Freedom Organisation for the Right to Enjoy Smoking Tobacco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800600" y="533400"/>
            <a:ext cx="230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GB" altLang="en-US" sz="2000">
                <a:solidFill>
                  <a:schemeClr val="bg1"/>
                </a:solidFill>
                <a:latin typeface="Arial Narrow" pitchFamily="34" charset="0"/>
              </a:rPr>
              <a:t>www.forestonline.org</a:t>
            </a:r>
          </a:p>
        </p:txBody>
      </p:sp>
      <p:pic>
        <p:nvPicPr>
          <p:cNvPr id="12294" name="Picture 6" descr="logo_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0858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69888" y="21082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>
                <a:solidFill>
                  <a:srgbClr val="993300"/>
                </a:solidFill>
                <a:latin typeface="Arial Narrow" pitchFamily="34" charset="0"/>
              </a:rPr>
              <a:t>“</a:t>
            </a:r>
            <a:r>
              <a:rPr lang="en-GB" altLang="en-US" sz="2800">
                <a:solidFill>
                  <a:srgbClr val="993300"/>
                </a:solidFill>
                <a:latin typeface="Arial Narrow" pitchFamily="34" charset="0"/>
              </a:rPr>
              <a:t>Why should the anti-smoking lobby dictate our lifestyle at the expense of our well known culture of tolerance</a:t>
            </a:r>
            <a:r>
              <a:rPr lang="en-US" altLang="en-US" sz="2800">
                <a:solidFill>
                  <a:srgbClr val="993300"/>
                </a:solidFill>
                <a:latin typeface="Arial Narrow" pitchFamily="34" charset="0"/>
              </a:rPr>
              <a:t>?”</a:t>
            </a:r>
          </a:p>
          <a:p>
            <a:pPr algn="l" eaLnBrk="0" hangingPunct="0"/>
            <a:endParaRPr lang="en-US" altLang="en-US" sz="2400">
              <a:solidFill>
                <a:srgbClr val="9933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GB" altLang="en-US" sz="2400" i="1">
                <a:solidFill>
                  <a:srgbClr val="993300"/>
                </a:solidFill>
                <a:latin typeface="Arial Narrow" pitchFamily="34" charset="0"/>
              </a:rPr>
              <a:t>Anthony Worrall Thompson</a:t>
            </a:r>
          </a:p>
          <a:p>
            <a:pPr algn="l" eaLnBrk="0" hangingPunct="0"/>
            <a:r>
              <a:rPr lang="en-US" altLang="en-US" sz="2400" i="1">
                <a:solidFill>
                  <a:srgbClr val="993300"/>
                </a:solidFill>
                <a:latin typeface="Arial Narrow" pitchFamily="34" charset="0"/>
              </a:rPr>
              <a:t>Celebrity Chef and FOREST Supporter</a:t>
            </a:r>
          </a:p>
        </p:txBody>
      </p:sp>
      <p:pic>
        <p:nvPicPr>
          <p:cNvPr id="12298" name="Picture 10" descr="File:Antony Worrall Thompson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08915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7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16241" r="40125" b="17227"/>
          <a:stretch>
            <a:fillRect/>
          </a:stretch>
        </p:blipFill>
        <p:spPr bwMode="auto">
          <a:xfrm>
            <a:off x="323850" y="260350"/>
            <a:ext cx="7956550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6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:\My Pictures\libe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1640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theme of ‘Control’</a:t>
            </a:r>
          </a:p>
        </p:txBody>
      </p:sp>
      <p:sp>
        <p:nvSpPr>
          <p:cNvPr id="96154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800000"/>
                </a:solidFill>
              </a:rPr>
              <a:t>Who ‘wins’ when you smoke?</a:t>
            </a: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800000"/>
                </a:solidFill>
              </a:rPr>
              <a:t>Who ‘loses’?</a:t>
            </a: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rgbClr val="800000"/>
                </a:solidFill>
              </a:rPr>
              <a:t>Who’s </a:t>
            </a:r>
            <a:r>
              <a:rPr lang="en-GB" altLang="en-US" sz="2400" i="1" dirty="0">
                <a:solidFill>
                  <a:srgbClr val="800000"/>
                </a:solidFill>
              </a:rPr>
              <a:t>really</a:t>
            </a:r>
            <a:r>
              <a:rPr lang="en-GB" altLang="en-US" sz="2400" dirty="0">
                <a:solidFill>
                  <a:srgbClr val="800000"/>
                </a:solidFill>
              </a:rPr>
              <a:t> in control?</a:t>
            </a:r>
          </a:p>
        </p:txBody>
      </p:sp>
      <p:sp>
        <p:nvSpPr>
          <p:cNvPr id="961543" name="Text Box 7"/>
          <p:cNvSpPr txBox="1">
            <a:spLocks noChangeArrowheads="1"/>
          </p:cNvSpPr>
          <p:nvPr/>
        </p:nvSpPr>
        <p:spPr bwMode="auto">
          <a:xfrm>
            <a:off x="304800" y="4191000"/>
            <a:ext cx="342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800000"/>
                </a:solidFill>
              </a:rPr>
              <a:t>Do we really find liberation  through smoking?</a:t>
            </a:r>
          </a:p>
        </p:txBody>
      </p:sp>
      <p:sp>
        <p:nvSpPr>
          <p:cNvPr id="961544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800000"/>
                </a:solidFill>
              </a:rPr>
              <a:t>Or by quitting?</a:t>
            </a: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5943600" y="4038600"/>
            <a:ext cx="2286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6858000" y="3657600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3" t="43199" r="29397" b="28401"/>
          <a:stretch/>
        </p:blipFill>
        <p:spPr bwMode="auto">
          <a:xfrm>
            <a:off x="5902818" y="2767774"/>
            <a:ext cx="990600" cy="142762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61550" name="AutoShape 14"/>
          <p:cNvSpPr>
            <a:spLocks noChangeArrowheads="1"/>
          </p:cNvSpPr>
          <p:nvPr/>
        </p:nvSpPr>
        <p:spPr bwMode="auto">
          <a:xfrm>
            <a:off x="4749006" y="1676400"/>
            <a:ext cx="3200400" cy="3657600"/>
          </a:xfrm>
          <a:custGeom>
            <a:avLst/>
            <a:gdLst>
              <a:gd name="T0" fmla="*/ 237096288 w 21600"/>
              <a:gd name="T1" fmla="*/ 0 h 21600"/>
              <a:gd name="T2" fmla="*/ 69438450 w 21600"/>
              <a:gd name="T3" fmla="*/ 90695112 h 21600"/>
              <a:gd name="T4" fmla="*/ 0 w 21600"/>
              <a:gd name="T5" fmla="*/ 309676773 h 21600"/>
              <a:gd name="T6" fmla="*/ 69438450 w 21600"/>
              <a:gd name="T7" fmla="*/ 528658306 h 21600"/>
              <a:gd name="T8" fmla="*/ 237096288 w 21600"/>
              <a:gd name="T9" fmla="*/ 619353545 h 21600"/>
              <a:gd name="T10" fmla="*/ 404753997 w 21600"/>
              <a:gd name="T11" fmla="*/ 528658306 h 21600"/>
              <a:gd name="T12" fmla="*/ 474192577 w 21600"/>
              <a:gd name="T13" fmla="*/ 309676773 h 21600"/>
              <a:gd name="T14" fmla="*/ 404753997 w 21600"/>
              <a:gd name="T15" fmla="*/ 906951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0" grpId="0" autoUpdateAnimBg="0"/>
      <p:bldP spid="961541" grpId="0" autoUpdateAnimBg="0"/>
      <p:bldP spid="961542" grpId="0" autoUpdateAnimBg="0"/>
      <p:bldP spid="961543" grpId="0" autoUpdateAnimBg="0"/>
      <p:bldP spid="961544" grpId="0" autoUpdateAnimBg="0"/>
      <p:bldP spid="9615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79512" y="230783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Who we work with…</a:t>
            </a:r>
            <a:endParaRPr lang="en-GB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2915816" y="2329068"/>
            <a:ext cx="3312368" cy="314096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Public Health</a:t>
            </a:r>
            <a:endParaRPr lang="en-GB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707904" y="1268760"/>
            <a:ext cx="1764196" cy="844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CCG</a:t>
            </a:r>
            <a:endParaRPr lang="en-GB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012160" y="2008652"/>
            <a:ext cx="1656184" cy="700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NHS</a:t>
            </a:r>
            <a:endParaRPr lang="en-GB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16216" y="3573016"/>
            <a:ext cx="1944216" cy="75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Social Care</a:t>
            </a:r>
            <a:endParaRPr lang="en-GB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940152" y="5157192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Vol</a:t>
            </a:r>
            <a:r>
              <a:rPr lang="en-GB" sz="2400" b="1" dirty="0" smtClean="0"/>
              <a:t> Sector</a:t>
            </a:r>
            <a:endParaRPr lang="en-GB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707904" y="5805264"/>
            <a:ext cx="17641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Schools</a:t>
            </a:r>
            <a:endParaRPr lang="en-GB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475655" y="5104008"/>
            <a:ext cx="1846586" cy="84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Leisure</a:t>
            </a:r>
            <a:endParaRPr lang="en-GB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1560" y="3501008"/>
            <a:ext cx="2052228" cy="83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/>
              <a:t>Reg</a:t>
            </a:r>
            <a:r>
              <a:rPr lang="en-GB" sz="2400" b="1" dirty="0" smtClean="0"/>
              <a:t> Services</a:t>
            </a:r>
            <a:endParaRPr lang="en-GB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403648" y="1988840"/>
            <a:ext cx="1733668" cy="702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Residents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973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79512" y="230783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Work with ECC…</a:t>
            </a:r>
            <a:endParaRPr lang="en-GB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14" descr="http://i3.getreading.co.uk/incoming/article4310773.ece/ALTERNATES/s615/Beat-the-Street-4310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096">
            <a:off x="4952937" y="561212"/>
            <a:ext cx="36121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603">
            <a:off x="392210" y="1185174"/>
            <a:ext cx="4448175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i4.getreading.co.uk/incoming/article9023091.ece/ALTERNATES/s615/JS60979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651">
            <a:off x="615296" y="3293164"/>
            <a:ext cx="4442772" cy="295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r="8028"/>
          <a:stretch/>
        </p:blipFill>
        <p:spPr bwMode="auto">
          <a:xfrm rot="535646">
            <a:off x="5204749" y="3999010"/>
            <a:ext cx="378283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734">
            <a:off x="1670600" y="4960013"/>
            <a:ext cx="5052024" cy="151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9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ocal.gov.uk/image/image_gallery?uuid=0bda101e-b96c-402d-94c7-ba54784b9043&amp;groupId=10180&amp;t=1377822753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44764" cy="5949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2" t="11765" r="36750" b="17095"/>
          <a:stretch/>
        </p:blipFill>
        <p:spPr bwMode="auto">
          <a:xfrm>
            <a:off x="611560" y="404664"/>
            <a:ext cx="3684494" cy="5204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75" y="3501008"/>
            <a:ext cx="6750667" cy="27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9" y="641294"/>
            <a:ext cx="4754563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B6-gnYCIAAE6s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4364"/>
            <a:ext cx="755283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285750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88466"/>
              </p:ext>
            </p:extLst>
          </p:nvPr>
        </p:nvGraphicFramePr>
        <p:xfrm>
          <a:off x="827584" y="1415306"/>
          <a:ext cx="7272808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2749"/>
                <a:gridCol w="1610059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Telehealth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for people with LTCs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(Henderson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al. 2012)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£92,000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3317"/>
              </p:ext>
            </p:extLst>
          </p:nvPr>
        </p:nvGraphicFramePr>
        <p:xfrm>
          <a:off x="827584" y="2209924"/>
          <a:ext cx="7272808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/>
                <a:gridCol w="1584176"/>
              </a:tblGrid>
              <a:tr h="71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Chlamydia </a:t>
                      </a:r>
                      <a:r>
                        <a:rPr lang="en-GB" sz="2400" dirty="0" smtClean="0">
                          <a:effectLst/>
                        </a:rPr>
                        <a:t>screening </a:t>
                      </a:r>
                      <a:r>
                        <a:rPr lang="en-GB" sz="2400" dirty="0">
                          <a:effectLst/>
                        </a:rPr>
                        <a:t>(under 25 </a:t>
                      </a:r>
                      <a:r>
                        <a:rPr lang="en-GB" sz="2400" dirty="0" err="1">
                          <a:effectLst/>
                        </a:rPr>
                        <a:t>yrs</a:t>
                      </a:r>
                      <a:r>
                        <a:rPr lang="en-GB" sz="2400" dirty="0">
                          <a:effectLst/>
                        </a:rPr>
                        <a:t> age</a:t>
                      </a:r>
                      <a:r>
                        <a:rPr lang="en-GB" sz="2400" dirty="0" smtClean="0">
                          <a:effectLst/>
                        </a:rPr>
                        <a:t>)</a:t>
                      </a:r>
                      <a:br>
                        <a:rPr lang="en-GB" sz="2400" dirty="0" smtClean="0">
                          <a:effectLst/>
                        </a:rPr>
                      </a:b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Woodhall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et al. 2014)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£27,269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10812"/>
              </p:ext>
            </p:extLst>
          </p:nvPr>
        </p:nvGraphicFramePr>
        <p:xfrm>
          <a:off x="827584" y="3002012"/>
          <a:ext cx="7272808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2749"/>
                <a:gridCol w="1610059"/>
              </a:tblGrid>
              <a:tr h="618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Buprenorphine maintenance </a:t>
                      </a:r>
                      <a:r>
                        <a:rPr lang="en-GB" sz="2400" dirty="0" smtClean="0">
                          <a:effectLst/>
                        </a:rPr>
                        <a:t>therapy</a:t>
                      </a:r>
                      <a:br>
                        <a:rPr lang="en-GB" sz="2400" dirty="0" smtClean="0">
                          <a:effectLst/>
                        </a:rPr>
                      </a:b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(NICE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2007)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£26,400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52745"/>
              </p:ext>
            </p:extLst>
          </p:nvPr>
        </p:nvGraphicFramePr>
        <p:xfrm>
          <a:off x="827584" y="3791570"/>
          <a:ext cx="7272808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2749"/>
                <a:gridCol w="1610059"/>
              </a:tblGrid>
              <a:tr h="618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Group Exercise Programme (&gt;65 </a:t>
                      </a:r>
                      <a:r>
                        <a:rPr lang="en-GB" sz="2400" dirty="0" err="1" smtClean="0">
                          <a:effectLst/>
                        </a:rPr>
                        <a:t>yrs</a:t>
                      </a:r>
                      <a:r>
                        <a:rPr lang="en-GB" sz="2400" dirty="0" smtClean="0">
                          <a:effectLst/>
                        </a:rPr>
                        <a:t>)</a:t>
                      </a:r>
                      <a:br>
                        <a:rPr lang="en-GB" sz="2400" dirty="0" smtClean="0">
                          <a:effectLst/>
                        </a:rPr>
                      </a:b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(Garrett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et al. 2011)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£13,890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51480"/>
              </p:ext>
            </p:extLst>
          </p:nvPr>
        </p:nvGraphicFramePr>
        <p:xfrm>
          <a:off x="827584" y="4583658"/>
          <a:ext cx="7272808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2749"/>
                <a:gridCol w="1610059"/>
              </a:tblGrid>
              <a:tr h="618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Walking Groups (‘GWKW’) </a:t>
                      </a:r>
                      <a:br>
                        <a:rPr lang="en-GB" sz="2400" dirty="0" smtClean="0">
                          <a:effectLst/>
                        </a:rPr>
                      </a:b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(Garrett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et al. 2011)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£2,700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13232"/>
              </p:ext>
            </p:extLst>
          </p:nvPr>
        </p:nvGraphicFramePr>
        <p:xfrm>
          <a:off x="827584" y="5375746"/>
          <a:ext cx="7272808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2749"/>
                <a:gridCol w="1610059"/>
              </a:tblGrid>
              <a:tr h="618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Exercise ‘Prescriptions’ (&gt;65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baseline="0" dirty="0" err="1" smtClean="0">
                          <a:effectLst/>
                        </a:rPr>
                        <a:t>yrs</a:t>
                      </a:r>
                      <a:r>
                        <a:rPr lang="en-GB" sz="2400" baseline="0" dirty="0" smtClean="0">
                          <a:effectLst/>
                        </a:rPr>
                        <a:t>)</a:t>
                      </a:r>
                      <a:r>
                        <a:rPr lang="en-GB" sz="2400" dirty="0" smtClean="0">
                          <a:effectLst/>
                        </a:rPr>
                        <a:t/>
                      </a:r>
                      <a:br>
                        <a:rPr lang="en-GB" sz="2400" dirty="0" smtClean="0">
                          <a:effectLst/>
                        </a:rPr>
                      </a:b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(NICE 2006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£74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6015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Public Health Interventions – Cost per QALY saved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79512" y="230783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Opportunities…?</a:t>
            </a:r>
            <a:endParaRPr lang="en-GB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76220" y="2636912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/>
              <a:t>- H&amp;WB Boards criticism</a:t>
            </a:r>
          </a:p>
          <a:p>
            <a:pPr algn="l"/>
            <a:endParaRPr lang="en-GB" altLang="en-US" sz="4000" b="1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76220" y="5013176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/>
              <a:t>- Better Care Fund</a:t>
            </a:r>
          </a:p>
          <a:p>
            <a:pPr algn="l"/>
            <a:endParaRPr lang="en-GB" altLang="en-US" sz="4000" b="1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85045" y="1196752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/>
              <a:t>- Council Cuts (</a:t>
            </a:r>
            <a:r>
              <a:rPr lang="en-US" altLang="en-US" sz="4000" b="1" dirty="0" err="1" smtClean="0"/>
              <a:t>eg</a:t>
            </a:r>
            <a:r>
              <a:rPr lang="en-US" altLang="en-US" sz="4000" b="1" dirty="0" smtClean="0"/>
              <a:t>: to Public Health)</a:t>
            </a:r>
            <a:endParaRPr lang="en-GB" altLang="en-US" sz="4000" b="1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96086" y="3183111"/>
            <a:ext cx="4447729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/>
              <a:t>- Membership</a:t>
            </a:r>
          </a:p>
          <a:p>
            <a:pPr algn="l"/>
            <a:endParaRPr lang="en-GB" altLang="en-US" sz="4000" b="1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420415" y="3759175"/>
            <a:ext cx="4447729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/>
              <a:t>- Use of evidence</a:t>
            </a:r>
          </a:p>
          <a:p>
            <a:pPr algn="l"/>
            <a:endParaRPr lang="en-GB" altLang="en-US" sz="4000" b="1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475656" y="5631383"/>
            <a:ext cx="7200800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err="1"/>
              <a:t>e</a:t>
            </a:r>
            <a:r>
              <a:rPr lang="en-US" altLang="en-US" sz="4000" b="1" dirty="0" err="1" smtClean="0"/>
              <a:t>g</a:t>
            </a:r>
            <a:r>
              <a:rPr lang="en-US" altLang="en-US" sz="4000" b="1" dirty="0" smtClean="0"/>
              <a:t>: Falls Prevention</a:t>
            </a:r>
          </a:p>
          <a:p>
            <a:pPr algn="l"/>
            <a:endParaRPr lang="en-GB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4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512" y="116632"/>
            <a:ext cx="8360307" cy="965969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Three key aims…</a:t>
            </a:r>
            <a:endParaRPr lang="en-GB" altLang="en-US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98154" y="1628800"/>
            <a:ext cx="8360307" cy="48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1) Improve population health</a:t>
            </a:r>
            <a:b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eg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  <a:t>: smoking, obesity, alcohol, mental health, falls prevention</a:t>
            </a:r>
            <a:endParaRPr lang="en-GB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98153" y="3068960"/>
            <a:ext cx="8360307" cy="48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) Protect against communicable disease</a:t>
            </a:r>
            <a:b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eg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  <a:t>: vac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  <a:t>ination, sexually transmitted disease, outbreaks</a:t>
            </a:r>
            <a:endParaRPr lang="en-GB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04631" y="4509120"/>
            <a:ext cx="8360307" cy="48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3) Provide technical expertise &amp; advice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eg</a:t>
            </a:r>
            <a:r>
              <a:rPr lang="en-US" altLang="en-US" sz="2400" dirty="0" smtClean="0">
                <a:solidFill>
                  <a:schemeClr val="accent3">
                    <a:lumMod val="50000"/>
                  </a:schemeClr>
                </a:solidFill>
              </a:rPr>
              <a:t>: data collection &amp; statistical analysis, evidence review</a:t>
            </a:r>
            <a:endParaRPr lang="en-GB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79512" y="230783"/>
            <a:ext cx="8360307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Key Challenge…?</a:t>
            </a:r>
            <a:endParaRPr lang="en-GB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8" name="Picture 4" descr="http://filthyrichmind.com/wp-content/uploads/2011/11/human-blin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24287" cy="4255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32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eejadams.com/wp-content/uploads/2014/11/the-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453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512" y="116632"/>
            <a:ext cx="8360307" cy="965969"/>
          </a:xfrm>
        </p:spPr>
        <p:txBody>
          <a:bodyPr>
            <a:noAutofit/>
          </a:bodyPr>
          <a:lstStyle/>
          <a:p>
            <a:pPr algn="l"/>
            <a:r>
              <a:rPr lang="en-US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Not an aim…</a:t>
            </a:r>
            <a:endParaRPr lang="en-GB" altLang="en-US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832648" cy="466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8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http://midhudsondha.com/smoking%20he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7"/>
            <a:ext cx="5606008" cy="560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9809" y="1628800"/>
            <a:ext cx="424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 and</a:t>
            </a:r>
            <a:br>
              <a:rPr lang="en-GB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Nanny State</a:t>
            </a:r>
            <a:endParaRPr lang="en-GB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3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not-recommended-for-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7488"/>
            <a:ext cx="4608512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opy of smok preg slender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04813"/>
            <a:ext cx="4219575" cy="62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mok preg bl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97375" cy="63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5" y="260648"/>
            <a:ext cx="3048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mbedded image permalin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12262" r="2475" b="5413"/>
          <a:stretch/>
        </p:blipFill>
        <p:spPr bwMode="auto">
          <a:xfrm>
            <a:off x="251520" y="1556792"/>
            <a:ext cx="8306020" cy="40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cigarettesflavours.com/wp-content/uploads/2010/05/work.3009063.2.flat550x550075f.karen-hilltribe-children-smoking-tobac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34" y="3933056"/>
            <a:ext cx="4159611" cy="277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anitelondon.net/images/the_guard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5715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1" y="2348880"/>
            <a:ext cx="8342387" cy="185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2286000"/>
            <a:ext cx="76200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>
                <a:solidFill>
                  <a:srgbClr val="993300"/>
                </a:solidFill>
                <a:latin typeface="Arial Narrow" pitchFamily="34" charset="0"/>
              </a:rPr>
              <a:t>“</a:t>
            </a:r>
            <a:r>
              <a:rPr lang="en-GB" altLang="en-US" sz="3200">
                <a:solidFill>
                  <a:srgbClr val="993300"/>
                </a:solidFill>
                <a:latin typeface="Arial Narrow" pitchFamily="34" charset="0"/>
              </a:rPr>
              <a:t>All sense of proportion has been lost in the exaggeration of the health risks </a:t>
            </a:r>
            <a:r>
              <a:rPr lang="en-US" altLang="en-US" sz="3200">
                <a:solidFill>
                  <a:srgbClr val="993300"/>
                </a:solidFill>
                <a:latin typeface="Arial Narrow" pitchFamily="34" charset="0"/>
              </a:rPr>
              <a:t>.”</a:t>
            </a:r>
          </a:p>
          <a:p>
            <a:pPr algn="l" eaLnBrk="0" hangingPunct="0"/>
            <a:endParaRPr lang="en-US" altLang="en-US" sz="3200">
              <a:solidFill>
                <a:srgbClr val="993300"/>
              </a:solidFill>
              <a:latin typeface="Arial Narrow" pitchFamily="34" charset="0"/>
            </a:endParaRPr>
          </a:p>
          <a:p>
            <a:pPr algn="l" eaLnBrk="0" hangingPunct="0"/>
            <a:r>
              <a:rPr lang="en-GB" altLang="en-US" sz="2400" i="1">
                <a:solidFill>
                  <a:srgbClr val="993300"/>
                </a:solidFill>
                <a:latin typeface="Arial Narrow" pitchFamily="34" charset="0"/>
              </a:rPr>
              <a:t>Joe Jackson</a:t>
            </a:r>
            <a:br>
              <a:rPr lang="en-GB" altLang="en-US" sz="2400" i="1">
                <a:solidFill>
                  <a:srgbClr val="993300"/>
                </a:solidFill>
                <a:latin typeface="Arial Narrow" pitchFamily="34" charset="0"/>
              </a:rPr>
            </a:br>
            <a:r>
              <a:rPr lang="en-GB" altLang="en-US" sz="2400" i="1">
                <a:solidFill>
                  <a:srgbClr val="993300"/>
                </a:solidFill>
                <a:latin typeface="Arial Narrow" pitchFamily="34" charset="0"/>
              </a:rPr>
              <a:t>Musician and </a:t>
            </a:r>
            <a:r>
              <a:rPr lang="en-US" altLang="en-US" sz="2400" i="1">
                <a:solidFill>
                  <a:srgbClr val="993300"/>
                </a:solidFill>
                <a:latin typeface="Arial Narrow" pitchFamily="34" charset="0"/>
              </a:rPr>
              <a:t>FOREST Supporter</a:t>
            </a:r>
          </a:p>
          <a:p>
            <a:pPr algn="l" eaLnBrk="0" hangingPunct="0"/>
            <a:endParaRPr lang="en-US" altLang="en-US" sz="2400" i="1">
              <a:solidFill>
                <a:srgbClr val="993300"/>
              </a:solidFill>
              <a:latin typeface="Arial Narrow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114800" y="4114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altLang="en-US" sz="2400" i="1">
                <a:solidFill>
                  <a:srgbClr val="993300"/>
                </a:solidFill>
                <a:latin typeface="Arial Narrow" pitchFamily="34" charset="0"/>
              </a:rPr>
              <a:t>  </a:t>
            </a:r>
            <a:r>
              <a:rPr lang="en-GB" altLang="en-US" sz="2400" i="1">
                <a:solidFill>
                  <a:srgbClr val="FF0000"/>
                </a:solidFill>
                <a:latin typeface="Arial Narrow" pitchFamily="34" charset="0"/>
              </a:rPr>
              <a:t>(and Idiot)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381000"/>
            <a:ext cx="7162800" cy="10064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000" i="1">
                <a:solidFill>
                  <a:schemeClr val="bg1"/>
                </a:solidFill>
                <a:latin typeface="Calibri" pitchFamily="34" charset="0"/>
              </a:rPr>
              <a:t>FOREST</a:t>
            </a:r>
          </a:p>
          <a:p>
            <a:pPr algn="l" eaLnBrk="0" hangingPunct="0"/>
            <a:r>
              <a:rPr lang="en-US" altLang="en-US" sz="2000">
                <a:solidFill>
                  <a:schemeClr val="bg1"/>
                </a:solidFill>
                <a:latin typeface="Calibri" pitchFamily="34" charset="0"/>
              </a:rPr>
              <a:t> Freedom Organisation for the Right to Enjoy Smoking Tobacco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00600" y="533400"/>
            <a:ext cx="230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GB" altLang="en-US" sz="2000">
                <a:solidFill>
                  <a:schemeClr val="bg1"/>
                </a:solidFill>
                <a:latin typeface="Arial Narrow" pitchFamily="34" charset="0"/>
              </a:rPr>
              <a:t>www.forestonline.org</a:t>
            </a:r>
          </a:p>
        </p:txBody>
      </p:sp>
      <p:pic>
        <p:nvPicPr>
          <p:cNvPr id="11271" name="Picture 7" descr="logo_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0858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_39871132_jackson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3100"/>
            <a:ext cx="19335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4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262</Words>
  <Application>Microsoft Office PowerPoint</Application>
  <PresentationFormat>On-screen Show (4:3)</PresentationFormat>
  <Paragraphs>64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Public Health  CLOA 2015 </vt:lpstr>
      <vt:lpstr>Three key aims…</vt:lpstr>
      <vt:lpstr>Not an aim…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Bracknell Forest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McNally</dc:creator>
  <cp:lastModifiedBy>Culture First</cp:lastModifiedBy>
  <cp:revision>114</cp:revision>
  <dcterms:created xsi:type="dcterms:W3CDTF">2015-01-25T12:27:50Z</dcterms:created>
  <dcterms:modified xsi:type="dcterms:W3CDTF">2015-06-23T09:12:50Z</dcterms:modified>
</cp:coreProperties>
</file>