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735" r:id="rId2"/>
    <p:sldMasterId id="2147483805" r:id="rId3"/>
    <p:sldMasterId id="2147483891" r:id="rId4"/>
    <p:sldMasterId id="2147483922" r:id="rId5"/>
  </p:sldMasterIdLst>
  <p:notesMasterIdLst>
    <p:notesMasterId r:id="rId27"/>
  </p:notesMasterIdLst>
  <p:sldIdLst>
    <p:sldId id="402" r:id="rId6"/>
    <p:sldId id="412" r:id="rId7"/>
    <p:sldId id="472" r:id="rId8"/>
    <p:sldId id="444" r:id="rId9"/>
    <p:sldId id="445" r:id="rId10"/>
    <p:sldId id="471" r:id="rId11"/>
    <p:sldId id="442" r:id="rId12"/>
    <p:sldId id="473" r:id="rId13"/>
    <p:sldId id="474" r:id="rId14"/>
    <p:sldId id="470" r:id="rId15"/>
    <p:sldId id="475" r:id="rId16"/>
    <p:sldId id="462" r:id="rId17"/>
    <p:sldId id="437" r:id="rId18"/>
    <p:sldId id="456" r:id="rId19"/>
    <p:sldId id="449" r:id="rId20"/>
    <p:sldId id="450" r:id="rId21"/>
    <p:sldId id="459" r:id="rId22"/>
    <p:sldId id="458" r:id="rId23"/>
    <p:sldId id="457" r:id="rId24"/>
    <p:sldId id="451" r:id="rId25"/>
    <p:sldId id="452" r:id="rId26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34" autoAdjust="0"/>
    <p:restoredTop sz="85006" autoAdjust="0"/>
  </p:normalViewPr>
  <p:slideViewPr>
    <p:cSldViewPr snapToGrid="0">
      <p:cViewPr varScale="1">
        <p:scale>
          <a:sx n="72" d="100"/>
          <a:sy n="72" d="100"/>
        </p:scale>
        <p:origin x="97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0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2CC71-3721-41F6-8668-E76AD276E931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6663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3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7323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377323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7156E-D6C1-4950-BF0D-1E04F282F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01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8900" y="298450"/>
            <a:ext cx="6992938" cy="39338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4C335-3347-4A04-B637-1B37ABDD4686}" type="slidenum">
              <a:rPr lang="en-GB" smtClean="0">
                <a:solidFill>
                  <a:srgbClr val="000000"/>
                </a:solidFill>
              </a:rPr>
              <a:pPr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01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1625" y="269875"/>
            <a:ext cx="7335838" cy="4125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56E-D6C1-4950-BF0D-1E04F282F1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55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" y="1331913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2A937-E151-4C7D-B9C8-1ABB838E742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1464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7156E-D6C1-4950-BF0D-1E04F282F19C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3413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" y="1331913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2A937-E151-4C7D-B9C8-1ABB838E742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5241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" y="1331913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2A937-E151-4C7D-B9C8-1ABB838E742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5305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8900" y="298450"/>
            <a:ext cx="6992938" cy="39338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4C335-3347-4A04-B637-1B37ABDD4686}" type="slidenum">
              <a:rPr lang="en-GB" smtClean="0">
                <a:solidFill>
                  <a:srgbClr val="000000"/>
                </a:solidFill>
              </a:rPr>
              <a:pPr/>
              <a:t>13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118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56E-D6C1-4950-BF0D-1E04F282F1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8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he P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2852" y="5157788"/>
            <a:ext cx="2089149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port Engla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71" y="5949280"/>
            <a:ext cx="2859616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1424" y="3645024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8874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C7FBD-3B79-4B33-A1F6-2C1D6A728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7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921F-9074-4636-8BC2-C1740A66FB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44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C482F-4CD8-4693-BF34-0BF340D94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0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89974-4EE0-4B17-87A1-328123C2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3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DC8E-F1B3-41D4-9780-10CE8B66A5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34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267" y="254000"/>
            <a:ext cx="2870200" cy="57102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667" y="254000"/>
            <a:ext cx="8407400" cy="57102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0B523-B1FC-42C8-81E8-441A5945EC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45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254001"/>
            <a:ext cx="11480800" cy="714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5601" y="1103314"/>
            <a:ext cx="11444817" cy="4860925"/>
          </a:xfrm>
        </p:spPr>
        <p:txBody>
          <a:bodyPr lIns="91440" tIns="45720" rIns="91440" bIns="45720"/>
          <a:lstStyle/>
          <a:p>
            <a:pPr lvl="0"/>
            <a:endParaRPr lang="en-US" noProof="0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D5BA4-7DAF-4F8B-82A5-DC35BC0B2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78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254001"/>
            <a:ext cx="11480800" cy="714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1" y="1103314"/>
            <a:ext cx="5619751" cy="4860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8551" y="1103313"/>
            <a:ext cx="5621867" cy="23542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8551" y="3609976"/>
            <a:ext cx="5621867" cy="23542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8C17A-F661-442A-A048-39B8B086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7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The Play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48285" y="4706938"/>
            <a:ext cx="2643716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4726518" y="6353175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63532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130426"/>
            <a:ext cx="10363200" cy="14700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533" name="Rectangle 4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595688"/>
            <a:ext cx="8534400" cy="17526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34EEF-3012-4667-9E22-E18C9BBD9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87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4977-3432-4FE0-A03B-91E847208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9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40" b="1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435" y="1125538"/>
            <a:ext cx="5611284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917" y="1125538"/>
            <a:ext cx="561128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89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F4E45-8311-4D28-BB76-E488CF070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23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1" y="1103314"/>
            <a:ext cx="5619751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551" y="1103314"/>
            <a:ext cx="5621867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5A63-D023-4A16-9756-16792DF543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58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AF2C8-7C14-4CCC-AEE3-7B5DE5008E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43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C7FBD-3B79-4B33-A1F6-2C1D6A728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39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921F-9074-4636-8BC2-C1740A66FB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07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C482F-4CD8-4693-BF34-0BF340D94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70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89974-4EE0-4B17-87A1-328123C2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2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DC8E-F1B3-41D4-9780-10CE8B66A5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20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267" y="254000"/>
            <a:ext cx="2870200" cy="57102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667" y="254000"/>
            <a:ext cx="8407400" cy="57102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0B523-B1FC-42C8-81E8-441A5945EC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08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254001"/>
            <a:ext cx="11480800" cy="714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5601" y="1103314"/>
            <a:ext cx="11444817" cy="4860925"/>
          </a:xfrm>
        </p:spPr>
        <p:txBody>
          <a:bodyPr lIns="91440" tIns="45720" rIns="91440" bIns="45720"/>
          <a:lstStyle/>
          <a:p>
            <a:pPr lvl="0"/>
            <a:endParaRPr lang="en-US" noProof="0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D5BA4-7DAF-4F8B-82A5-DC35BC0B2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6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600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64ACE0-B86A-4072-8C00-D09B576F5A11}" type="datetimeFigureOut">
              <a:rPr lang="en-GB">
                <a:solidFill>
                  <a:srgbClr val="5F5F5F"/>
                </a:solidFill>
                <a:latin typeface="HelveticaNeue LT 45 Ligh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23/06/2016</a:t>
            </a:fld>
            <a:endParaRPr lang="en-GB" dirty="0">
              <a:solidFill>
                <a:srgbClr val="5F5F5F"/>
              </a:solidFill>
              <a:latin typeface="HelveticaNeue LT 45 Ligh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5F5F5F"/>
              </a:solidFill>
              <a:latin typeface="HelveticaNeue LT 45 Ligh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6E46C9-1A21-45B4-904D-1AE1B638A16A}" type="slidenum">
              <a:rPr lang="en-GB">
                <a:solidFill>
                  <a:srgbClr val="5F5F5F"/>
                </a:solidFill>
                <a:latin typeface="HelveticaNeue LT 45 Ligh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5F5F5F"/>
              </a:solidFill>
              <a:latin typeface="HelveticaNeue LT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30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254001"/>
            <a:ext cx="11480800" cy="714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1" y="1103314"/>
            <a:ext cx="5619751" cy="4860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8551" y="1103313"/>
            <a:ext cx="5621867" cy="23542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8551" y="3609976"/>
            <a:ext cx="5621867" cy="23542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8C17A-F661-442A-A048-39B8B086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02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he P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040" y="5157182"/>
            <a:ext cx="2088960" cy="170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port Eng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20" y="200183"/>
            <a:ext cx="2858880" cy="63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408000" y="561662"/>
            <a:ext cx="8640000" cy="27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0" tIns="45682" rIns="91360" bIns="456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algn="r" defTabSz="82885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003F69"/>
                </a:solidFill>
                <a:latin typeface="HelveticaNeue LT 55 Roman" pitchFamily="2" charset="0"/>
                <a:cs typeface="Arial" pitchFamily="34" charset="0"/>
              </a:rPr>
              <a:t>Creating a lifelong sporting habit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78517" y="3573463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08643" y="5445212"/>
            <a:ext cx="2845440" cy="4766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r" defTabSz="828850" eaLnBrk="0">
              <a:lnSpc>
                <a:spcPct val="100000"/>
              </a:lnSpc>
              <a:buClrTx/>
              <a:buSzTx/>
              <a:defRPr sz="1400" b="1">
                <a:solidFill>
                  <a:srgbClr val="003F69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4B65610E-B179-40BE-9F71-A1DA001F6500}" type="datetime3">
              <a:rPr lang="en-US">
                <a:cs typeface="Arial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23 June 2016</a:t>
            </a:fld>
            <a:endParaRPr lang="en-GB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83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The Play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161" y="4706415"/>
            <a:ext cx="2643840" cy="215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32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130429"/>
            <a:ext cx="10363200" cy="14700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533" name="Rectangle 4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595688"/>
            <a:ext cx="8534400" cy="17526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99361" y="6374111"/>
            <a:ext cx="1115520" cy="475250"/>
          </a:xfrm>
        </p:spPr>
        <p:txBody>
          <a:bodyPr/>
          <a:lstStyle>
            <a:lvl1pPr algn="l" defTabSz="406300" eaLnBrk="1">
              <a:lnSpc>
                <a:spcPct val="93000"/>
              </a:lnSpc>
              <a:buClr>
                <a:srgbClr val="000000"/>
              </a:buClr>
              <a:buSzPct val="100000"/>
              <a:defRPr sz="800">
                <a:latin typeface="+mn-lt"/>
                <a:ea typeface="ＭＳ Ｐゴシック" pitchFamily="-84" charset="-128"/>
              </a:defRPr>
            </a:lvl1pPr>
          </a:lstStyle>
          <a:p>
            <a:pPr>
              <a:defRPr/>
            </a:pPr>
            <a:fld id="{10E0E265-0E80-4D6B-B3E9-7DE9BE9B32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23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 defTabSz="406300" eaLnBrk="1">
              <a:lnSpc>
                <a:spcPct val="93000"/>
              </a:lnSpc>
              <a:buClr>
                <a:srgbClr val="000000"/>
              </a:buClr>
              <a:buSzPct val="100000"/>
              <a:defRPr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BA125A74-2502-4BB3-97BC-CE1E98D373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58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19" indent="0">
              <a:buNone/>
              <a:defRPr sz="1800"/>
            </a:lvl2pPr>
            <a:lvl3pPr marL="913642" indent="0">
              <a:buNone/>
              <a:defRPr sz="1600"/>
            </a:lvl3pPr>
            <a:lvl4pPr marL="1370464" indent="0">
              <a:buNone/>
              <a:defRPr sz="1400"/>
            </a:lvl4pPr>
            <a:lvl5pPr marL="1827283" indent="0">
              <a:buNone/>
              <a:defRPr sz="1400"/>
            </a:lvl5pPr>
            <a:lvl6pPr marL="2284105" indent="0">
              <a:buNone/>
              <a:defRPr sz="1400"/>
            </a:lvl6pPr>
            <a:lvl7pPr marL="2740926" indent="0">
              <a:buNone/>
              <a:defRPr sz="1400"/>
            </a:lvl7pPr>
            <a:lvl8pPr marL="3197744" indent="0">
              <a:buNone/>
              <a:defRPr sz="1400"/>
            </a:lvl8pPr>
            <a:lvl9pPr marL="3654567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 defTabSz="406300" eaLnBrk="1">
              <a:lnSpc>
                <a:spcPct val="93000"/>
              </a:lnSpc>
              <a:buClr>
                <a:srgbClr val="000000"/>
              </a:buClr>
              <a:buSzPct val="100000"/>
              <a:defRPr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F1318482-7689-4035-822E-412DBE4F2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69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11" y="1103318"/>
            <a:ext cx="5619751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551" y="1103318"/>
            <a:ext cx="5621867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 defTabSz="406300" eaLnBrk="1">
              <a:lnSpc>
                <a:spcPct val="93000"/>
              </a:lnSpc>
              <a:buClr>
                <a:srgbClr val="000000"/>
              </a:buClr>
              <a:buSzPct val="100000"/>
              <a:defRPr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BD7419A8-96EA-4D9F-87DF-8ED8E0DE2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35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42" indent="0">
              <a:buNone/>
              <a:defRPr sz="1800" b="1"/>
            </a:lvl3pPr>
            <a:lvl4pPr marL="1370464" indent="0">
              <a:buNone/>
              <a:defRPr sz="1600" b="1"/>
            </a:lvl4pPr>
            <a:lvl5pPr marL="1827283" indent="0">
              <a:buNone/>
              <a:defRPr sz="1600" b="1"/>
            </a:lvl5pPr>
            <a:lvl6pPr marL="2284105" indent="0">
              <a:buNone/>
              <a:defRPr sz="1600" b="1"/>
            </a:lvl6pPr>
            <a:lvl7pPr marL="2740926" indent="0">
              <a:buNone/>
              <a:defRPr sz="1600" b="1"/>
            </a:lvl7pPr>
            <a:lvl8pPr marL="3197744" indent="0">
              <a:buNone/>
              <a:defRPr sz="1600" b="1"/>
            </a:lvl8pPr>
            <a:lvl9pPr marL="365456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42" indent="0">
              <a:buNone/>
              <a:defRPr sz="1800" b="1"/>
            </a:lvl3pPr>
            <a:lvl4pPr marL="1370464" indent="0">
              <a:buNone/>
              <a:defRPr sz="1600" b="1"/>
            </a:lvl4pPr>
            <a:lvl5pPr marL="1827283" indent="0">
              <a:buNone/>
              <a:defRPr sz="1600" b="1"/>
            </a:lvl5pPr>
            <a:lvl6pPr marL="2284105" indent="0">
              <a:buNone/>
              <a:defRPr sz="1600" b="1"/>
            </a:lvl6pPr>
            <a:lvl7pPr marL="2740926" indent="0">
              <a:buNone/>
              <a:defRPr sz="1600" b="1"/>
            </a:lvl7pPr>
            <a:lvl8pPr marL="3197744" indent="0">
              <a:buNone/>
              <a:defRPr sz="1600" b="1"/>
            </a:lvl8pPr>
            <a:lvl9pPr marL="365456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 defTabSz="406300" eaLnBrk="1">
              <a:lnSpc>
                <a:spcPct val="93000"/>
              </a:lnSpc>
              <a:buClr>
                <a:srgbClr val="000000"/>
              </a:buClr>
              <a:buSzPct val="100000"/>
              <a:defRPr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C0E036AF-3C46-4FAC-BE97-999ED5F70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67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 defTabSz="406300" eaLnBrk="1">
              <a:lnSpc>
                <a:spcPct val="93000"/>
              </a:lnSpc>
              <a:buClr>
                <a:srgbClr val="000000"/>
              </a:buClr>
              <a:buSzPct val="100000"/>
              <a:defRPr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45CA3D5D-9897-4573-994C-8FF0350397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14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 defTabSz="406300" eaLnBrk="1">
              <a:lnSpc>
                <a:spcPct val="93000"/>
              </a:lnSpc>
              <a:buClr>
                <a:srgbClr val="000000"/>
              </a:buClr>
              <a:buSzPct val="100000"/>
              <a:defRPr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80F0357E-66F4-4D9C-B4FA-E9AB06796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88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9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9" indent="0">
              <a:buNone/>
              <a:defRPr sz="1200"/>
            </a:lvl2pPr>
            <a:lvl3pPr marL="913642" indent="0">
              <a:buNone/>
              <a:defRPr sz="1000"/>
            </a:lvl3pPr>
            <a:lvl4pPr marL="1370464" indent="0">
              <a:buNone/>
              <a:defRPr sz="900"/>
            </a:lvl4pPr>
            <a:lvl5pPr marL="1827283" indent="0">
              <a:buNone/>
              <a:defRPr sz="900"/>
            </a:lvl5pPr>
            <a:lvl6pPr marL="2284105" indent="0">
              <a:buNone/>
              <a:defRPr sz="900"/>
            </a:lvl6pPr>
            <a:lvl7pPr marL="2740926" indent="0">
              <a:buNone/>
              <a:defRPr sz="900"/>
            </a:lvl7pPr>
            <a:lvl8pPr marL="3197744" indent="0">
              <a:buNone/>
              <a:defRPr sz="900"/>
            </a:lvl8pPr>
            <a:lvl9pPr marL="3654567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 defTabSz="406300" eaLnBrk="1">
              <a:lnSpc>
                <a:spcPct val="93000"/>
              </a:lnSpc>
              <a:buClr>
                <a:srgbClr val="000000"/>
              </a:buClr>
              <a:buSzPct val="100000"/>
              <a:defRPr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2AA55A0A-1F69-4BDA-84E4-70118CB9B3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1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34411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lIns="91360" tIns="45682" rIns="91360" bIns="45682"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42" indent="0">
              <a:buNone/>
              <a:defRPr sz="2400"/>
            </a:lvl3pPr>
            <a:lvl4pPr marL="1370464" indent="0">
              <a:buNone/>
              <a:defRPr sz="2000"/>
            </a:lvl4pPr>
            <a:lvl5pPr marL="1827283" indent="0">
              <a:buNone/>
              <a:defRPr sz="2000"/>
            </a:lvl5pPr>
            <a:lvl6pPr marL="2284105" indent="0">
              <a:buNone/>
              <a:defRPr sz="2000"/>
            </a:lvl6pPr>
            <a:lvl7pPr marL="2740926" indent="0">
              <a:buNone/>
              <a:defRPr sz="2000"/>
            </a:lvl7pPr>
            <a:lvl8pPr marL="3197744" indent="0">
              <a:buNone/>
              <a:defRPr sz="2000"/>
            </a:lvl8pPr>
            <a:lvl9pPr marL="3654567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9" indent="0">
              <a:buNone/>
              <a:defRPr sz="1200"/>
            </a:lvl2pPr>
            <a:lvl3pPr marL="913642" indent="0">
              <a:buNone/>
              <a:defRPr sz="1000"/>
            </a:lvl3pPr>
            <a:lvl4pPr marL="1370464" indent="0">
              <a:buNone/>
              <a:defRPr sz="900"/>
            </a:lvl4pPr>
            <a:lvl5pPr marL="1827283" indent="0">
              <a:buNone/>
              <a:defRPr sz="900"/>
            </a:lvl5pPr>
            <a:lvl6pPr marL="2284105" indent="0">
              <a:buNone/>
              <a:defRPr sz="900"/>
            </a:lvl6pPr>
            <a:lvl7pPr marL="2740926" indent="0">
              <a:buNone/>
              <a:defRPr sz="900"/>
            </a:lvl7pPr>
            <a:lvl8pPr marL="3197744" indent="0">
              <a:buNone/>
              <a:defRPr sz="900"/>
            </a:lvl8pPr>
            <a:lvl9pPr marL="3654567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 defTabSz="406300" eaLnBrk="1">
              <a:lnSpc>
                <a:spcPct val="93000"/>
              </a:lnSpc>
              <a:buClr>
                <a:srgbClr val="000000"/>
              </a:buClr>
              <a:buSzPct val="100000"/>
              <a:defRPr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5DB4E345-8CFD-42FC-A871-F48FA13D01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58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 defTabSz="406300" eaLnBrk="1">
              <a:lnSpc>
                <a:spcPct val="93000"/>
              </a:lnSpc>
              <a:buClr>
                <a:srgbClr val="000000"/>
              </a:buClr>
              <a:buSzPct val="100000"/>
              <a:defRPr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8A57F97C-19CF-439D-B96D-F07E7C7BDA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1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269" y="254000"/>
            <a:ext cx="2870200" cy="57102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667" y="254000"/>
            <a:ext cx="8407400" cy="57102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 defTabSz="406300" eaLnBrk="1">
              <a:lnSpc>
                <a:spcPct val="93000"/>
              </a:lnSpc>
              <a:buClr>
                <a:srgbClr val="000000"/>
              </a:buClr>
              <a:buSzPct val="100000"/>
              <a:defRPr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C1508376-DA53-4629-BE15-7336371A4B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355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254006"/>
            <a:ext cx="11480800" cy="714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5612" y="1103318"/>
            <a:ext cx="11444817" cy="4860925"/>
          </a:xfrm>
        </p:spPr>
        <p:txBody>
          <a:bodyPr lIns="91360" tIns="45682" rIns="91360" bIns="45682"/>
          <a:lstStyle/>
          <a:p>
            <a:pPr lvl="0"/>
            <a:endParaRPr lang="en-US" noProof="0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 defTabSz="406300" eaLnBrk="1">
              <a:lnSpc>
                <a:spcPct val="93000"/>
              </a:lnSpc>
              <a:buClr>
                <a:srgbClr val="000000"/>
              </a:buClr>
              <a:buSzPct val="100000"/>
              <a:defRPr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9ABAF936-91BD-49FE-BE77-9BFDE80DCB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88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254006"/>
            <a:ext cx="11480800" cy="714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11" y="1103318"/>
            <a:ext cx="5619751" cy="4860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8551" y="1103313"/>
            <a:ext cx="5621867" cy="23542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8551" y="3609984"/>
            <a:ext cx="5621867" cy="23542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 defTabSz="406300" eaLnBrk="1">
              <a:lnSpc>
                <a:spcPct val="93000"/>
              </a:lnSpc>
              <a:buClr>
                <a:srgbClr val="000000"/>
              </a:buClr>
              <a:buSzPct val="100000"/>
              <a:defRPr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758C2FB6-1FF0-41F6-8241-525378FC0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72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976AFA-D600-447A-9D4A-C116850DE8C9}" type="datetime1">
              <a:rPr lang="en-GB">
                <a:solidFill>
                  <a:srgbClr val="5F5F5F"/>
                </a:solidFill>
              </a:rPr>
              <a:pPr>
                <a:defRPr/>
              </a:pPr>
              <a:t>23/06/2016</a:t>
            </a:fld>
            <a:endParaRPr lang="en-GB">
              <a:solidFill>
                <a:srgbClr val="5F5F5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>
                <a:solidFill>
                  <a:srgbClr val="5F5F5F"/>
                </a:solidFill>
              </a:rPr>
              <a:t>© 2012 Intelligent Health/NHS London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EE93A-0D3A-408D-898D-A1F1E436A3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704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765175"/>
            <a:ext cx="10972800" cy="5360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62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F5F5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62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F5F5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E40AE-45EE-477A-ABB2-0CD7A66FA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142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port En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1" y="200025"/>
            <a:ext cx="2859616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78517" y="3573463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09600" y="54451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ABB40"/>
                </a:solidFill>
              </a:defRPr>
            </a:lvl1pPr>
          </a:lstStyle>
          <a:p>
            <a:pPr>
              <a:defRPr/>
            </a:pPr>
            <a:fld id="{DA4A27AD-BE54-4DF0-9C23-4C7EE5D0A19E}" type="datetime3">
              <a:rPr lang="en-US" smtClean="0"/>
              <a:pPr>
                <a:defRPr/>
              </a:pPr>
              <a:t>23 June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498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76784" y="6381750"/>
            <a:ext cx="1115483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DB7FF-CB64-415E-98F0-6BB42F6699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4725942" y="6345936"/>
            <a:ext cx="403224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/>
              <a:t>Creating a lifelong sporting habit</a:t>
            </a:r>
          </a:p>
        </p:txBody>
      </p:sp>
    </p:spTree>
    <p:extLst>
      <p:ext uri="{BB962C8B-B14F-4D97-AF65-F5344CB8AC3E}">
        <p14:creationId xmlns:p14="http://schemas.microsoft.com/office/powerpoint/2010/main" val="1953804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66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The Play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48285" y="4706938"/>
            <a:ext cx="2643716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4726518" y="6353175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63532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130426"/>
            <a:ext cx="10363200" cy="14700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533" name="Rectangle 4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595688"/>
            <a:ext cx="8534400" cy="17526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34EEF-3012-4667-9E22-E18C9BBD9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975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434" y="1125538"/>
            <a:ext cx="5611284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917" y="1125538"/>
            <a:ext cx="561128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5169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B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lang="en-US" sz="2400" b="1" baseline="0" dirty="0" smtClean="0">
                <a:solidFill>
                  <a:srgbClr val="7ABB4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1419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426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8521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0931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4289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436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4818" y="260350"/>
            <a:ext cx="2855383" cy="57610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433" y="260350"/>
            <a:ext cx="8367184" cy="57610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07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4977-3432-4FE0-A03B-91E847208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6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F4E45-8311-4D28-BB76-E488CF070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2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1" y="1103314"/>
            <a:ext cx="5619751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551" y="1103314"/>
            <a:ext cx="5621867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5A63-D023-4A16-9756-16792DF543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9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AF2C8-7C14-4CCC-AEE3-7B5DE5008E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3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6308732"/>
            <a:ext cx="10703984" cy="5492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F5F5F"/>
              </a:solidFill>
              <a:latin typeface="HelveticaNeue LT 45 Light" pitchFamily="34" charset="0"/>
            </a:endParaRPr>
          </a:p>
        </p:txBody>
      </p:sp>
      <p:pic>
        <p:nvPicPr>
          <p:cNvPr id="1027" name="Picture 9" descr="The Play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2852" y="5157788"/>
            <a:ext cx="2089149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8" y="260355"/>
            <a:ext cx="1142576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style</a:t>
            </a:r>
            <a:endParaRPr lang="en-GB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8" y="1125538"/>
            <a:ext cx="1142576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32" name="Picture 10" descr="Sport England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4" y="6364288"/>
            <a:ext cx="1968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12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909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7"/>
          <p:cNvSpPr>
            <a:spLocks noChangeArrowheads="1"/>
          </p:cNvSpPr>
          <p:nvPr/>
        </p:nvSpPr>
        <p:spPr bwMode="auto">
          <a:xfrm>
            <a:off x="0" y="6369050"/>
            <a:ext cx="10297584" cy="495300"/>
          </a:xfrm>
          <a:prstGeom prst="rect">
            <a:avLst/>
          </a:prstGeom>
          <a:solidFill>
            <a:srgbClr val="003F69"/>
          </a:solidFill>
          <a:ln>
            <a:noFill/>
          </a:ln>
          <a:extLst/>
        </p:spPr>
        <p:txBody>
          <a:bodyPr lIns="94253" tIns="49011" rIns="94253" bIns="49011" anchor="ctr">
            <a:spAutoFit/>
          </a:bodyPr>
          <a:lstStyle/>
          <a:p>
            <a:pPr defTabSz="9588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600" dirty="0">
              <a:solidFill>
                <a:srgbClr val="5F5F5F"/>
              </a:solidFill>
              <a:latin typeface="Arial" charset="0"/>
            </a:endParaRPr>
          </a:p>
        </p:txBody>
      </p:sp>
      <p:pic>
        <p:nvPicPr>
          <p:cNvPr id="1027" name="Picture 31" descr="The Play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48285" y="4706938"/>
            <a:ext cx="2643716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3601" y="6365875"/>
            <a:ext cx="1115484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2" tIns="47879" rIns="95762" bIns="478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700" b="0">
                <a:solidFill>
                  <a:srgbClr val="FFFFFF"/>
                </a:solidFill>
                <a:ea typeface="ＭＳ Ｐゴシック" pitchFamily="-112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DE7907-8B30-4E2D-969A-D2E3B822BBA9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  <p:sp>
        <p:nvSpPr>
          <p:cNvPr id="1029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035052" y="546101"/>
            <a:ext cx="1077383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2" tIns="47879" rIns="95762" bIns="47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0" name="Picture 32" descr="Sport England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800" y="6394451"/>
            <a:ext cx="1966384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360489"/>
            <a:ext cx="10767483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2" tIns="47879" rIns="95762" bIns="47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</p:spTree>
    <p:extLst>
      <p:ext uri="{BB962C8B-B14F-4D97-AF65-F5344CB8AC3E}">
        <p14:creationId xmlns:p14="http://schemas.microsoft.com/office/powerpoint/2010/main" val="29859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 dt="0"/>
  <p:txStyles>
    <p:titleStyle>
      <a:lvl1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ＭＳ Ｐゴシック"/>
        </a:defRPr>
      </a:lvl1pPr>
      <a:lvl2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ＭＳ Ｐゴシック"/>
        </a:defRPr>
      </a:lvl2pPr>
      <a:lvl3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ＭＳ Ｐゴシック"/>
        </a:defRPr>
      </a:lvl3pPr>
      <a:lvl4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ＭＳ Ｐゴシック"/>
        </a:defRPr>
      </a:lvl4pPr>
      <a:lvl5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9pPr>
    </p:titleStyle>
    <p:bodyStyle>
      <a:lvl1pPr marL="190500" indent="-190500" algn="l" defTabSz="958850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6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779463" indent="-296863" algn="l" defTabSz="958850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•"/>
        <a:defRPr sz="26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1200150" indent="-241300" algn="l" defTabSz="9588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67322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7"/>
          <p:cNvSpPr>
            <a:spLocks noChangeArrowheads="1"/>
          </p:cNvSpPr>
          <p:nvPr/>
        </p:nvSpPr>
        <p:spPr bwMode="auto">
          <a:xfrm>
            <a:off x="0" y="6369050"/>
            <a:ext cx="10297584" cy="495300"/>
          </a:xfrm>
          <a:prstGeom prst="rect">
            <a:avLst/>
          </a:prstGeom>
          <a:solidFill>
            <a:srgbClr val="003F69"/>
          </a:solidFill>
          <a:ln>
            <a:noFill/>
          </a:ln>
          <a:extLst/>
        </p:spPr>
        <p:txBody>
          <a:bodyPr lIns="94253" tIns="49011" rIns="94253" bIns="49011" anchor="ctr">
            <a:spAutoFit/>
          </a:bodyPr>
          <a:lstStyle/>
          <a:p>
            <a:pPr defTabSz="9588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600" dirty="0">
              <a:solidFill>
                <a:srgbClr val="5F5F5F"/>
              </a:solidFill>
              <a:latin typeface="Arial" charset="0"/>
            </a:endParaRPr>
          </a:p>
        </p:txBody>
      </p:sp>
      <p:pic>
        <p:nvPicPr>
          <p:cNvPr id="1027" name="Picture 31" descr="The Play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48285" y="4706938"/>
            <a:ext cx="2643716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3601" y="6365875"/>
            <a:ext cx="1115484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2" tIns="47879" rIns="95762" bIns="478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700" b="0">
                <a:solidFill>
                  <a:srgbClr val="FFFFFF"/>
                </a:solidFill>
                <a:ea typeface="ＭＳ Ｐゴシック" pitchFamily="-112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DE7907-8B30-4E2D-969A-D2E3B822BBA9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  <p:sp>
        <p:nvSpPr>
          <p:cNvPr id="1029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035052" y="546101"/>
            <a:ext cx="1077383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2" tIns="47879" rIns="95762" bIns="47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0" name="Picture 32" descr="Sport England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800" y="6394451"/>
            <a:ext cx="1966384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360489"/>
            <a:ext cx="10767483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2" tIns="47879" rIns="95762" bIns="47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4726518" y="6345238"/>
            <a:ext cx="403224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</p:spTree>
    <p:extLst>
      <p:ext uri="{BB962C8B-B14F-4D97-AF65-F5344CB8AC3E}">
        <p14:creationId xmlns:p14="http://schemas.microsoft.com/office/powerpoint/2010/main" val="117049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hf hdr="0" dt="0"/>
  <p:txStyles>
    <p:titleStyle>
      <a:lvl1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ＭＳ Ｐゴシック"/>
        </a:defRPr>
      </a:lvl1pPr>
      <a:lvl2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ＭＳ Ｐゴシック"/>
        </a:defRPr>
      </a:lvl2pPr>
      <a:lvl3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ＭＳ Ｐゴシック"/>
        </a:defRPr>
      </a:lvl3pPr>
      <a:lvl4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ＭＳ Ｐゴシック"/>
        </a:defRPr>
      </a:lvl4pPr>
      <a:lvl5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9pPr>
    </p:titleStyle>
    <p:bodyStyle>
      <a:lvl1pPr marL="190500" indent="-190500" algn="l" defTabSz="958850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6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779463" indent="-296863" algn="l" defTabSz="958850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•"/>
        <a:defRPr sz="26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1200150" indent="-241300" algn="l" defTabSz="9588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67322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7"/>
          <p:cNvSpPr>
            <a:spLocks noChangeArrowheads="1"/>
          </p:cNvSpPr>
          <p:nvPr/>
        </p:nvSpPr>
        <p:spPr bwMode="auto">
          <a:xfrm>
            <a:off x="3" y="6365471"/>
            <a:ext cx="10296960" cy="504053"/>
          </a:xfrm>
          <a:prstGeom prst="rect">
            <a:avLst/>
          </a:prstGeom>
          <a:solidFill>
            <a:srgbClr val="003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73" tIns="48971" rIns="94173" bIns="48971" anchor="ctr">
            <a:spAutoFit/>
          </a:bodyPr>
          <a:lstStyle/>
          <a:p>
            <a:pPr defTabSz="95751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1" descr="The Play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161" y="4706415"/>
            <a:ext cx="2643840" cy="215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4481" y="6365469"/>
            <a:ext cx="1115520" cy="48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2" tIns="47839" rIns="95682" bIns="47839" numCol="1" anchor="b" anchorCtr="0" compatLnSpc="1">
            <a:prstTxWarp prst="textNoShape">
              <a:avLst/>
            </a:prstTxWarp>
          </a:bodyPr>
          <a:lstStyle>
            <a:lvl1pPr algn="r" defTabSz="828850" eaLnBrk="0">
              <a:lnSpc>
                <a:spcPct val="100000"/>
              </a:lnSpc>
              <a:buClrTx/>
              <a:buSzTx/>
              <a:defRPr sz="700" b="0">
                <a:solidFill>
                  <a:srgbClr val="FFFFFF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285F6CB3-5942-4E64-8AC4-61F7DD9955DB}" type="slidenum">
              <a:rPr lang="en-US">
                <a:cs typeface="Arial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‹#›</a:t>
            </a:fld>
            <a:endParaRPr lang="en-US" dirty="0">
              <a:cs typeface="Arial" pitchFamily="34" charset="0"/>
            </a:endParaRPr>
          </a:p>
        </p:txBody>
      </p:sp>
      <p:sp>
        <p:nvSpPr>
          <p:cNvPr id="6149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034880" y="545820"/>
            <a:ext cx="10775040" cy="71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82" tIns="47839" rIns="95682" bIns="478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150" name="Picture 32" descr="Sport England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" y="6394273"/>
            <a:ext cx="1968000" cy="4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4880" y="1360946"/>
            <a:ext cx="10767360" cy="460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82" tIns="47839" rIns="95682" bIns="47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4727040" y="6345307"/>
            <a:ext cx="4032000" cy="47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0" tIns="45682" rIns="91360" bIns="45682"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 defTabSz="828850" eaLnBrk="0" hangingPunct="0">
              <a:defRPr/>
            </a:pPr>
            <a:r>
              <a:rPr lang="en-GB" sz="1000" dirty="0">
                <a:solidFill>
                  <a:srgbClr val="FFFFFF"/>
                </a:solidFill>
              </a:rPr>
              <a:t>Creating a sporting habit for life</a:t>
            </a:r>
          </a:p>
        </p:txBody>
      </p:sp>
    </p:spTree>
    <p:extLst>
      <p:ext uri="{BB962C8B-B14F-4D97-AF65-F5344CB8AC3E}">
        <p14:creationId xmlns:p14="http://schemas.microsoft.com/office/powerpoint/2010/main" val="57744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hf hdr="0" dt="0"/>
  <p:txStyles>
    <p:titleStyle>
      <a:lvl1pPr algn="l" defTabSz="957516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+mj-cs"/>
        </a:defRPr>
      </a:lvl1pPr>
      <a:lvl2pPr algn="l" defTabSz="957516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MS PGothic" pitchFamily="34" charset="-128"/>
        </a:defRPr>
      </a:lvl2pPr>
      <a:lvl3pPr algn="l" defTabSz="957516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MS PGothic" pitchFamily="34" charset="-128"/>
        </a:defRPr>
      </a:lvl3pPr>
      <a:lvl4pPr algn="l" defTabSz="957516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MS PGothic" pitchFamily="34" charset="-128"/>
        </a:defRPr>
      </a:lvl4pPr>
      <a:lvl5pPr algn="l" defTabSz="957516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MS PGothic" pitchFamily="34" charset="-128"/>
        </a:defRPr>
      </a:lvl5pPr>
      <a:lvl6pPr marL="456819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6pPr>
      <a:lvl7pPr marL="913642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7pPr>
      <a:lvl8pPr marL="1370464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8pPr>
      <a:lvl9pPr marL="1827283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9pPr>
    </p:titleStyle>
    <p:bodyStyle>
      <a:lvl1pPr marL="190063" indent="-190063" algn="l" defTabSz="957516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6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77531" indent="-296614" algn="l" defTabSz="957516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•"/>
        <a:defRPr sz="26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97973" indent="-240460" algn="l" defTabSz="957516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71692" indent="-237579" algn="l" defTabSz="957516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152609" indent="-239019" algn="l" defTabSz="957516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2516" indent="-228411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69337" indent="-228411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6158" indent="-228411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2978" indent="-228411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4568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2" algn="l" defTabSz="4568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4" algn="l" defTabSz="4568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83" algn="l" defTabSz="4568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05" algn="l" defTabSz="4568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26" algn="l" defTabSz="4568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44" algn="l" defTabSz="4568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67" algn="l" defTabSz="4568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260351"/>
            <a:ext cx="1142576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style</a:t>
            </a:r>
            <a:endParaRPr lang="en-GB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125538"/>
            <a:ext cx="1142576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32" name="Picture 10" descr="Sport Englan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364288"/>
            <a:ext cx="1968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42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aseline="0">
          <a:solidFill>
            <a:srgbClr val="00818F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BB40"/>
        </a:buClr>
        <a:buChar char="•"/>
        <a:defRPr sz="24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BB40"/>
        </a:buClr>
        <a:buChar char="–"/>
        <a:defRPr sz="2000" baseline="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BB40"/>
        </a:buClr>
        <a:buChar char="•"/>
        <a:defRPr baseline="0">
          <a:solidFill>
            <a:schemeClr val="tx1"/>
          </a:solidFill>
          <a:latin typeface="Arial" panose="020B0604020202020204" pitchFamily="34" charset="0"/>
        </a:defRPr>
      </a:lvl3pPr>
      <a:lvl4pPr marL="1657350" indent="-285750" algn="l" rtl="0" eaLnBrk="1" fontAlgn="base" hangingPunct="1">
        <a:spcBef>
          <a:spcPct val="20000"/>
        </a:spcBef>
        <a:spcAft>
          <a:spcPct val="0"/>
        </a:spcAft>
        <a:buClr>
          <a:srgbClr val="7ABB40"/>
        </a:buClr>
        <a:buFont typeface="Courier New" panose="02070309020205020404" pitchFamily="49" charset="0"/>
        <a:buChar char="o"/>
        <a:defRPr sz="1600" baseline="0">
          <a:solidFill>
            <a:schemeClr val="tx1"/>
          </a:solidFill>
          <a:latin typeface="Arial" panose="020B0604020202020204" pitchFamily="34" charset="0"/>
        </a:defRPr>
      </a:lvl4pPr>
      <a:lvl5pPr marL="2114550" indent="-285750" algn="l" rtl="0" eaLnBrk="1" fontAlgn="base" hangingPunct="1">
        <a:spcBef>
          <a:spcPct val="20000"/>
        </a:spcBef>
        <a:spcAft>
          <a:spcPct val="0"/>
        </a:spcAft>
        <a:buClr>
          <a:srgbClr val="7ABB40"/>
        </a:buClr>
        <a:buFont typeface="Arial" panose="020B0604020202020204" pitchFamily="34" charset="0"/>
        <a:buChar char="•"/>
        <a:defRPr sz="1600" baseline="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5F5F5F"/>
              </a:solidFill>
              <a:latin typeface="HelveticaNeue LT 45 Light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2" y="317136"/>
            <a:ext cx="4363849" cy="17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2780928"/>
            <a:ext cx="12192000" cy="1728192"/>
          </a:xfrm>
          <a:prstGeom prst="rect">
            <a:avLst/>
          </a:prstGeom>
          <a:solidFill>
            <a:srgbClr val="FFFFFF">
              <a:alpha val="18039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594" defTabSz="457189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3" y="5914771"/>
            <a:ext cx="723014" cy="7230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5677" y="6091612"/>
            <a:ext cx="233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mikediaper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36" y="0"/>
            <a:ext cx="4840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9"/>
            <a:ext cx="11157465" cy="479312"/>
          </a:xfrm>
        </p:spPr>
        <p:txBody>
          <a:bodyPr/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Sport England Strategy: Towards An Active Nation (2016-21)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2645378" y="4942633"/>
            <a:ext cx="7865885" cy="458833"/>
          </a:xfrm>
          <a:prstGeom prst="roundRect">
            <a:avLst/>
          </a:prstGeom>
          <a:solidFill>
            <a:srgbClr val="B8345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Seven </a:t>
            </a:r>
            <a:r>
              <a:rPr lang="en-GB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Investment </a:t>
            </a:r>
            <a:r>
              <a:rPr lang="en-GB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</a:t>
            </a:r>
            <a:r>
              <a:rPr lang="en-GB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rinciples</a:t>
            </a:r>
            <a:endParaRPr lang="en-GB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34904" y="3394100"/>
            <a:ext cx="7908205" cy="1412737"/>
            <a:chOff x="1705929" y="1427532"/>
            <a:chExt cx="6490509" cy="1840381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705929" y="1427532"/>
              <a:ext cx="6490509" cy="1840381"/>
            </a:xfrm>
            <a:prstGeom prst="roundRect">
              <a:avLst/>
            </a:prstGeom>
            <a:solidFill>
              <a:schemeClr val="bg2">
                <a:alpha val="27843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>
                <a:latin typeface="HelveticaNeue LT 45 Light" pitchFamily="34" charset="0"/>
              </a:endParaRPr>
            </a:p>
          </p:txBody>
        </p:sp>
        <p:pic>
          <p:nvPicPr>
            <p:cNvPr id="36" name="Picture 35"/>
            <p:cNvPicPr/>
            <p:nvPr/>
          </p:nvPicPr>
          <p:blipFill rotWithShape="1">
            <a:blip r:embed="rId3"/>
            <a:srcRect l="25814" t="51547" r="53090" b="10687"/>
            <a:stretch/>
          </p:blipFill>
          <p:spPr bwMode="auto">
            <a:xfrm>
              <a:off x="5545618" y="1500369"/>
              <a:ext cx="2407623" cy="16955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4221178" y="2007696"/>
              <a:ext cx="14600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4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2641342" y="1918082"/>
              <a:ext cx="1523188" cy="644996"/>
            </a:xfrm>
            <a:prstGeom prst="round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Focus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4174" y="6295357"/>
            <a:ext cx="2758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Underpinned by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635" y="5702928"/>
            <a:ext cx="2112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invest 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635" y="5015961"/>
            <a:ext cx="2038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decide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8635" y="3839008"/>
            <a:ext cx="1610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think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4174" y="728797"/>
            <a:ext cx="191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GB" sz="16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2645378" y="5563639"/>
            <a:ext cx="936104" cy="631899"/>
          </a:xfrm>
          <a:prstGeom prst="roundRect">
            <a:avLst/>
          </a:prstGeom>
          <a:solidFill>
            <a:srgbClr val="8CCD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Tackling inactivity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7221032" y="5559297"/>
            <a:ext cx="1225909" cy="626903"/>
          </a:xfrm>
          <a:prstGeom prst="roundRect">
            <a:avLst/>
          </a:prstGeom>
          <a:solidFill>
            <a:srgbClr val="8CCD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Volunteering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8557448" y="5547703"/>
            <a:ext cx="898609" cy="621548"/>
          </a:xfrm>
          <a:prstGeom prst="roundRect">
            <a:avLst/>
          </a:prstGeom>
          <a:solidFill>
            <a:srgbClr val="8CCD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9566565" y="5571526"/>
            <a:ext cx="965160" cy="614296"/>
          </a:xfrm>
          <a:prstGeom prst="roundRect">
            <a:avLst/>
          </a:prstGeom>
          <a:solidFill>
            <a:srgbClr val="8CCD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delivery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4914156" y="5548742"/>
            <a:ext cx="944379" cy="626513"/>
          </a:xfrm>
          <a:prstGeom prst="roundRect">
            <a:avLst/>
          </a:prstGeom>
          <a:solidFill>
            <a:srgbClr val="8CCD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market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3734054" y="5559297"/>
            <a:ext cx="1023918" cy="636241"/>
          </a:xfrm>
          <a:prstGeom prst="roundRect">
            <a:avLst/>
          </a:prstGeom>
          <a:solidFill>
            <a:srgbClr val="8CCD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and young people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6014719" y="5547703"/>
            <a:ext cx="1039739" cy="627552"/>
          </a:xfrm>
          <a:prstGeom prst="roundRect">
            <a:avLst/>
          </a:prstGeom>
          <a:solidFill>
            <a:srgbClr val="8CCD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market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2645378" y="6275304"/>
            <a:ext cx="2289825" cy="328166"/>
          </a:xfrm>
          <a:prstGeom prst="roundRect">
            <a:avLst/>
          </a:prstGeom>
          <a:solidFill>
            <a:srgbClr val="E79AB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5061098" y="6275304"/>
            <a:ext cx="2573078" cy="328166"/>
          </a:xfrm>
          <a:prstGeom prst="roundRect">
            <a:avLst/>
          </a:prstGeom>
          <a:solidFill>
            <a:srgbClr val="E79AB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7723351" y="6275304"/>
            <a:ext cx="2819759" cy="328166"/>
          </a:xfrm>
          <a:prstGeom prst="roundRect">
            <a:avLst/>
          </a:prstGeom>
          <a:solidFill>
            <a:srgbClr val="E79AB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Lives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634906" y="817829"/>
            <a:ext cx="1492240" cy="1693024"/>
          </a:xfrm>
          <a:prstGeom prst="roundRect">
            <a:avLst/>
          </a:prstGeom>
          <a:solidFill>
            <a:srgbClr val="B8345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endParaRPr lang="en-GB" sz="14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Increase </a:t>
            </a: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 % meeting CMO guidelines</a:t>
            </a:r>
          </a:p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Decrease in % inactive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170018" y="832109"/>
            <a:ext cx="1477923" cy="1678744"/>
          </a:xfrm>
          <a:prstGeom prst="roundRect">
            <a:avLst/>
          </a:prstGeom>
          <a:solidFill>
            <a:srgbClr val="B8345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endParaRPr lang="en-GB" sz="14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Improved </a:t>
            </a: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subjective wellbeing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03481" y="837042"/>
            <a:ext cx="1451540" cy="1678744"/>
          </a:xfrm>
          <a:prstGeom prst="roundRect">
            <a:avLst/>
          </a:prstGeom>
          <a:solidFill>
            <a:srgbClr val="B8345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endParaRPr lang="en-GB" sz="14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Levels </a:t>
            </a: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 perceived self-efficacy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210560" y="860454"/>
            <a:ext cx="1794349" cy="1678744"/>
          </a:xfrm>
          <a:prstGeom prst="roundRect">
            <a:avLst/>
          </a:prstGeom>
          <a:solidFill>
            <a:srgbClr val="B8345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endParaRPr lang="en-GB" sz="14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Levels </a:t>
            </a: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 social trust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60448" y="860454"/>
            <a:ext cx="1445465" cy="1678744"/>
          </a:xfrm>
          <a:prstGeom prst="roundRect">
            <a:avLst/>
          </a:prstGeom>
          <a:solidFill>
            <a:srgbClr val="B8345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endParaRPr lang="en-GB" sz="14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Gross </a:t>
            </a: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Value Added by sport sector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558900" y="402834"/>
            <a:ext cx="7984210" cy="915240"/>
            <a:chOff x="1460500" y="933450"/>
            <a:chExt cx="7662863" cy="523875"/>
          </a:xfrm>
        </p:grpSpPr>
        <p:sp>
          <p:nvSpPr>
            <p:cNvPr id="24" name="Shape 55"/>
            <p:cNvSpPr/>
            <p:nvPr/>
          </p:nvSpPr>
          <p:spPr>
            <a:xfrm>
              <a:off x="1460500" y="933450"/>
              <a:ext cx="7662863" cy="523875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84392" tIns="84392" rIns="84392" bIns="84392" anchor="ctr"/>
            <a:lstStyle/>
            <a:p>
              <a:pPr defTabSz="844083">
                <a:defRPr/>
              </a:pPr>
              <a:endParaRPr sz="1400" b="1" kern="0" dirty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5" name="Shape 58"/>
            <p:cNvSpPr/>
            <p:nvPr/>
          </p:nvSpPr>
          <p:spPr>
            <a:xfrm>
              <a:off x="5949949" y="996950"/>
              <a:ext cx="1727549" cy="40005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4392" tIns="84392" rIns="84392" bIns="84392" anchor="ctr"/>
            <a:lstStyle/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Social and Community Development</a:t>
              </a:r>
            </a:p>
          </p:txBody>
        </p:sp>
        <p:sp>
          <p:nvSpPr>
            <p:cNvPr id="26" name="Shape 59"/>
            <p:cNvSpPr/>
            <p:nvPr/>
          </p:nvSpPr>
          <p:spPr>
            <a:xfrm>
              <a:off x="4498975" y="1004887"/>
              <a:ext cx="1403350" cy="398463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4392" tIns="84392" rIns="84392" bIns="84392" anchor="ctr"/>
            <a:lstStyle/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Individual Development</a:t>
              </a:r>
            </a:p>
          </p:txBody>
        </p:sp>
        <p:sp>
          <p:nvSpPr>
            <p:cNvPr id="27" name="Shape 60"/>
            <p:cNvSpPr/>
            <p:nvPr/>
          </p:nvSpPr>
          <p:spPr>
            <a:xfrm>
              <a:off x="3022600" y="1001712"/>
              <a:ext cx="1428750" cy="40005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4392" tIns="84392" rIns="84392" bIns="84392" anchor="ctr"/>
            <a:lstStyle/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Mental</a:t>
              </a:r>
            </a:p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Wellbeing</a:t>
              </a:r>
            </a:p>
          </p:txBody>
        </p:sp>
        <p:sp>
          <p:nvSpPr>
            <p:cNvPr id="28" name="Shape 61"/>
            <p:cNvSpPr/>
            <p:nvPr/>
          </p:nvSpPr>
          <p:spPr>
            <a:xfrm>
              <a:off x="1544638" y="1004887"/>
              <a:ext cx="1436687" cy="398463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4392" tIns="84392" rIns="84392" bIns="84392" anchor="ctr"/>
            <a:lstStyle/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Physical </a:t>
              </a:r>
            </a:p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Wellbeing</a:t>
              </a:r>
            </a:p>
          </p:txBody>
        </p:sp>
        <p:sp>
          <p:nvSpPr>
            <p:cNvPr id="29" name="Shape 57"/>
            <p:cNvSpPr/>
            <p:nvPr/>
          </p:nvSpPr>
          <p:spPr>
            <a:xfrm>
              <a:off x="7733062" y="998537"/>
              <a:ext cx="1334739" cy="40005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4392" tIns="84392" rIns="84392" bIns="84392" anchor="ctr"/>
            <a:lstStyle/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Economic Development</a:t>
              </a:r>
            </a:p>
          </p:txBody>
        </p:sp>
      </p:grpSp>
      <p:sp>
        <p:nvSpPr>
          <p:cNvPr id="47" name="Rounded Rectangle 46"/>
          <p:cNvSpPr/>
          <p:nvPr/>
        </p:nvSpPr>
        <p:spPr bwMode="auto">
          <a:xfrm>
            <a:off x="2634905" y="2608433"/>
            <a:ext cx="3850955" cy="671329"/>
          </a:xfrm>
          <a:prstGeom prst="roundRect">
            <a:avLst/>
          </a:prstGeom>
          <a:solidFill>
            <a:srgbClr val="8CCD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people from every background regularly and meaningfully taking part in sport and physical activity 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6551004" y="2604889"/>
            <a:ext cx="3934213" cy="653415"/>
          </a:xfrm>
          <a:prstGeom prst="roundRect">
            <a:avLst/>
          </a:prstGeom>
          <a:solidFill>
            <a:srgbClr val="8CCD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productive, sustainable and responsible sport sector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9533" y="1556617"/>
            <a:ext cx="191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Measures</a:t>
            </a:r>
            <a:endParaRPr lang="en-GB" sz="16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2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0" grpId="0" animBg="1"/>
      <p:bldP spid="34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62" y="116959"/>
            <a:ext cx="8569325" cy="720725"/>
          </a:xfrm>
        </p:spPr>
        <p:txBody>
          <a:bodyPr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Key Shifts in Focus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85" y="953608"/>
            <a:ext cx="11632019" cy="4947462"/>
          </a:xfrm>
        </p:spPr>
        <p:txBody>
          <a:bodyPr/>
          <a:lstStyle/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GB" sz="2800" dirty="0">
                <a:solidFill>
                  <a:schemeClr val="tx1">
                    <a:lumMod val="75000"/>
                  </a:schemeClr>
                </a:solidFill>
              </a:rPr>
              <a:t>Investing for a purpose, not sport for sport’s sake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GB" sz="2800" dirty="0">
                <a:solidFill>
                  <a:schemeClr val="tx1">
                    <a:lumMod val="75000"/>
                  </a:schemeClr>
                </a:solidFill>
              </a:rPr>
              <a:t>Behaviour change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GB" sz="2800" dirty="0">
                <a:solidFill>
                  <a:schemeClr val="tx1">
                    <a:lumMod val="75000"/>
                  </a:schemeClr>
                </a:solidFill>
              </a:rPr>
              <a:t>Customer focus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GB" sz="2800" dirty="0">
                <a:solidFill>
                  <a:schemeClr val="tx1">
                    <a:lumMod val="75000"/>
                  </a:schemeClr>
                </a:solidFill>
              </a:rPr>
              <a:t>Under-represented groups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GB" sz="2800" dirty="0">
                <a:solidFill>
                  <a:schemeClr val="tx1">
                    <a:lumMod val="75000"/>
                  </a:schemeClr>
                </a:solidFill>
              </a:rPr>
              <a:t>Children &amp; young people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GB" sz="2800" dirty="0">
                <a:solidFill>
                  <a:schemeClr val="tx1">
                    <a:lumMod val="75000"/>
                  </a:schemeClr>
                </a:solidFill>
              </a:rPr>
              <a:t>Wider partnerships - its what you can do that counts, not who you are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GB" sz="2800" dirty="0">
                <a:solidFill>
                  <a:schemeClr val="tx1">
                    <a:lumMod val="75000"/>
                  </a:schemeClr>
                </a:solidFill>
              </a:rPr>
              <a:t>A new approach to measurement &amp; evaluation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GB" sz="2800" dirty="0">
                <a:solidFill>
                  <a:schemeClr val="tx1">
                    <a:lumMod val="75000"/>
                  </a:schemeClr>
                </a:solidFill>
              </a:rPr>
              <a:t>Sport England as broker and collaborator </a:t>
            </a:r>
          </a:p>
        </p:txBody>
      </p:sp>
    </p:spTree>
    <p:extLst>
      <p:ext uri="{BB962C8B-B14F-4D97-AF65-F5344CB8AC3E}">
        <p14:creationId xmlns:p14="http://schemas.microsoft.com/office/powerpoint/2010/main" val="300494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57" y="259209"/>
            <a:ext cx="8569325" cy="720725"/>
          </a:xfrm>
        </p:spPr>
        <p:txBody>
          <a:bodyPr/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we invest in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057" y="1222857"/>
            <a:ext cx="8893175" cy="4895850"/>
          </a:xfrm>
        </p:spPr>
        <p:txBody>
          <a:bodyPr/>
          <a:lstStyle/>
          <a:p>
            <a:pPr marL="514350" indent="-51435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800" dirty="0"/>
              <a:t>Tackling inactivity</a:t>
            </a:r>
          </a:p>
          <a:p>
            <a:pPr marL="514350" indent="-51435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800" dirty="0"/>
              <a:t>Children and young people</a:t>
            </a:r>
          </a:p>
          <a:p>
            <a:pPr marL="514350" indent="-51435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800" dirty="0"/>
              <a:t>Volunteering</a:t>
            </a:r>
          </a:p>
          <a:p>
            <a:pPr marL="514350" indent="-51435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800" dirty="0"/>
              <a:t>Taking sport and activity into the mass market</a:t>
            </a:r>
          </a:p>
          <a:p>
            <a:pPr marL="514350" indent="-51435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800" dirty="0"/>
              <a:t>Supporting sport’s core market</a:t>
            </a:r>
          </a:p>
          <a:p>
            <a:pPr marL="514350" indent="-51435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800" dirty="0"/>
              <a:t>Local delivery</a:t>
            </a:r>
          </a:p>
          <a:p>
            <a:pPr marL="514350" indent="-51435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800" dirty="0"/>
              <a:t>Facilities</a:t>
            </a:r>
          </a:p>
          <a:p>
            <a:pPr>
              <a:buClr>
                <a:schemeClr val="tx2"/>
              </a:buClr>
            </a:pP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9142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5F5F5F"/>
              </a:solidFill>
              <a:latin typeface="HelveticaNeue LT 45 Light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2" y="317136"/>
            <a:ext cx="4363849" cy="17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2780928"/>
            <a:ext cx="12192000" cy="1728192"/>
          </a:xfrm>
          <a:prstGeom prst="rect">
            <a:avLst/>
          </a:prstGeom>
          <a:solidFill>
            <a:srgbClr val="FFFFFF">
              <a:alpha val="18039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594" defTabSz="457189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5677" y="6091612"/>
            <a:ext cx="336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mike.diaper@sportengland.org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36" y="0"/>
            <a:ext cx="484048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8" y="5867904"/>
            <a:ext cx="792639" cy="79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12486" t="9866" r="14941" b="6740"/>
          <a:stretch/>
        </p:blipFill>
        <p:spPr bwMode="auto">
          <a:xfrm>
            <a:off x="1524000" y="404664"/>
            <a:ext cx="9144000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75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65" y="296492"/>
            <a:ext cx="8569325" cy="720725"/>
          </a:xfrm>
        </p:spPr>
        <p:txBody>
          <a:bodyPr/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Tackling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Inactivity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556" y="1250067"/>
            <a:ext cx="11568746" cy="46084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2800" i="1" dirty="0"/>
              <a:t>“The biggest gains and best value for public investment”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£120m with </a:t>
            </a:r>
            <a:r>
              <a:rPr lang="en-GB" sz="2800" b="1" dirty="0"/>
              <a:t>accelerator</a:t>
            </a:r>
            <a:r>
              <a:rPr lang="en-GB" sz="2800" dirty="0"/>
              <a:t> for what works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25% of total investment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Closer </a:t>
            </a:r>
            <a:r>
              <a:rPr lang="en-GB" sz="2800" b="1" dirty="0"/>
              <a:t>collaboration</a:t>
            </a:r>
            <a:r>
              <a:rPr lang="en-GB" sz="2800" dirty="0"/>
              <a:t> with Public Health England and other health charities</a:t>
            </a:r>
          </a:p>
          <a:p>
            <a:pPr lvl="1">
              <a:spcBef>
                <a:spcPts val="1200"/>
              </a:spcBef>
              <a:buClr>
                <a:schemeClr val="tx2"/>
              </a:buClr>
            </a:pPr>
            <a:endParaRPr lang="en-GB" sz="28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451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3" y="254418"/>
            <a:ext cx="10579510" cy="720725"/>
          </a:xfrm>
        </p:spPr>
        <p:txBody>
          <a:bodyPr/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Children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and Young People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58" y="975143"/>
            <a:ext cx="11624577" cy="4895850"/>
          </a:xfrm>
        </p:spPr>
        <p:txBody>
          <a:bodyPr/>
          <a:lstStyle/>
          <a:p>
            <a:pPr marL="0" indent="0">
              <a:buNone/>
            </a:pPr>
            <a:endParaRPr lang="en-GB" sz="2800" i="1" dirty="0"/>
          </a:p>
          <a:p>
            <a:pPr marL="0" indent="0">
              <a:buNone/>
            </a:pPr>
            <a:r>
              <a:rPr lang="en-GB" sz="2800" i="1" dirty="0"/>
              <a:t>“Building stronger foundations through basic competence and enjoyment”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Insight-led </a:t>
            </a:r>
            <a:r>
              <a:rPr lang="en-GB" sz="2800" b="1" dirty="0"/>
              <a:t>teacher training – </a:t>
            </a:r>
            <a:r>
              <a:rPr lang="en-GB" sz="2800" dirty="0"/>
              <a:t>2 in every secondary school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£40m </a:t>
            </a:r>
            <a:r>
              <a:rPr lang="en-GB" sz="2800" b="1" dirty="0"/>
              <a:t>families</a:t>
            </a:r>
            <a:r>
              <a:rPr lang="en-GB" sz="2800" dirty="0"/>
              <a:t> investment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7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728"/>
            <a:ext cx="11946308" cy="720725"/>
          </a:xfrm>
        </p:spPr>
        <p:txBody>
          <a:bodyPr/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Tacking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Sport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Activity to the Mass Market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67" y="1377359"/>
            <a:ext cx="9145015" cy="48958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GB" sz="2800" dirty="0"/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Back ideas with </a:t>
            </a:r>
            <a:r>
              <a:rPr lang="en-GB" sz="2800" b="1" dirty="0"/>
              <a:t>big potential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b="1" dirty="0"/>
              <a:t>Digital </a:t>
            </a:r>
            <a:r>
              <a:rPr lang="en-GB" sz="2800" dirty="0"/>
              <a:t>innovation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National-level </a:t>
            </a:r>
            <a:r>
              <a:rPr lang="en-GB" sz="2800" b="1" dirty="0"/>
              <a:t>campaigning</a:t>
            </a:r>
            <a:endParaRPr lang="en-GB" sz="2800" dirty="0"/>
          </a:p>
          <a:p>
            <a:endParaRPr lang="en-GB" sz="1400" b="1" dirty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9601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12" y="208810"/>
            <a:ext cx="11139947" cy="720725"/>
          </a:xfrm>
        </p:spPr>
        <p:txBody>
          <a:bodyPr/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Sport’s Core Market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226" y="929535"/>
            <a:ext cx="11403058" cy="535818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2800" b="1" dirty="0"/>
              <a:t> </a:t>
            </a:r>
            <a:endParaRPr lang="en-GB" sz="2800" b="1" i="1" dirty="0"/>
          </a:p>
          <a:p>
            <a:pPr marL="0" indent="0">
              <a:buNone/>
            </a:pPr>
            <a:r>
              <a:rPr lang="en-GB" sz="2800" i="1" dirty="0"/>
              <a:t>“The third of the population that already has a genuine habit”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Not just about NGBs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Excellent experiences including through NGBs and talent 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Lower cost to the public purse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Talent is about progression </a:t>
            </a:r>
            <a:r>
              <a:rPr lang="en-GB" sz="2800" b="1" u="sng" dirty="0"/>
              <a:t>and</a:t>
            </a:r>
            <a:r>
              <a:rPr lang="en-GB" sz="2800" dirty="0"/>
              <a:t> inclusion</a:t>
            </a:r>
          </a:p>
          <a:p>
            <a:pPr>
              <a:spcBef>
                <a:spcPts val="1200"/>
              </a:spcBef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9638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57" y="250646"/>
            <a:ext cx="8569325" cy="720725"/>
          </a:xfrm>
        </p:spPr>
        <p:txBody>
          <a:bodyPr/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Volunteering 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79" y="971371"/>
            <a:ext cx="11592958" cy="48958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i="1" dirty="0"/>
              <a:t>“A dual benefit”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Increasing numbers and diversity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Better understand </a:t>
            </a:r>
            <a:r>
              <a:rPr lang="en-GB" sz="2800" b="1" dirty="0"/>
              <a:t>volunteer motivations</a:t>
            </a:r>
            <a:r>
              <a:rPr lang="en-GB" sz="2800" dirty="0"/>
              <a:t>  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More investment into Club Matters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b="1" dirty="0"/>
              <a:t>Strategy for volunteering</a:t>
            </a:r>
            <a:r>
              <a:rPr lang="en-GB" sz="2800" dirty="0"/>
              <a:t> backed by £30m by November 2016</a:t>
            </a:r>
          </a:p>
          <a:p>
            <a:endParaRPr lang="en-GB" sz="2800" b="1" dirty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5196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05309" y="1960439"/>
            <a:ext cx="56417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Sport England’s Vision </a:t>
            </a:r>
          </a:p>
          <a:p>
            <a:endParaRPr lang="en-GB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want </a:t>
            </a:r>
            <a:r>
              <a:rPr lang="en-GB" sz="2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regardless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GB" sz="2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level of ability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to feel able to engage in sport and physical activity. </a:t>
            </a:r>
          </a:p>
          <a:p>
            <a:endParaRPr lang="en-GB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will be young, fit and talented, but most will not.  We need a sport sector that </a:t>
            </a:r>
            <a:r>
              <a:rPr lang="en-GB" sz="2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welcomes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meets the needs of everyone, treats them as </a:t>
            </a:r>
            <a:r>
              <a:rPr lang="en-GB" sz="2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values them as </a:t>
            </a:r>
            <a:r>
              <a:rPr lang="en-GB" sz="2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68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81" y="252341"/>
            <a:ext cx="8569325" cy="720725"/>
          </a:xfrm>
        </p:spPr>
        <p:txBody>
          <a:bodyPr/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06" y="880822"/>
            <a:ext cx="11616024" cy="532859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i="1" dirty="0"/>
              <a:t>“Easy access to the right facilities”</a:t>
            </a:r>
          </a:p>
          <a:p>
            <a:pPr marL="0" indent="0">
              <a:buNone/>
            </a:pPr>
            <a:endParaRPr lang="en-GB" sz="2800" i="1" dirty="0"/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New support for Community Assets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Increased investment in Strategic Facilities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Capital investment </a:t>
            </a:r>
            <a:r>
              <a:rPr lang="en-GB" sz="2800" b="1" u="sng" dirty="0"/>
              <a:t>will</a:t>
            </a:r>
            <a:r>
              <a:rPr lang="en-GB" sz="2800" dirty="0"/>
              <a:t> feature in other programmes 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Major investment in football through </a:t>
            </a:r>
            <a:r>
              <a:rPr lang="en-GB" sz="2800" dirty="0" err="1"/>
              <a:t>Parklife</a:t>
            </a:r>
            <a:r>
              <a:rPr lang="en-GB" sz="2800" dirty="0"/>
              <a:t> and Football Foundation</a:t>
            </a:r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5187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21" y="232105"/>
            <a:ext cx="8569325" cy="720725"/>
          </a:xfrm>
        </p:spPr>
        <p:txBody>
          <a:bodyPr/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Delivery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87" y="1048523"/>
            <a:ext cx="11458792" cy="48958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i="1" dirty="0"/>
              <a:t>“Because our customers don’t live in a vacuum”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Strong sustainable partnerships building on existing relationships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Wider support available – a new conversation locally</a:t>
            </a:r>
          </a:p>
          <a:p>
            <a:pPr lvl="0">
              <a:spcBef>
                <a:spcPts val="1200"/>
              </a:spcBef>
              <a:buClr>
                <a:srgbClr val="00818F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F5F5F"/>
                </a:solidFill>
              </a:rPr>
              <a:t>10 strategic pilots with substantial support (human and financial)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lvl="1" indent="-342900">
              <a:spcBef>
                <a:spcPts val="1200"/>
              </a:spcBef>
              <a:buChar char="•"/>
            </a:pPr>
            <a:endParaRPr lang="en-GB" sz="2800" dirty="0">
              <a:ea typeface="+mn-ea"/>
              <a:cs typeface="+mn-cs"/>
            </a:endParaRPr>
          </a:p>
          <a:p>
            <a:pPr>
              <a:spcBef>
                <a:spcPts val="1200"/>
              </a:spcBef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0405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9"/>
            <a:ext cx="11157465" cy="479312"/>
          </a:xfrm>
        </p:spPr>
        <p:txBody>
          <a:bodyPr/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Sport England Strategy: Towards An Active Nation (2016-21)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34904" y="3394100"/>
            <a:ext cx="7908205" cy="1412737"/>
            <a:chOff x="1705929" y="1427532"/>
            <a:chExt cx="6490509" cy="1840381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705929" y="1427532"/>
              <a:ext cx="6490509" cy="1840381"/>
            </a:xfrm>
            <a:prstGeom prst="roundRect">
              <a:avLst/>
            </a:prstGeom>
            <a:solidFill>
              <a:schemeClr val="bg2">
                <a:alpha val="27843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>
                <a:latin typeface="HelveticaNeue LT 45 Light" pitchFamily="34" charset="0"/>
              </a:endParaRPr>
            </a:p>
          </p:txBody>
        </p:sp>
        <p:pic>
          <p:nvPicPr>
            <p:cNvPr id="36" name="Picture 35"/>
            <p:cNvPicPr/>
            <p:nvPr/>
          </p:nvPicPr>
          <p:blipFill rotWithShape="1">
            <a:blip r:embed="rId3"/>
            <a:srcRect l="25814" t="51547" r="53090" b="10687"/>
            <a:stretch/>
          </p:blipFill>
          <p:spPr bwMode="auto">
            <a:xfrm>
              <a:off x="5545618" y="1500369"/>
              <a:ext cx="2407623" cy="16955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4221178" y="2007696"/>
              <a:ext cx="14600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4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2641342" y="1918082"/>
              <a:ext cx="1523188" cy="644996"/>
            </a:xfrm>
            <a:prstGeom prst="round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Focus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8635" y="3839008"/>
            <a:ext cx="1610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think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4174" y="728797"/>
            <a:ext cx="191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GB" sz="16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634906" y="817829"/>
            <a:ext cx="1492240" cy="1693024"/>
          </a:xfrm>
          <a:prstGeom prst="roundRect">
            <a:avLst/>
          </a:prstGeom>
          <a:solidFill>
            <a:srgbClr val="B8345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endParaRPr lang="en-GB" sz="14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Increase </a:t>
            </a: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 % meeting CMO guidelines</a:t>
            </a:r>
          </a:p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Decrease in % inactive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170018" y="832109"/>
            <a:ext cx="1477923" cy="1678744"/>
          </a:xfrm>
          <a:prstGeom prst="roundRect">
            <a:avLst/>
          </a:prstGeom>
          <a:solidFill>
            <a:srgbClr val="B8345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endParaRPr lang="en-GB" sz="14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Improved </a:t>
            </a: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subjective wellbeing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03481" y="837042"/>
            <a:ext cx="1451540" cy="1678744"/>
          </a:xfrm>
          <a:prstGeom prst="roundRect">
            <a:avLst/>
          </a:prstGeom>
          <a:solidFill>
            <a:srgbClr val="B8345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endParaRPr lang="en-GB" sz="14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Levels </a:t>
            </a: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 perceived self-efficacy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210560" y="860454"/>
            <a:ext cx="1794349" cy="1678744"/>
          </a:xfrm>
          <a:prstGeom prst="roundRect">
            <a:avLst/>
          </a:prstGeom>
          <a:solidFill>
            <a:srgbClr val="B8345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endParaRPr lang="en-GB" sz="14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Levels </a:t>
            </a: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 social trust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60448" y="860454"/>
            <a:ext cx="1445465" cy="1678744"/>
          </a:xfrm>
          <a:prstGeom prst="roundRect">
            <a:avLst/>
          </a:prstGeom>
          <a:solidFill>
            <a:srgbClr val="B8345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endParaRPr lang="en-GB" sz="14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Gross </a:t>
            </a: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Value Added by sport sector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558900" y="402834"/>
            <a:ext cx="7984210" cy="915240"/>
            <a:chOff x="1460500" y="933450"/>
            <a:chExt cx="7662863" cy="523875"/>
          </a:xfrm>
        </p:grpSpPr>
        <p:sp>
          <p:nvSpPr>
            <p:cNvPr id="24" name="Shape 55"/>
            <p:cNvSpPr/>
            <p:nvPr/>
          </p:nvSpPr>
          <p:spPr>
            <a:xfrm>
              <a:off x="1460500" y="933450"/>
              <a:ext cx="7662863" cy="523875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84392" tIns="84392" rIns="84392" bIns="84392" anchor="ctr"/>
            <a:lstStyle/>
            <a:p>
              <a:pPr defTabSz="844083">
                <a:defRPr/>
              </a:pPr>
              <a:endParaRPr sz="1400" b="1" kern="0" dirty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5" name="Shape 58"/>
            <p:cNvSpPr/>
            <p:nvPr/>
          </p:nvSpPr>
          <p:spPr>
            <a:xfrm>
              <a:off x="5949949" y="996950"/>
              <a:ext cx="1727549" cy="40005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4392" tIns="84392" rIns="84392" bIns="84392" anchor="ctr"/>
            <a:lstStyle/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Social and Community Development</a:t>
              </a:r>
            </a:p>
          </p:txBody>
        </p:sp>
        <p:sp>
          <p:nvSpPr>
            <p:cNvPr id="26" name="Shape 59"/>
            <p:cNvSpPr/>
            <p:nvPr/>
          </p:nvSpPr>
          <p:spPr>
            <a:xfrm>
              <a:off x="4498975" y="1004887"/>
              <a:ext cx="1403350" cy="398463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4392" tIns="84392" rIns="84392" bIns="84392" anchor="ctr"/>
            <a:lstStyle/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Individual Development</a:t>
              </a:r>
            </a:p>
          </p:txBody>
        </p:sp>
        <p:sp>
          <p:nvSpPr>
            <p:cNvPr id="27" name="Shape 60"/>
            <p:cNvSpPr/>
            <p:nvPr/>
          </p:nvSpPr>
          <p:spPr>
            <a:xfrm>
              <a:off x="3022600" y="1001712"/>
              <a:ext cx="1428750" cy="40005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4392" tIns="84392" rIns="84392" bIns="84392" anchor="ctr"/>
            <a:lstStyle/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Mental</a:t>
              </a:r>
            </a:p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Wellbeing</a:t>
              </a:r>
            </a:p>
          </p:txBody>
        </p:sp>
        <p:sp>
          <p:nvSpPr>
            <p:cNvPr id="28" name="Shape 61"/>
            <p:cNvSpPr/>
            <p:nvPr/>
          </p:nvSpPr>
          <p:spPr>
            <a:xfrm>
              <a:off x="1544638" y="1004887"/>
              <a:ext cx="1436687" cy="398463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4392" tIns="84392" rIns="84392" bIns="84392" anchor="ctr"/>
            <a:lstStyle/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Physical </a:t>
              </a:r>
            </a:p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Wellbeing</a:t>
              </a:r>
            </a:p>
          </p:txBody>
        </p:sp>
        <p:sp>
          <p:nvSpPr>
            <p:cNvPr id="29" name="Shape 57"/>
            <p:cNvSpPr/>
            <p:nvPr/>
          </p:nvSpPr>
          <p:spPr>
            <a:xfrm>
              <a:off x="7733062" y="998537"/>
              <a:ext cx="1334739" cy="40005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4392" tIns="84392" rIns="84392" bIns="84392" anchor="ctr"/>
            <a:lstStyle/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Economic Development</a:t>
              </a:r>
            </a:p>
          </p:txBody>
        </p:sp>
      </p:grpSp>
      <p:sp>
        <p:nvSpPr>
          <p:cNvPr id="47" name="Rounded Rectangle 46"/>
          <p:cNvSpPr/>
          <p:nvPr/>
        </p:nvSpPr>
        <p:spPr bwMode="auto">
          <a:xfrm>
            <a:off x="2634905" y="2608433"/>
            <a:ext cx="3850955" cy="671329"/>
          </a:xfrm>
          <a:prstGeom prst="roundRect">
            <a:avLst/>
          </a:prstGeom>
          <a:solidFill>
            <a:srgbClr val="8CCD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people from every background regularly and meaningfully taking part in sport and physical activity 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6551004" y="2604889"/>
            <a:ext cx="3934213" cy="653415"/>
          </a:xfrm>
          <a:prstGeom prst="roundRect">
            <a:avLst/>
          </a:prstGeom>
          <a:solidFill>
            <a:srgbClr val="8CCD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productive, sustainable and responsible sport sector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9533" y="1556617"/>
            <a:ext cx="191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Measures</a:t>
            </a:r>
            <a:endParaRPr lang="en-GB" sz="16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1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 animBg="1"/>
      <p:bldP spid="32" grpId="0" animBg="1"/>
      <p:bldP spid="33" grpId="0" animBg="1"/>
      <p:bldP spid="45" grpId="0" animBg="1"/>
      <p:bldP spid="46" grpId="0" animBg="1"/>
      <p:bldP spid="47" grpId="0" animBg="1"/>
      <p:bldP spid="48" grpId="0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53" y="207981"/>
            <a:ext cx="11425767" cy="720725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We are all somewhere on the behaviour change journey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27" y="941969"/>
            <a:ext cx="4827181" cy="522491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65944">
            <a:off x="2339821" y="2573338"/>
            <a:ext cx="23685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225" y="1752454"/>
            <a:ext cx="3365284" cy="3353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915509" y="1041992"/>
            <a:ext cx="4516110" cy="1881962"/>
          </a:xfrm>
          <a:prstGeom prst="rect">
            <a:avLst/>
          </a:prstGeom>
          <a:noFill/>
          <a:ln w="38100"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612374" y="928706"/>
            <a:ext cx="3433485" cy="1386430"/>
            <a:chOff x="5716588" y="739775"/>
            <a:chExt cx="3319462" cy="870548"/>
          </a:xfrm>
        </p:grpSpPr>
        <p:sp>
          <p:nvSpPr>
            <p:cNvPr id="11" name="Rectangle 10"/>
            <p:cNvSpPr/>
            <p:nvPr/>
          </p:nvSpPr>
          <p:spPr bwMode="auto">
            <a:xfrm>
              <a:off x="6129338" y="778412"/>
              <a:ext cx="2906712" cy="831911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solid"/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6129338" y="792628"/>
              <a:ext cx="2906712" cy="676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latin typeface="HelveticaNeue LT 45 Light" panose="020B0404020002020204" pitchFamily="34" charset="0"/>
                  <a:ea typeface="ＭＳ Ｐゴシック" panose="020B0600070205080204" pitchFamily="34" charset="-128"/>
                </a:rPr>
                <a:t>Tackling inactivity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altLang="en-US" sz="1600" b="1" kern="0" dirty="0">
                <a:solidFill>
                  <a:srgbClr val="606060"/>
                </a:solidFill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latin typeface="HelveticaNeue LT 45 Light" panose="020B0404020002020204" pitchFamily="34" charset="0"/>
                  <a:ea typeface="ＭＳ Ｐゴシック" panose="020B0600070205080204" pitchFamily="34" charset="-128"/>
                </a:rPr>
                <a:t>Challenging the intention/action Gap </a:t>
              </a:r>
              <a:endPara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HelveticaNeue LT 45 Light" panose="020B04040200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729288" y="775998"/>
              <a:ext cx="392112" cy="473308"/>
            </a:xfrm>
            <a:prstGeom prst="rect">
              <a:avLst/>
            </a:prstGeom>
            <a:noFill/>
            <a:ln>
              <a:prstDash val="solid"/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26"/>
            <p:cNvSpPr txBox="1">
              <a:spLocks noChangeArrowheads="1"/>
            </p:cNvSpPr>
            <p:nvPr/>
          </p:nvSpPr>
          <p:spPr bwMode="auto">
            <a:xfrm>
              <a:off x="5716588" y="739775"/>
              <a:ext cx="465137" cy="351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HelveticaNeue LT 45 Light" panose="020B0404020002020204" pitchFamily="34" charset="0"/>
                  <a:ea typeface="ＭＳ Ｐゴシック" panose="020B0600070205080204" pitchFamily="34" charset="-128"/>
                </a:rPr>
                <a:t>1</a:t>
              </a:r>
              <a:endPara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HelveticaNeue LT 45 Light" panose="020B04040200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3359151" y="1982123"/>
            <a:ext cx="5400675" cy="2791898"/>
          </a:xfrm>
          <a:prstGeom prst="rect">
            <a:avLst/>
          </a:prstGeom>
          <a:noFill/>
          <a:ln w="38100">
            <a:solidFill>
              <a:srgbClr val="0C9EFF"/>
            </a:solidFill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95316" y="1952698"/>
            <a:ext cx="2636907" cy="2067907"/>
            <a:chOff x="107950" y="1295606"/>
            <a:chExt cx="1747838" cy="2348437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7950" y="1340932"/>
              <a:ext cx="392113" cy="473087"/>
            </a:xfrm>
            <a:prstGeom prst="rect">
              <a:avLst/>
            </a:prstGeom>
            <a:noFill/>
            <a:ln>
              <a:solidFill>
                <a:srgbClr val="0C9EFF"/>
              </a:solidFill>
              <a:prstDash val="solid"/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Box 27"/>
            <p:cNvSpPr txBox="1">
              <a:spLocks noChangeArrowheads="1"/>
            </p:cNvSpPr>
            <p:nvPr/>
          </p:nvSpPr>
          <p:spPr bwMode="auto">
            <a:xfrm>
              <a:off x="149226" y="1844398"/>
              <a:ext cx="1706562" cy="150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latin typeface="HelveticaNeue LT 45 Light" panose="020B0404020002020204" pitchFamily="34" charset="0"/>
                  <a:ea typeface="ＭＳ Ｐゴシック" panose="020B0600070205080204" pitchFamily="34" charset="-128"/>
                </a:rPr>
                <a:t>Creating regular activity habits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altLang="en-US" sz="1600" b="1" kern="0" dirty="0">
                <a:solidFill>
                  <a:srgbClr val="606060"/>
                </a:solidFill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latin typeface="HelveticaNeue LT 45 Light" panose="020B0404020002020204" pitchFamily="34" charset="0"/>
                  <a:ea typeface="ＭＳ Ｐゴシック" panose="020B0600070205080204" pitchFamily="34" charset="-128"/>
                </a:rPr>
                <a:t>Building a new habit is challenging </a:t>
              </a:r>
              <a:endParaRPr kumimoji="0" lang="en-GB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HelveticaNeue LT 45 Light" panose="020B04040200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9" name="TextBox 29"/>
            <p:cNvSpPr txBox="1">
              <a:spLocks noChangeArrowheads="1"/>
            </p:cNvSpPr>
            <p:nvPr/>
          </p:nvSpPr>
          <p:spPr bwMode="auto">
            <a:xfrm>
              <a:off x="107950" y="1295606"/>
              <a:ext cx="463550" cy="411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HelveticaNeue LT 45 Light" panose="020B0404020002020204" pitchFamily="34" charset="0"/>
                  <a:ea typeface="ＭＳ Ｐゴシック" panose="020B0600070205080204" pitchFamily="34" charset="-128"/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07950" y="1806936"/>
              <a:ext cx="1692275" cy="1837107"/>
            </a:xfrm>
            <a:prstGeom prst="rect">
              <a:avLst/>
            </a:prstGeom>
            <a:noFill/>
            <a:ln>
              <a:solidFill>
                <a:srgbClr val="0C9EFF"/>
              </a:solidFill>
              <a:prstDash val="solid"/>
              <a:headEnd type="none" w="med" len="med"/>
              <a:tailEnd type="none" w="med" len="med"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3915509" y="3815317"/>
            <a:ext cx="4516110" cy="1874451"/>
          </a:xfrm>
          <a:prstGeom prst="rect">
            <a:avLst/>
          </a:prstGeom>
          <a:noFill/>
          <a:ln w="38100">
            <a:solidFill>
              <a:srgbClr val="002F4F"/>
            </a:solidFill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9334195" y="3581389"/>
            <a:ext cx="2592388" cy="2426005"/>
            <a:chOff x="107950" y="4292600"/>
            <a:chExt cx="2592388" cy="1945296"/>
          </a:xfrm>
        </p:grpSpPr>
        <p:sp>
          <p:nvSpPr>
            <p:cNvPr id="23" name="Rectangle 22"/>
            <p:cNvSpPr/>
            <p:nvPr/>
          </p:nvSpPr>
          <p:spPr bwMode="auto">
            <a:xfrm>
              <a:off x="107950" y="4292600"/>
              <a:ext cx="392113" cy="473147"/>
            </a:xfrm>
            <a:prstGeom prst="rect">
              <a:avLst/>
            </a:prstGeom>
            <a:noFill/>
            <a:ln>
              <a:solidFill>
                <a:srgbClr val="002F4F"/>
              </a:solidFill>
              <a:prstDash val="solid"/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Box 32"/>
            <p:cNvSpPr txBox="1">
              <a:spLocks noChangeArrowheads="1"/>
            </p:cNvSpPr>
            <p:nvPr/>
          </p:nvSpPr>
          <p:spPr bwMode="auto">
            <a:xfrm>
              <a:off x="138458" y="4303297"/>
              <a:ext cx="465138" cy="356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Neue LT 45 Light" panose="020B04040200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HelveticaNeue LT 45 Light" panose="020B0404020002020204" pitchFamily="34" charset="0"/>
                  <a:ea typeface="ＭＳ Ｐゴシック" panose="020B0600070205080204" pitchFamily="34" charset="-128"/>
                </a:rPr>
                <a:t>3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07950" y="4781682"/>
              <a:ext cx="2592388" cy="1456214"/>
            </a:xfrm>
            <a:prstGeom prst="rect">
              <a:avLst/>
            </a:prstGeom>
            <a:noFill/>
            <a:ln>
              <a:solidFill>
                <a:srgbClr val="002F4F"/>
              </a:solidFill>
              <a:prstDash val="solid"/>
              <a:headEnd type="none" w="med" len="med"/>
              <a:tailEnd type="none" w="med" len="med"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3825" y="4738780"/>
              <a:ext cx="2520950" cy="14482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C0C0C0">
                      <a:lumMod val="50000"/>
                    </a:srgbClr>
                  </a:solidFill>
                  <a:effectLst/>
                  <a:uLnTx/>
                  <a:uFillTx/>
                  <a:latin typeface="HelveticaNeue LT 45 Light" panose="020B0404020002020204" pitchFamily="34" charset="0"/>
                  <a:ea typeface="ＭＳ Ｐゴシック" panose="020B0600070205080204" pitchFamily="34" charset="-128"/>
                </a:rPr>
                <a:t>Helping those with a resilient habit to stay that way </a:t>
              </a:r>
              <a:endParaRPr lang="en-GB" sz="1600" b="1" kern="0" dirty="0">
                <a:solidFill>
                  <a:srgbClr val="C0C0C0">
                    <a:lumMod val="50000"/>
                  </a:srgbClr>
                </a:solidFill>
                <a:latin typeface="HelveticaNeue LT 45 Light" panose="020B0404020002020204" pitchFamily="34" charset="0"/>
                <a:ea typeface="ＭＳ Ｐゴシック" panose="020B0600070205080204" pitchFamily="34" charset="-128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600" b="1" kern="0" dirty="0">
                <a:solidFill>
                  <a:srgbClr val="C0C0C0">
                    <a:lumMod val="50000"/>
                  </a:srgbClr>
                </a:solidFill>
                <a:latin typeface="HelveticaNeue LT 45 Light" panose="020B0404020002020204" pitchFamily="34" charset="0"/>
                <a:ea typeface="ＭＳ Ｐゴシック" panose="020B0600070205080204" pitchFamily="34" charset="-128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C0C0C0">
                      <a:lumMod val="50000"/>
                    </a:srgbClr>
                  </a:solidFill>
                  <a:effectLst/>
                  <a:uLnTx/>
                  <a:uFillTx/>
                  <a:latin typeface="HelveticaNeue LT 45 Light" panose="020B0404020002020204" pitchFamily="34" charset="0"/>
                  <a:ea typeface="ＭＳ Ｐゴシック" panose="020B0600070205080204" pitchFamily="34" charset="-128"/>
                </a:rPr>
                <a:t>Life gets in</a:t>
              </a:r>
              <a:r>
                <a:rPr kumimoji="0" lang="en-GB" sz="1600" b="1" i="0" u="none" strike="noStrike" kern="0" cap="none" spc="0" normalizeH="0" noProof="0" dirty="0">
                  <a:ln>
                    <a:noFill/>
                  </a:ln>
                  <a:solidFill>
                    <a:srgbClr val="C0C0C0">
                      <a:lumMod val="50000"/>
                    </a:srgbClr>
                  </a:solidFill>
                  <a:effectLst/>
                  <a:uLnTx/>
                  <a:uFillTx/>
                  <a:latin typeface="HelveticaNeue LT 45 Light" panose="020B0404020002020204" pitchFamily="34" charset="0"/>
                  <a:ea typeface="ＭＳ Ｐゴシック" panose="020B0600070205080204" pitchFamily="34" charset="-128"/>
                </a:rPr>
                <a:t> the way and is challenging  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C0C0C0">
                    <a:lumMod val="50000"/>
                  </a:srgbClr>
                </a:solidFill>
                <a:effectLst/>
                <a:uLnTx/>
                <a:uFillTx/>
                <a:latin typeface="HelveticaNeue LT 45 Light" panose="020B04040200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1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59390" cy="720725"/>
          </a:xfrm>
        </p:spPr>
        <p:txBody>
          <a:bodyPr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We need to understand the whole person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73" y="2966484"/>
            <a:ext cx="2936258" cy="2169042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 bwMode="auto">
          <a:xfrm>
            <a:off x="1956390" y="3189768"/>
            <a:ext cx="2166916" cy="1945758"/>
          </a:xfrm>
          <a:prstGeom prst="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 LT 45 Light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7242898" y="3078126"/>
            <a:ext cx="2166916" cy="1945758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 LT 45 Light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4214974" y="5241851"/>
            <a:ext cx="2936258" cy="1509824"/>
          </a:xfrm>
          <a:prstGeom prst="downArrow">
            <a:avLst>
              <a:gd name="adj1" fmla="val 50000"/>
              <a:gd name="adj2" fmla="val 5211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 LT 45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0940" y="3806456"/>
            <a:ext cx="181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Who are they?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(demographics)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2898" y="3727839"/>
            <a:ext cx="202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Where they are?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(geographies)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9078" y="5241851"/>
            <a:ext cx="16480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What do they do?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(active or non-active)</a:t>
            </a:r>
          </a:p>
        </p:txBody>
      </p:sp>
      <p:sp>
        <p:nvSpPr>
          <p:cNvPr id="13" name="6-Point Star 12"/>
          <p:cNvSpPr/>
          <p:nvPr/>
        </p:nvSpPr>
        <p:spPr bwMode="auto">
          <a:xfrm>
            <a:off x="9163847" y="604910"/>
            <a:ext cx="2921716" cy="2361573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 LT 45 Light" pitchFamily="34" charset="0"/>
            </a:endParaRPr>
          </a:p>
        </p:txBody>
      </p:sp>
      <p:sp>
        <p:nvSpPr>
          <p:cNvPr id="14" name="6-Point Star 13"/>
          <p:cNvSpPr/>
          <p:nvPr/>
        </p:nvSpPr>
        <p:spPr bwMode="auto">
          <a:xfrm>
            <a:off x="188307" y="604911"/>
            <a:ext cx="2921716" cy="2361573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 LT 45 Light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392323" y="1668452"/>
            <a:ext cx="2818467" cy="1670171"/>
          </a:xfrm>
          <a:prstGeom prst="straightConnector1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80000"/>
                  <a:invGamma/>
                </a:schemeClr>
              </a:gs>
            </a:gsLst>
            <a:lin ang="5400000" scaled="1"/>
          </a:gra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6315741" y="1772675"/>
            <a:ext cx="3466212" cy="1565948"/>
          </a:xfrm>
          <a:prstGeom prst="straightConnector1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80000"/>
                  <a:invGamma/>
                </a:schemeClr>
              </a:gs>
            </a:gsLst>
            <a:lin ang="5400000" scaled="1"/>
          </a:gra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538062" y="1325636"/>
            <a:ext cx="22222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Influences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Who and what impacts on their behaviour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13602" y="1325636"/>
            <a:ext cx="22222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Information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What do they have and where does it come from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9078" y="2530549"/>
            <a:ext cx="190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Knowledge</a:t>
            </a:r>
          </a:p>
        </p:txBody>
      </p:sp>
      <p:sp>
        <p:nvSpPr>
          <p:cNvPr id="24" name="Cloud 23"/>
          <p:cNvSpPr/>
          <p:nvPr/>
        </p:nvSpPr>
        <p:spPr bwMode="auto">
          <a:xfrm>
            <a:off x="5108234" y="626574"/>
            <a:ext cx="1903229" cy="712381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 LT 45 Light" pitchFamily="34" charset="0"/>
            </a:endParaRPr>
          </a:p>
        </p:txBody>
      </p:sp>
      <p:sp>
        <p:nvSpPr>
          <p:cNvPr id="25" name="Cloud 24"/>
          <p:cNvSpPr/>
          <p:nvPr/>
        </p:nvSpPr>
        <p:spPr bwMode="auto">
          <a:xfrm>
            <a:off x="3545956" y="1398170"/>
            <a:ext cx="1903229" cy="712381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 LT 45 Light" pitchFamily="34" charset="0"/>
            </a:endParaRPr>
          </a:p>
        </p:txBody>
      </p:sp>
      <p:sp>
        <p:nvSpPr>
          <p:cNvPr id="26" name="Cloud 25"/>
          <p:cNvSpPr/>
          <p:nvPr/>
        </p:nvSpPr>
        <p:spPr bwMode="auto">
          <a:xfrm>
            <a:off x="6762307" y="1402722"/>
            <a:ext cx="1903229" cy="712381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 LT 45 Light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709690" y="2147866"/>
            <a:ext cx="324295" cy="2747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 LT 45 Light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021225" y="2374799"/>
            <a:ext cx="197409" cy="2147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 LT 45 Light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335172" y="2466558"/>
            <a:ext cx="100304" cy="13964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 LT 45 Light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797697" y="2100012"/>
            <a:ext cx="324295" cy="2747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 LT 45 Light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500390" y="2308626"/>
            <a:ext cx="261917" cy="1764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 LT 45 Light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810692" y="1434712"/>
            <a:ext cx="324295" cy="2747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 LT 45 Light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721436" y="1754360"/>
            <a:ext cx="244550" cy="2324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 LT 45 Light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657917" y="2093172"/>
            <a:ext cx="289580" cy="2154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 LT 45 Light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732610" y="2393155"/>
            <a:ext cx="167931" cy="16772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 LT 45 Light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5810692" y="2852035"/>
            <a:ext cx="0" cy="438742"/>
          </a:xfrm>
          <a:prstGeom prst="straightConnector1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80000"/>
                  <a:invGamma/>
                </a:schemeClr>
              </a:gs>
            </a:gsLst>
            <a:lin ang="5400000" scaled="1"/>
          </a:gradFill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5296607" y="741472"/>
            <a:ext cx="155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Perceptions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44134" y="1508420"/>
            <a:ext cx="155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Benefits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07117" y="1524242"/>
            <a:ext cx="155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Barriers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7562726" y="6030950"/>
            <a:ext cx="4396664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Lubalin Graph Medium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Lubalin Graph Medium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Lubalin Graph Medium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Lubalin Graph Medium" pitchFamily="18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Lubalin Graph Medium" pitchFamily="18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Lubalin Graph Medium" pitchFamily="18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Lubalin Graph Medium" pitchFamily="18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Lubalin Graph Medium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But don’t stereotype</a:t>
            </a:r>
          </a:p>
        </p:txBody>
      </p:sp>
    </p:spTree>
    <p:extLst>
      <p:ext uri="{BB962C8B-B14F-4D97-AF65-F5344CB8AC3E}">
        <p14:creationId xmlns:p14="http://schemas.microsoft.com/office/powerpoint/2010/main" val="1555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9"/>
            <a:ext cx="11157465" cy="479312"/>
          </a:xfrm>
        </p:spPr>
        <p:txBody>
          <a:bodyPr/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Sport England Strategy: Towards An Active Nation (2016-21)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2645378" y="4942633"/>
            <a:ext cx="7865885" cy="458833"/>
          </a:xfrm>
          <a:prstGeom prst="roundRect">
            <a:avLst/>
          </a:prstGeom>
          <a:solidFill>
            <a:srgbClr val="B8345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Seven </a:t>
            </a:r>
            <a:r>
              <a:rPr lang="en-GB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Investment </a:t>
            </a:r>
            <a:r>
              <a:rPr lang="en-GB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</a:t>
            </a:r>
            <a:r>
              <a:rPr lang="en-GB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rinciples</a:t>
            </a:r>
            <a:endParaRPr lang="en-GB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34904" y="3394100"/>
            <a:ext cx="7908205" cy="1412737"/>
            <a:chOff x="1705929" y="1427532"/>
            <a:chExt cx="6490509" cy="1840381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705929" y="1427532"/>
              <a:ext cx="6490509" cy="1840381"/>
            </a:xfrm>
            <a:prstGeom prst="roundRect">
              <a:avLst/>
            </a:prstGeom>
            <a:solidFill>
              <a:schemeClr val="bg2">
                <a:alpha val="27843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>
                <a:latin typeface="HelveticaNeue LT 45 Light" pitchFamily="34" charset="0"/>
              </a:endParaRPr>
            </a:p>
          </p:txBody>
        </p:sp>
        <p:pic>
          <p:nvPicPr>
            <p:cNvPr id="36" name="Picture 35"/>
            <p:cNvPicPr/>
            <p:nvPr/>
          </p:nvPicPr>
          <p:blipFill rotWithShape="1">
            <a:blip r:embed="rId3"/>
            <a:srcRect l="25814" t="51547" r="53090" b="10687"/>
            <a:stretch/>
          </p:blipFill>
          <p:spPr bwMode="auto">
            <a:xfrm>
              <a:off x="5545618" y="1500369"/>
              <a:ext cx="2407623" cy="16955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4221178" y="2007696"/>
              <a:ext cx="14600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4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2641342" y="1918082"/>
              <a:ext cx="1523188" cy="644996"/>
            </a:xfrm>
            <a:prstGeom prst="round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Focus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8635" y="5015961"/>
            <a:ext cx="2038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decide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8635" y="3839008"/>
            <a:ext cx="1610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think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4174" y="728797"/>
            <a:ext cx="191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GB" sz="16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634906" y="817829"/>
            <a:ext cx="1492240" cy="1693024"/>
          </a:xfrm>
          <a:prstGeom prst="roundRect">
            <a:avLst/>
          </a:prstGeom>
          <a:solidFill>
            <a:srgbClr val="B8345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endParaRPr lang="en-GB" sz="14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Increase </a:t>
            </a: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 % meeting CMO guidelines</a:t>
            </a:r>
          </a:p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Decrease in % inactive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170018" y="832109"/>
            <a:ext cx="1477923" cy="1678744"/>
          </a:xfrm>
          <a:prstGeom prst="roundRect">
            <a:avLst/>
          </a:prstGeom>
          <a:solidFill>
            <a:srgbClr val="B8345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endParaRPr lang="en-GB" sz="14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Improved </a:t>
            </a: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subjective wellbeing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03481" y="837042"/>
            <a:ext cx="1451540" cy="1678744"/>
          </a:xfrm>
          <a:prstGeom prst="roundRect">
            <a:avLst/>
          </a:prstGeom>
          <a:solidFill>
            <a:srgbClr val="B8345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endParaRPr lang="en-GB" sz="14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Levels </a:t>
            </a: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 perceived self-efficacy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210560" y="860454"/>
            <a:ext cx="1794349" cy="1678744"/>
          </a:xfrm>
          <a:prstGeom prst="roundRect">
            <a:avLst/>
          </a:prstGeom>
          <a:solidFill>
            <a:srgbClr val="B8345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endParaRPr lang="en-GB" sz="14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Levels </a:t>
            </a: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 social trust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60448" y="860454"/>
            <a:ext cx="1445465" cy="1678744"/>
          </a:xfrm>
          <a:prstGeom prst="roundRect">
            <a:avLst/>
          </a:prstGeom>
          <a:solidFill>
            <a:srgbClr val="B8345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endParaRPr lang="en-GB" sz="14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defTabSz="1860062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Gross </a:t>
            </a: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Value Added by sport sector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558900" y="402834"/>
            <a:ext cx="7984210" cy="915240"/>
            <a:chOff x="1460500" y="933450"/>
            <a:chExt cx="7662863" cy="523875"/>
          </a:xfrm>
        </p:grpSpPr>
        <p:sp>
          <p:nvSpPr>
            <p:cNvPr id="24" name="Shape 55"/>
            <p:cNvSpPr/>
            <p:nvPr/>
          </p:nvSpPr>
          <p:spPr>
            <a:xfrm>
              <a:off x="1460500" y="933450"/>
              <a:ext cx="7662863" cy="523875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84392" tIns="84392" rIns="84392" bIns="84392" anchor="ctr"/>
            <a:lstStyle/>
            <a:p>
              <a:pPr defTabSz="844083">
                <a:defRPr/>
              </a:pPr>
              <a:endParaRPr sz="1400" b="1" kern="0" dirty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5" name="Shape 58"/>
            <p:cNvSpPr/>
            <p:nvPr/>
          </p:nvSpPr>
          <p:spPr>
            <a:xfrm>
              <a:off x="5949949" y="996950"/>
              <a:ext cx="1727549" cy="40005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4392" tIns="84392" rIns="84392" bIns="84392" anchor="ctr"/>
            <a:lstStyle/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Social and Community Development</a:t>
              </a:r>
            </a:p>
          </p:txBody>
        </p:sp>
        <p:sp>
          <p:nvSpPr>
            <p:cNvPr id="26" name="Shape 59"/>
            <p:cNvSpPr/>
            <p:nvPr/>
          </p:nvSpPr>
          <p:spPr>
            <a:xfrm>
              <a:off x="4498975" y="1004887"/>
              <a:ext cx="1403350" cy="398463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4392" tIns="84392" rIns="84392" bIns="84392" anchor="ctr"/>
            <a:lstStyle/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Individual Development</a:t>
              </a:r>
            </a:p>
          </p:txBody>
        </p:sp>
        <p:sp>
          <p:nvSpPr>
            <p:cNvPr id="27" name="Shape 60"/>
            <p:cNvSpPr/>
            <p:nvPr/>
          </p:nvSpPr>
          <p:spPr>
            <a:xfrm>
              <a:off x="3022600" y="1001712"/>
              <a:ext cx="1428750" cy="40005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4392" tIns="84392" rIns="84392" bIns="84392" anchor="ctr"/>
            <a:lstStyle/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Mental</a:t>
              </a:r>
            </a:p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Wellbeing</a:t>
              </a:r>
            </a:p>
          </p:txBody>
        </p:sp>
        <p:sp>
          <p:nvSpPr>
            <p:cNvPr id="28" name="Shape 61"/>
            <p:cNvSpPr/>
            <p:nvPr/>
          </p:nvSpPr>
          <p:spPr>
            <a:xfrm>
              <a:off x="1544638" y="1004887"/>
              <a:ext cx="1436687" cy="398463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4392" tIns="84392" rIns="84392" bIns="84392" anchor="ctr"/>
            <a:lstStyle/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Physical </a:t>
              </a:r>
            </a:p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Wellbeing</a:t>
              </a:r>
            </a:p>
          </p:txBody>
        </p:sp>
        <p:sp>
          <p:nvSpPr>
            <p:cNvPr id="29" name="Shape 57"/>
            <p:cNvSpPr/>
            <p:nvPr/>
          </p:nvSpPr>
          <p:spPr>
            <a:xfrm>
              <a:off x="7733062" y="998537"/>
              <a:ext cx="1334739" cy="40005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4392" tIns="84392" rIns="84392" bIns="84392" anchor="ctr"/>
            <a:lstStyle/>
            <a:p>
              <a:pPr algn="ctr" defTabSz="844083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Economic Development</a:t>
              </a:r>
            </a:p>
          </p:txBody>
        </p:sp>
      </p:grpSp>
      <p:sp>
        <p:nvSpPr>
          <p:cNvPr id="47" name="Rounded Rectangle 46"/>
          <p:cNvSpPr/>
          <p:nvPr/>
        </p:nvSpPr>
        <p:spPr bwMode="auto">
          <a:xfrm>
            <a:off x="2634905" y="2608433"/>
            <a:ext cx="3850955" cy="671329"/>
          </a:xfrm>
          <a:prstGeom prst="roundRect">
            <a:avLst/>
          </a:prstGeom>
          <a:solidFill>
            <a:srgbClr val="8CCD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people from every background regularly and meaningfully taking part in sport and physical activity 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6551004" y="2604889"/>
            <a:ext cx="3934213" cy="653415"/>
          </a:xfrm>
          <a:prstGeom prst="roundRect">
            <a:avLst/>
          </a:prstGeom>
          <a:solidFill>
            <a:srgbClr val="8CCD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productive, sustainable and responsible sport sector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9533" y="1556617"/>
            <a:ext cx="191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Measures</a:t>
            </a:r>
            <a:endParaRPr lang="en-GB" sz="16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" y="278848"/>
            <a:ext cx="8569325" cy="720725"/>
          </a:xfrm>
        </p:spPr>
        <p:txBody>
          <a:bodyPr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Investment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36" y="1244122"/>
            <a:ext cx="10443708" cy="4895850"/>
          </a:xfrm>
        </p:spPr>
        <p:txBody>
          <a:bodyPr/>
          <a:lstStyle/>
          <a:p>
            <a:pPr marL="514350" indent="-51435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800" dirty="0"/>
              <a:t>Clear line of sight to outcomes and KPIs</a:t>
            </a:r>
          </a:p>
          <a:p>
            <a:pPr marL="514350" indent="-51435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800" dirty="0"/>
              <a:t>Targeting under-representation</a:t>
            </a:r>
          </a:p>
          <a:p>
            <a:pPr marL="514350" indent="-51435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800" dirty="0"/>
              <a:t>Using behaviour change</a:t>
            </a:r>
          </a:p>
          <a:p>
            <a:pPr marL="514350" indent="-51435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800" dirty="0"/>
              <a:t>More than a bank</a:t>
            </a:r>
          </a:p>
          <a:p>
            <a:pPr marL="514350" indent="-51435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800" dirty="0"/>
              <a:t>Balanced portfolio – bankers and innovators</a:t>
            </a:r>
          </a:p>
          <a:p>
            <a:pPr marL="514350" indent="-51435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800" dirty="0"/>
              <a:t>Flexible investment and regular reviews</a:t>
            </a:r>
          </a:p>
          <a:p>
            <a:pPr marL="514350" indent="-51435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800" dirty="0"/>
              <a:t>Greater efficiency</a:t>
            </a:r>
          </a:p>
          <a:p>
            <a:pPr>
              <a:buClr>
                <a:schemeClr val="tx2"/>
              </a:buClr>
            </a:pP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21186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62593" y="309138"/>
            <a:ext cx="8569325" cy="720725"/>
          </a:xfrm>
        </p:spPr>
        <p:txBody>
          <a:bodyPr/>
          <a:lstStyle/>
          <a:p>
            <a:r>
              <a:rPr lang="en-GB" alt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Wider Partnerships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62593" y="1173664"/>
            <a:ext cx="8569325" cy="5311357"/>
          </a:xfrm>
        </p:spPr>
        <p:txBody>
          <a:bodyPr/>
          <a:lstStyle/>
          <a:p>
            <a:pPr>
              <a:spcBef>
                <a:spcPts val="1800"/>
              </a:spcBef>
              <a:buClr>
                <a:schemeClr val="tx2"/>
              </a:buClr>
            </a:pPr>
            <a:r>
              <a:rPr lang="en-GB" altLang="en-US" sz="2800" dirty="0"/>
              <a:t>It’s what you can do that counts, not who you are</a:t>
            </a:r>
          </a:p>
          <a:p>
            <a:pPr>
              <a:spcBef>
                <a:spcPts val="1800"/>
              </a:spcBef>
              <a:buClr>
                <a:schemeClr val="tx2"/>
              </a:buClr>
            </a:pPr>
            <a:r>
              <a:rPr lang="en-GB" altLang="en-US" sz="2800" dirty="0"/>
              <a:t>Finding a common purpose</a:t>
            </a:r>
          </a:p>
          <a:p>
            <a:pPr>
              <a:spcBef>
                <a:spcPts val="1800"/>
              </a:spcBef>
              <a:buClr>
                <a:schemeClr val="tx2"/>
              </a:buClr>
            </a:pPr>
            <a:r>
              <a:rPr lang="en-GB" altLang="en-US" sz="2800" dirty="0"/>
              <a:t>Wider range of organisations</a:t>
            </a:r>
          </a:p>
          <a:p>
            <a:pPr>
              <a:spcBef>
                <a:spcPts val="1800"/>
              </a:spcBef>
              <a:buClr>
                <a:schemeClr val="tx2"/>
              </a:buClr>
            </a:pPr>
            <a:r>
              <a:rPr lang="en-GB" altLang="en-US" sz="2800" dirty="0"/>
              <a:t>Sport England as broker and collaborator</a:t>
            </a:r>
          </a:p>
          <a:p>
            <a:pPr>
              <a:spcBef>
                <a:spcPts val="1800"/>
              </a:spcBef>
              <a:buClr>
                <a:schemeClr val="tx2"/>
              </a:buClr>
            </a:pPr>
            <a:r>
              <a:rPr lang="en-GB" altLang="en-US" sz="2800" dirty="0"/>
              <a:t>Simplified competitive processes</a:t>
            </a:r>
          </a:p>
        </p:txBody>
      </p:sp>
    </p:spTree>
    <p:extLst>
      <p:ext uri="{BB962C8B-B14F-4D97-AF65-F5344CB8AC3E}">
        <p14:creationId xmlns:p14="http://schemas.microsoft.com/office/powerpoint/2010/main" val="16513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15065" y="140696"/>
            <a:ext cx="8569325" cy="720725"/>
          </a:xfrm>
        </p:spPr>
        <p:txBody>
          <a:bodyPr/>
          <a:lstStyle/>
          <a:p>
            <a:r>
              <a:rPr lang="en-GB" alt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Governance &amp; Efficiency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79589" y="861421"/>
            <a:ext cx="11788085" cy="5804074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GB" altLang="en-US" sz="2800" b="1" dirty="0" smtClean="0"/>
              <a:t>Governance </a:t>
            </a:r>
            <a:r>
              <a:rPr lang="en-GB" altLang="en-US" sz="2800" dirty="0" smtClean="0"/>
              <a:t>(applies to all)</a:t>
            </a:r>
            <a:r>
              <a:rPr lang="en-GB" altLang="en-US" sz="2800" b="1" dirty="0" smtClean="0"/>
              <a:t> </a:t>
            </a:r>
            <a:endParaRPr lang="en-GB" altLang="en-US" sz="2800" b="1" dirty="0"/>
          </a:p>
          <a:p>
            <a:pPr lvl="1">
              <a:spcBef>
                <a:spcPts val="1200"/>
              </a:spcBef>
              <a:buClr>
                <a:schemeClr val="tx2"/>
              </a:buClr>
            </a:pPr>
            <a:r>
              <a:rPr lang="en-GB" altLang="en-US" sz="2800" dirty="0"/>
              <a:t>Governance Code for Sport in the </a:t>
            </a:r>
            <a:r>
              <a:rPr lang="en-GB" altLang="en-US" sz="2800" dirty="0" smtClean="0"/>
              <a:t>UK</a:t>
            </a:r>
          </a:p>
          <a:p>
            <a:pPr marL="0" indent="0">
              <a:buClr>
                <a:schemeClr val="tx2"/>
              </a:buClr>
              <a:buNone/>
            </a:pPr>
            <a:endParaRPr lang="en-GB" altLang="en-US" sz="800" b="1" dirty="0"/>
          </a:p>
          <a:p>
            <a:pPr>
              <a:buClr>
                <a:schemeClr val="tx2"/>
              </a:buClr>
            </a:pPr>
            <a:r>
              <a:rPr lang="en-GB" altLang="en-US" sz="2800" b="1" dirty="0" smtClean="0"/>
              <a:t>Efficiency</a:t>
            </a:r>
            <a:endParaRPr lang="en-GB" altLang="en-US" sz="2800" b="1" dirty="0"/>
          </a:p>
          <a:p>
            <a:pPr lvl="1">
              <a:spcBef>
                <a:spcPts val="1200"/>
              </a:spcBef>
              <a:buClr>
                <a:schemeClr val="tx2"/>
              </a:buClr>
            </a:pPr>
            <a:r>
              <a:rPr lang="en-GB" altLang="en-US" sz="2800" dirty="0" smtClean="0"/>
              <a:t>More money to </a:t>
            </a:r>
            <a:r>
              <a:rPr lang="en-GB" altLang="en-US" sz="2800" dirty="0"/>
              <a:t>the </a:t>
            </a:r>
            <a:r>
              <a:rPr lang="en-GB" altLang="en-US" sz="2800" dirty="0" smtClean="0"/>
              <a:t>frontline and lower </a:t>
            </a:r>
            <a:r>
              <a:rPr lang="en-GB" altLang="en-US" sz="2800" dirty="0"/>
              <a:t>dependence on public funding</a:t>
            </a:r>
          </a:p>
          <a:p>
            <a:pPr marL="0" indent="0">
              <a:buClr>
                <a:schemeClr val="tx2"/>
              </a:buClr>
              <a:buNone/>
            </a:pPr>
            <a:endParaRPr lang="en-GB" altLang="en-US" sz="800" b="1" dirty="0"/>
          </a:p>
          <a:p>
            <a:pPr>
              <a:buClr>
                <a:schemeClr val="tx2"/>
              </a:buClr>
            </a:pPr>
            <a:r>
              <a:rPr lang="en-GB" altLang="en-US" sz="2800" b="1" dirty="0"/>
              <a:t>Diversification of funding</a:t>
            </a:r>
          </a:p>
          <a:p>
            <a:pPr lvl="1">
              <a:spcBef>
                <a:spcPts val="1200"/>
              </a:spcBef>
              <a:buClr>
                <a:schemeClr val="tx2"/>
              </a:buClr>
            </a:pPr>
            <a:r>
              <a:rPr lang="en-GB" altLang="en-US" sz="2800" dirty="0" smtClean="0"/>
              <a:t>Other Government Departments and more third sector collaborations</a:t>
            </a:r>
            <a:endParaRPr lang="en-GB" altLang="en-US" sz="2800" dirty="0"/>
          </a:p>
          <a:p>
            <a:pPr lvl="1">
              <a:spcBef>
                <a:spcPts val="1200"/>
              </a:spcBef>
              <a:buClr>
                <a:schemeClr val="tx2"/>
              </a:buClr>
            </a:pPr>
            <a:r>
              <a:rPr lang="en-GB" altLang="en-US" sz="2800" dirty="0"/>
              <a:t>Serving customers better</a:t>
            </a:r>
          </a:p>
          <a:p>
            <a:pPr lvl="1">
              <a:spcBef>
                <a:spcPts val="1200"/>
              </a:spcBef>
              <a:buClr>
                <a:schemeClr val="tx2"/>
              </a:buClr>
            </a:pPr>
            <a:r>
              <a:rPr lang="en-GB" altLang="en-US" sz="2800" dirty="0"/>
              <a:t>More commercial funding</a:t>
            </a:r>
          </a:p>
          <a:p>
            <a:pPr lvl="1">
              <a:spcBef>
                <a:spcPts val="1200"/>
              </a:spcBef>
              <a:buClr>
                <a:schemeClr val="tx2"/>
              </a:buClr>
            </a:pPr>
            <a:endParaRPr lang="en-GB" altLang="en-US" sz="2800" dirty="0"/>
          </a:p>
          <a:p>
            <a:endParaRPr lang="en-GB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925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rpoint">
  <a:themeElements>
    <a:clrScheme name="Sport England 2012">
      <a:dk1>
        <a:srgbClr val="5F5F5F"/>
      </a:dk1>
      <a:lt1>
        <a:srgbClr val="FFFFFF"/>
      </a:lt1>
      <a:dk2>
        <a:srgbClr val="003F69"/>
      </a:dk2>
      <a:lt2>
        <a:srgbClr val="C0C0C0"/>
      </a:lt2>
      <a:accent1>
        <a:srgbClr val="8BAEA2"/>
      </a:accent1>
      <a:accent2>
        <a:srgbClr val="7E81BE"/>
      </a:accent2>
      <a:accent3>
        <a:srgbClr val="B9C7D4"/>
      </a:accent3>
      <a:accent4>
        <a:srgbClr val="00B1B0"/>
      </a:accent4>
      <a:accent5>
        <a:srgbClr val="621A4B"/>
      </a:accent5>
      <a:accent6>
        <a:srgbClr val="B70050"/>
      </a:accent6>
      <a:hlink>
        <a:srgbClr val="003F69"/>
      </a:hlink>
      <a:folHlink>
        <a:srgbClr val="00B1B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 LT 45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 LT 45 Light" pitchFamily="34" charset="0"/>
          </a:defRPr>
        </a:defPPr>
      </a:lstStyle>
    </a:lnDef>
  </a:objectDefaults>
  <a:extraClrSchemeLst>
    <a:extraClrScheme>
      <a:clrScheme name="Sport England (Sport England Fonts)(1) 1">
        <a:dk1>
          <a:srgbClr val="5F5F5F"/>
        </a:dk1>
        <a:lt1>
          <a:srgbClr val="FFFFFF"/>
        </a:lt1>
        <a:dk2>
          <a:srgbClr val="003F69"/>
        </a:dk2>
        <a:lt2>
          <a:srgbClr val="C0C0C0"/>
        </a:lt2>
        <a:accent1>
          <a:srgbClr val="54B6E7"/>
        </a:accent1>
        <a:accent2>
          <a:srgbClr val="EB7C00"/>
        </a:accent2>
        <a:accent3>
          <a:srgbClr val="FFFFFF"/>
        </a:accent3>
        <a:accent4>
          <a:srgbClr val="505050"/>
        </a:accent4>
        <a:accent5>
          <a:srgbClr val="B3D7F1"/>
        </a:accent5>
        <a:accent6>
          <a:srgbClr val="D57000"/>
        </a:accent6>
        <a:hlink>
          <a:srgbClr val="8E001C"/>
        </a:hlink>
        <a:folHlink>
          <a:srgbClr val="C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port England">
  <a:themeElements>
    <a:clrScheme name="Sport England Brand">
      <a:dk1>
        <a:srgbClr val="5F5F5F"/>
      </a:dk1>
      <a:lt1>
        <a:srgbClr val="FFFFFF"/>
      </a:lt1>
      <a:dk2>
        <a:srgbClr val="003F69"/>
      </a:dk2>
      <a:lt2>
        <a:srgbClr val="C0C0C0"/>
      </a:lt2>
      <a:accent1>
        <a:srgbClr val="54B6E7"/>
      </a:accent1>
      <a:accent2>
        <a:srgbClr val="EB7C00"/>
      </a:accent2>
      <a:accent3>
        <a:srgbClr val="FFFFFF"/>
      </a:accent3>
      <a:accent4>
        <a:srgbClr val="505050"/>
      </a:accent4>
      <a:accent5>
        <a:srgbClr val="B3D7F1"/>
      </a:accent5>
      <a:accent6>
        <a:srgbClr val="D57000"/>
      </a:accent6>
      <a:hlink>
        <a:srgbClr val="8E001C"/>
      </a:hlink>
      <a:folHlink>
        <a:srgbClr val="CCC800"/>
      </a:folHlink>
    </a:clrScheme>
    <a:fontScheme name="Sport England">
      <a:majorFont>
        <a:latin typeface="Lubalin Graph Medium"/>
        <a:ea typeface="MS PGothic"/>
        <a:cs typeface="MS PGothic"/>
      </a:majorFont>
      <a:minorFont>
        <a:latin typeface="HelveticaNeue LT 45 Light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0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0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Sport England 1">
        <a:dk1>
          <a:srgbClr val="5F5F5F"/>
        </a:dk1>
        <a:lt1>
          <a:srgbClr val="FFFFFF"/>
        </a:lt1>
        <a:dk2>
          <a:srgbClr val="003F69"/>
        </a:dk2>
        <a:lt2>
          <a:srgbClr val="C0C0C0"/>
        </a:lt2>
        <a:accent1>
          <a:srgbClr val="54B6E7"/>
        </a:accent1>
        <a:accent2>
          <a:srgbClr val="EB7C00"/>
        </a:accent2>
        <a:accent3>
          <a:srgbClr val="FFFFFF"/>
        </a:accent3>
        <a:accent4>
          <a:srgbClr val="505050"/>
        </a:accent4>
        <a:accent5>
          <a:srgbClr val="B3D7F1"/>
        </a:accent5>
        <a:accent6>
          <a:srgbClr val="D57000"/>
        </a:accent6>
        <a:hlink>
          <a:srgbClr val="8E001C"/>
        </a:hlink>
        <a:folHlink>
          <a:srgbClr val="C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Sport England">
  <a:themeElements>
    <a:clrScheme name="Sport England Brand">
      <a:dk1>
        <a:srgbClr val="5F5F5F"/>
      </a:dk1>
      <a:lt1>
        <a:srgbClr val="FFFFFF"/>
      </a:lt1>
      <a:dk2>
        <a:srgbClr val="003F69"/>
      </a:dk2>
      <a:lt2>
        <a:srgbClr val="C0C0C0"/>
      </a:lt2>
      <a:accent1>
        <a:srgbClr val="54B6E7"/>
      </a:accent1>
      <a:accent2>
        <a:srgbClr val="EB7C00"/>
      </a:accent2>
      <a:accent3>
        <a:srgbClr val="FFFFFF"/>
      </a:accent3>
      <a:accent4>
        <a:srgbClr val="505050"/>
      </a:accent4>
      <a:accent5>
        <a:srgbClr val="B3D7F1"/>
      </a:accent5>
      <a:accent6>
        <a:srgbClr val="D57000"/>
      </a:accent6>
      <a:hlink>
        <a:srgbClr val="8E001C"/>
      </a:hlink>
      <a:folHlink>
        <a:srgbClr val="CCC800"/>
      </a:folHlink>
    </a:clrScheme>
    <a:fontScheme name="Sport England">
      <a:majorFont>
        <a:latin typeface="Lubalin Graph Medium"/>
        <a:ea typeface="MS PGothic"/>
        <a:cs typeface="MS PGothic"/>
      </a:majorFont>
      <a:minorFont>
        <a:latin typeface="HelveticaNeue LT 45 Light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0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0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Sport England 1">
        <a:dk1>
          <a:srgbClr val="5F5F5F"/>
        </a:dk1>
        <a:lt1>
          <a:srgbClr val="FFFFFF"/>
        </a:lt1>
        <a:dk2>
          <a:srgbClr val="003F69"/>
        </a:dk2>
        <a:lt2>
          <a:srgbClr val="C0C0C0"/>
        </a:lt2>
        <a:accent1>
          <a:srgbClr val="54B6E7"/>
        </a:accent1>
        <a:accent2>
          <a:srgbClr val="EB7C00"/>
        </a:accent2>
        <a:accent3>
          <a:srgbClr val="FFFFFF"/>
        </a:accent3>
        <a:accent4>
          <a:srgbClr val="505050"/>
        </a:accent4>
        <a:accent5>
          <a:srgbClr val="B3D7F1"/>
        </a:accent5>
        <a:accent6>
          <a:srgbClr val="D57000"/>
        </a:accent6>
        <a:hlink>
          <a:srgbClr val="8E001C"/>
        </a:hlink>
        <a:folHlink>
          <a:srgbClr val="C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Sport England">
  <a:themeElements>
    <a:clrScheme name="Sport England Brand">
      <a:dk1>
        <a:srgbClr val="5F5F5F"/>
      </a:dk1>
      <a:lt1>
        <a:srgbClr val="FFFFFF"/>
      </a:lt1>
      <a:dk2>
        <a:srgbClr val="003F69"/>
      </a:dk2>
      <a:lt2>
        <a:srgbClr val="C0C0C0"/>
      </a:lt2>
      <a:accent1>
        <a:srgbClr val="54B6E7"/>
      </a:accent1>
      <a:accent2>
        <a:srgbClr val="EB7C00"/>
      </a:accent2>
      <a:accent3>
        <a:srgbClr val="FFFFFF"/>
      </a:accent3>
      <a:accent4>
        <a:srgbClr val="505050"/>
      </a:accent4>
      <a:accent5>
        <a:srgbClr val="B3D7F1"/>
      </a:accent5>
      <a:accent6>
        <a:srgbClr val="D57000"/>
      </a:accent6>
      <a:hlink>
        <a:srgbClr val="8E001C"/>
      </a:hlink>
      <a:folHlink>
        <a:srgbClr val="CCC800"/>
      </a:folHlink>
    </a:clrScheme>
    <a:fontScheme name="Sport England">
      <a:majorFont>
        <a:latin typeface="Lubalin Graph Medium"/>
        <a:ea typeface="MS PGothic"/>
        <a:cs typeface="MS PGothic"/>
      </a:majorFont>
      <a:minorFont>
        <a:latin typeface="HelveticaNeue LT 45 Light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0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0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Sport England 1">
        <a:dk1>
          <a:srgbClr val="5F5F5F"/>
        </a:dk1>
        <a:lt1>
          <a:srgbClr val="FFFFFF"/>
        </a:lt1>
        <a:dk2>
          <a:srgbClr val="003F69"/>
        </a:dk2>
        <a:lt2>
          <a:srgbClr val="C0C0C0"/>
        </a:lt2>
        <a:accent1>
          <a:srgbClr val="54B6E7"/>
        </a:accent1>
        <a:accent2>
          <a:srgbClr val="EB7C00"/>
        </a:accent2>
        <a:accent3>
          <a:srgbClr val="FFFFFF"/>
        </a:accent3>
        <a:accent4>
          <a:srgbClr val="505050"/>
        </a:accent4>
        <a:accent5>
          <a:srgbClr val="B3D7F1"/>
        </a:accent5>
        <a:accent6>
          <a:srgbClr val="D57000"/>
        </a:accent6>
        <a:hlink>
          <a:srgbClr val="8E001C"/>
        </a:hlink>
        <a:folHlink>
          <a:srgbClr val="C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owerPoint_template_blue_logo.New">
  <a:themeElements>
    <a:clrScheme name="Green PowerPoint">
      <a:dk1>
        <a:srgbClr val="5F5F5F"/>
      </a:dk1>
      <a:lt1>
        <a:srgbClr val="FFFFFF"/>
      </a:lt1>
      <a:dk2>
        <a:srgbClr val="00818F"/>
      </a:dk2>
      <a:lt2>
        <a:srgbClr val="C1DC9A"/>
      </a:lt2>
      <a:accent1>
        <a:srgbClr val="7ABB40"/>
      </a:accent1>
      <a:accent2>
        <a:srgbClr val="7ABB40"/>
      </a:accent2>
      <a:accent3>
        <a:srgbClr val="7ABB40"/>
      </a:accent3>
      <a:accent4>
        <a:srgbClr val="7ABB40"/>
      </a:accent4>
      <a:accent5>
        <a:srgbClr val="7ABB40"/>
      </a:accent5>
      <a:accent6>
        <a:srgbClr val="7ABB40"/>
      </a:accent6>
      <a:hlink>
        <a:srgbClr val="5F5F5F"/>
      </a:hlink>
      <a:folHlink>
        <a:srgbClr val="7ABB40"/>
      </a:folHlink>
    </a:clrScheme>
    <a:fontScheme name="Sport England (Sport England Fonts)(1)">
      <a:majorFont>
        <a:latin typeface="Lubalin Graph Medium"/>
        <a:ea typeface=""/>
        <a:cs typeface=""/>
      </a:majorFont>
      <a:minorFont>
        <a:latin typeface="HelveticaNeue LT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 LT 45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 LT 45 Light" pitchFamily="34" charset="0"/>
          </a:defRPr>
        </a:defPPr>
      </a:lstStyle>
    </a:lnDef>
  </a:objectDefaults>
  <a:extraClrSchemeLst>
    <a:extraClrScheme>
      <a:clrScheme name="Sport England (Sport England Fonts)(1) 1">
        <a:dk1>
          <a:srgbClr val="5F5F5F"/>
        </a:dk1>
        <a:lt1>
          <a:srgbClr val="FFFFFF"/>
        </a:lt1>
        <a:dk2>
          <a:srgbClr val="003F69"/>
        </a:dk2>
        <a:lt2>
          <a:srgbClr val="C0C0C0"/>
        </a:lt2>
        <a:accent1>
          <a:srgbClr val="54B6E7"/>
        </a:accent1>
        <a:accent2>
          <a:srgbClr val="EB7C00"/>
        </a:accent2>
        <a:accent3>
          <a:srgbClr val="FFFFFF"/>
        </a:accent3>
        <a:accent4>
          <a:srgbClr val="505050"/>
        </a:accent4>
        <a:accent5>
          <a:srgbClr val="B3D7F1"/>
        </a:accent5>
        <a:accent6>
          <a:srgbClr val="D57000"/>
        </a:accent6>
        <a:hlink>
          <a:srgbClr val="8E001C"/>
        </a:hlink>
        <a:folHlink>
          <a:srgbClr val="C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owerpoint template - green" id="{3598653B-32B0-4934-A956-2BFA55522BEA}" vid="{E2E38D17-D02E-4C2E-95AF-141B127E632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858</Words>
  <Application>Microsoft Office PowerPoint</Application>
  <PresentationFormat>Custom</PresentationFormat>
  <Paragraphs>229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Powrpoint</vt:lpstr>
      <vt:lpstr>2_Sport England</vt:lpstr>
      <vt:lpstr>7_Sport England</vt:lpstr>
      <vt:lpstr>8_Sport England</vt:lpstr>
      <vt:lpstr>PowerPoint_template_blue_logo.New</vt:lpstr>
      <vt:lpstr>PowerPoint Presentation</vt:lpstr>
      <vt:lpstr>PowerPoint Presentation</vt:lpstr>
      <vt:lpstr>Sport England Strategy: Towards An Active Nation (2016-21)</vt:lpstr>
      <vt:lpstr>We are all somewhere on the behaviour change journey</vt:lpstr>
      <vt:lpstr>We need to understand the whole person</vt:lpstr>
      <vt:lpstr>Sport England Strategy: Towards An Active Nation (2016-21)</vt:lpstr>
      <vt:lpstr>Investment Principles</vt:lpstr>
      <vt:lpstr>Wider Partnerships</vt:lpstr>
      <vt:lpstr>Governance &amp; Efficiency</vt:lpstr>
      <vt:lpstr>Sport England Strategy: Towards An Active Nation (2016-21)</vt:lpstr>
      <vt:lpstr>Key Shifts in Focus </vt:lpstr>
      <vt:lpstr>What we invest in</vt:lpstr>
      <vt:lpstr>PowerPoint Presentation</vt:lpstr>
      <vt:lpstr>PowerPoint Presentation</vt:lpstr>
      <vt:lpstr>Tackling Inactivity </vt:lpstr>
      <vt:lpstr>Children and Young People </vt:lpstr>
      <vt:lpstr>Tacking Sport &amp; Activity to the Mass Market </vt:lpstr>
      <vt:lpstr>Supporting Sport’s Core Market  </vt:lpstr>
      <vt:lpstr>Volunteering </vt:lpstr>
      <vt:lpstr>Facilities </vt:lpstr>
      <vt:lpstr>Local Delivery </vt:lpstr>
    </vt:vector>
  </TitlesOfParts>
  <Company>Sport England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Thomson</dc:creator>
  <cp:lastModifiedBy>Culture First</cp:lastModifiedBy>
  <cp:revision>189</cp:revision>
  <cp:lastPrinted>2016-05-23T09:23:04Z</cp:lastPrinted>
  <dcterms:created xsi:type="dcterms:W3CDTF">2015-01-28T10:01:34Z</dcterms:created>
  <dcterms:modified xsi:type="dcterms:W3CDTF">2016-06-23T10:28:03Z</dcterms:modified>
</cp:coreProperties>
</file>