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1"/>
  </p:notesMasterIdLst>
  <p:handoutMasterIdLst>
    <p:handoutMasterId r:id="rId12"/>
  </p:handoutMasterIdLst>
  <p:sldIdLst>
    <p:sldId id="258" r:id="rId3"/>
    <p:sldId id="390" r:id="rId4"/>
    <p:sldId id="263" r:id="rId5"/>
    <p:sldId id="440" r:id="rId6"/>
    <p:sldId id="441" r:id="rId7"/>
    <p:sldId id="442" r:id="rId8"/>
    <p:sldId id="443" r:id="rId9"/>
    <p:sldId id="361" r:id="rId10"/>
  </p:sldIdLst>
  <p:sldSz cx="9144000" cy="6858000" type="screen4x3"/>
  <p:notesSz cx="6877050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5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59CA25"/>
    <a:srgbClr val="008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73609" autoAdjust="0"/>
  </p:normalViewPr>
  <p:slideViewPr>
    <p:cSldViewPr snapToGrid="0" snapToObjects="1">
      <p:cViewPr varScale="1">
        <p:scale>
          <a:sx n="89" d="100"/>
          <a:sy n="89" d="100"/>
        </p:scale>
        <p:origin x="-22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9" d="100"/>
        <a:sy n="49" d="100"/>
      </p:scale>
      <p:origin x="0" y="0"/>
    </p:cViewPr>
  </p:sorterViewPr>
  <p:notesViewPr>
    <p:cSldViewPr snapToGrid="0" snapToObjects="1">
      <p:cViewPr varScale="1">
        <p:scale>
          <a:sx n="105" d="100"/>
          <a:sy n="105" d="100"/>
        </p:scale>
        <p:origin x="-3192" y="-96"/>
      </p:cViewPr>
      <p:guideLst>
        <p:guide orient="horz" pos="3151"/>
        <p:guide pos="216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3964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74" tIns="46337" rIns="92674" bIns="4633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706" y="4751348"/>
            <a:ext cx="5501640" cy="4501278"/>
          </a:xfrm>
          <a:prstGeom prst="rect">
            <a:avLst/>
          </a:prstGeom>
        </p:spPr>
        <p:txBody>
          <a:bodyPr vert="horz" lIns="92674" tIns="46337" rIns="92674" bIns="46337" rtlCol="0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364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Tahoma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Tahoma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Tahoma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Tahoma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Tahoma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Point</a:t>
            </a:r>
            <a:r>
              <a:rPr lang="en-GB" baseline="0" dirty="0" smtClean="0"/>
              <a:t> 1 – talk about the new management structure &amp; ongoing work we’re doing on cultural development of the organisation &amp; focus on quality of service</a:t>
            </a:r>
          </a:p>
          <a:p>
            <a:endParaRPr lang="en-GB" baseline="0" dirty="0" smtClean="0"/>
          </a:p>
          <a:p>
            <a:r>
              <a:rPr lang="en-GB" baseline="0" dirty="0" smtClean="0"/>
              <a:t>Point 2 – talk about how we are listening to our clients and used surveys to identify what direction to take 1Life</a:t>
            </a:r>
          </a:p>
          <a:p>
            <a:endParaRPr lang="en-GB" baseline="0" dirty="0" smtClean="0"/>
          </a:p>
          <a:p>
            <a:r>
              <a:rPr lang="en-GB" baseline="0" dirty="0" smtClean="0"/>
              <a:t>Point 3 – talk about the range of facilities, t</a:t>
            </a:r>
            <a:r>
              <a:rPr lang="en-GB" dirty="0" smtClean="0"/>
              <a:t>oday managing over 45 venues nationwide, we partner with 16 different Local Authority clients, support 3 charitable trusts, control 3 private finance initiatives and employ around 2,500 people. Venues nationwide</a:t>
            </a:r>
            <a:r>
              <a:rPr lang="en-GB" baseline="0" dirty="0" smtClean="0"/>
              <a:t> </a:t>
            </a:r>
            <a:r>
              <a:rPr lang="en-GB" dirty="0" smtClean="0"/>
              <a:t>covering leisure centres, swimming pools, golf courses, theatres, nature parks and the National Centre Craft and Design, we service around 12 million customer visits per year.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5512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Point</a:t>
            </a:r>
            <a:r>
              <a:rPr lang="en-GB" baseline="0" dirty="0" smtClean="0"/>
              <a:t> 1 – talk about health &amp; safety management (ISO 18001), quality standard (ISO 9001), energy management (ISO 14001) &amp; Carbon Trust Mark , and the contractors accreditation (CHAS). Recently embarked upon with </a:t>
            </a:r>
            <a:r>
              <a:rPr lang="en-GB" baseline="0" dirty="0" err="1" smtClean="0"/>
              <a:t>RoSpa</a:t>
            </a:r>
            <a:r>
              <a:rPr lang="en-GB" baseline="0" dirty="0" smtClean="0"/>
              <a:t> to achieve the “Leisure Safety Mark” in all venues.</a:t>
            </a:r>
          </a:p>
          <a:p>
            <a:endParaRPr lang="en-GB" baseline="0" dirty="0" smtClean="0"/>
          </a:p>
          <a:p>
            <a:r>
              <a:rPr lang="en-GB" baseline="0" dirty="0" smtClean="0"/>
              <a:t>Point 2 – </a:t>
            </a:r>
            <a:r>
              <a:rPr lang="en-GB" baseline="0" dirty="0" err="1" smtClean="0"/>
              <a:t>LiTC</a:t>
            </a:r>
            <a:r>
              <a:rPr lang="en-GB" baseline="0" dirty="0" smtClean="0"/>
              <a:t> &amp; </a:t>
            </a:r>
            <a:r>
              <a:rPr lang="en-GB" baseline="0" dirty="0" err="1" smtClean="0"/>
              <a:t>Csalt</a:t>
            </a:r>
            <a:endParaRPr lang="en-GB" baseline="0" dirty="0" smtClean="0"/>
          </a:p>
          <a:p>
            <a:endParaRPr lang="en-GB" baseline="0" dirty="0" smtClean="0"/>
          </a:p>
          <a:p>
            <a:r>
              <a:rPr lang="en-GB" baseline="0" dirty="0" smtClean="0"/>
              <a:t>Point 3 – need a figure of a typical saving</a:t>
            </a:r>
          </a:p>
          <a:p>
            <a:endParaRPr lang="en-GB" baseline="0" dirty="0" smtClean="0"/>
          </a:p>
          <a:p>
            <a:r>
              <a:rPr lang="en-GB" baseline="0" dirty="0" smtClean="0"/>
              <a:t>Point 4 – highlight that you’ll talking through Wokingham Case Study</a:t>
            </a:r>
          </a:p>
          <a:p>
            <a:r>
              <a:rPr lang="en-GB" baseline="0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738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Point</a:t>
            </a:r>
            <a:r>
              <a:rPr lang="en-GB" baseline="0" dirty="0" smtClean="0"/>
              <a:t> 1 - </a:t>
            </a:r>
          </a:p>
          <a:p>
            <a:r>
              <a:rPr lang="en-GB" baseline="0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1928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Point</a:t>
            </a:r>
            <a:r>
              <a:rPr lang="en-GB" baseline="0" dirty="0" smtClean="0"/>
              <a:t> 1 – </a:t>
            </a:r>
          </a:p>
          <a:p>
            <a:r>
              <a:rPr lang="en-GB" baseline="0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8594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5D0A83-7914-414F-B565-23803079FBB7}" type="datetimeFigureOut">
              <a:rPr lang="en-US" smtClean="0"/>
              <a:pPr/>
              <a:t>6/30/2015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001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3703" y="6265873"/>
            <a:ext cx="698325" cy="365125"/>
          </a:xfrm>
          <a:prstGeom prst="rect">
            <a:avLst/>
          </a:prstGeom>
        </p:spPr>
        <p:txBody>
          <a:bodyPr/>
          <a:lstStyle/>
          <a:p>
            <a:fld id="{91BF9E91-F36F-EC4B-AAC7-5C17F321ED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70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5D0A83-7914-414F-B565-23803079FBB7}" type="datetimeFigureOut">
              <a:rPr lang="en-US" smtClean="0"/>
              <a:pPr/>
              <a:t>6/30/2015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001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3703" y="6265873"/>
            <a:ext cx="698325" cy="365125"/>
          </a:xfrm>
          <a:prstGeom prst="rect">
            <a:avLst/>
          </a:prstGeom>
        </p:spPr>
        <p:txBody>
          <a:bodyPr/>
          <a:lstStyle/>
          <a:p>
            <a:fld id="{91BF9E91-F36F-EC4B-AAC7-5C17F321ED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68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5D0A83-7914-414F-B565-23803079FBB7}" type="datetimeFigureOut">
              <a:rPr lang="en-US" smtClean="0"/>
              <a:pPr/>
              <a:t>6/30/2015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001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3703" y="6265873"/>
            <a:ext cx="698325" cy="365125"/>
          </a:xfrm>
          <a:prstGeom prst="rect">
            <a:avLst/>
          </a:prstGeom>
        </p:spPr>
        <p:txBody>
          <a:bodyPr/>
          <a:lstStyle/>
          <a:p>
            <a:fld id="{91BF9E91-F36F-EC4B-AAC7-5C17F321ED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993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F88B-36B7-4949-B93A-8C5DBE383BAC}" type="datetimeFigureOut">
              <a:rPr lang="en-GB" smtClean="0"/>
              <a:t>30/06/2015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187D-056B-43CC-8304-34B08151E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525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F88B-36B7-4949-B93A-8C5DBE383BAC}" type="datetimeFigureOut">
              <a:rPr lang="en-GB" smtClean="0"/>
              <a:t>30/06/2015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187D-056B-43CC-8304-34B08151E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5953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F88B-36B7-4949-B93A-8C5DBE383BAC}" type="datetimeFigureOut">
              <a:rPr lang="en-GB" smtClean="0"/>
              <a:t>30/06/2015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187D-056B-43CC-8304-34B08151E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3949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F88B-36B7-4949-B93A-8C5DBE383BAC}" type="datetimeFigureOut">
              <a:rPr lang="en-GB" smtClean="0"/>
              <a:t>30/06/2015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187D-056B-43CC-8304-34B08151E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784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F88B-36B7-4949-B93A-8C5DBE383BAC}" type="datetimeFigureOut">
              <a:rPr lang="en-GB" smtClean="0"/>
              <a:t>30/06/2015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187D-056B-43CC-8304-34B08151E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741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F88B-36B7-4949-B93A-8C5DBE383BAC}" type="datetimeFigureOut">
              <a:rPr lang="en-GB" smtClean="0"/>
              <a:t>30/06/2015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187D-056B-43CC-8304-34B08151E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4945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F88B-36B7-4949-B93A-8C5DBE383BAC}" type="datetimeFigureOut">
              <a:rPr lang="en-GB" smtClean="0"/>
              <a:t>30/06/2015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187D-056B-43CC-8304-34B08151E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4053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F88B-36B7-4949-B93A-8C5DBE383BAC}" type="datetimeFigureOut">
              <a:rPr lang="en-GB" smtClean="0"/>
              <a:t>30/06/2015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187D-056B-43CC-8304-34B08151E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247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393703" y="6265873"/>
            <a:ext cx="698325" cy="365125"/>
          </a:xfrm>
          <a:prstGeom prst="rect">
            <a:avLst/>
          </a:prstGeom>
        </p:spPr>
        <p:txBody>
          <a:bodyPr/>
          <a:lstStyle/>
          <a:p>
            <a:fld id="{91BF9E91-F36F-EC4B-AAC7-5C17F321ED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393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F88B-36B7-4949-B93A-8C5DBE383BAC}" type="datetimeFigureOut">
              <a:rPr lang="en-GB" smtClean="0"/>
              <a:t>30/06/2015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187D-056B-43CC-8304-34B08151E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8862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F88B-36B7-4949-B93A-8C5DBE383BAC}" type="datetimeFigureOut">
              <a:rPr lang="en-GB" smtClean="0"/>
              <a:t>30/06/2015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187D-056B-43CC-8304-34B08151E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0400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F88B-36B7-4949-B93A-8C5DBE383BAC}" type="datetimeFigureOut">
              <a:rPr lang="en-GB" smtClean="0"/>
              <a:t>30/06/2015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187D-056B-43CC-8304-34B08151E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617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5D0A83-7914-414F-B565-23803079FBB7}" type="datetimeFigureOut">
              <a:rPr lang="en-US" smtClean="0"/>
              <a:pPr/>
              <a:t>6/30/2015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001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3703" y="6265873"/>
            <a:ext cx="698325" cy="365125"/>
          </a:xfrm>
          <a:prstGeom prst="rect">
            <a:avLst/>
          </a:prstGeom>
        </p:spPr>
        <p:txBody>
          <a:bodyPr/>
          <a:lstStyle/>
          <a:p>
            <a:fld id="{91BF9E91-F36F-EC4B-AAC7-5C17F321ED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527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5D0A83-7914-414F-B565-23803079FBB7}" type="datetimeFigureOut">
              <a:rPr lang="en-US" smtClean="0"/>
              <a:pPr/>
              <a:t>6/30/2015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9001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3703" y="6265873"/>
            <a:ext cx="698325" cy="365125"/>
          </a:xfrm>
          <a:prstGeom prst="rect">
            <a:avLst/>
          </a:prstGeom>
        </p:spPr>
        <p:txBody>
          <a:bodyPr/>
          <a:lstStyle/>
          <a:p>
            <a:fld id="{91BF9E91-F36F-EC4B-AAC7-5C17F321ED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44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5D0A83-7914-414F-B565-23803079FBB7}" type="datetimeFigureOut">
              <a:rPr lang="en-US" smtClean="0"/>
              <a:pPr/>
              <a:t>6/30/2015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29001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93703" y="6265873"/>
            <a:ext cx="698325" cy="365125"/>
          </a:xfrm>
          <a:prstGeom prst="rect">
            <a:avLst/>
          </a:prstGeom>
        </p:spPr>
        <p:txBody>
          <a:bodyPr/>
          <a:lstStyle/>
          <a:p>
            <a:fld id="{91BF9E91-F36F-EC4B-AAC7-5C17F321ED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936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5D0A83-7914-414F-B565-23803079FBB7}" type="datetimeFigureOut">
              <a:rPr lang="en-US" smtClean="0"/>
              <a:pPr/>
              <a:t>6/30/2015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9001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3703" y="6265873"/>
            <a:ext cx="698325" cy="365125"/>
          </a:xfrm>
          <a:prstGeom prst="rect">
            <a:avLst/>
          </a:prstGeom>
        </p:spPr>
        <p:txBody>
          <a:bodyPr/>
          <a:lstStyle/>
          <a:p>
            <a:fld id="{91BF9E91-F36F-EC4B-AAC7-5C17F321ED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41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5D0A83-7914-414F-B565-23803079FBB7}" type="datetimeFigureOut">
              <a:rPr lang="en-US" smtClean="0"/>
              <a:pPr/>
              <a:t>6/30/2015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29001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93703" y="6265873"/>
            <a:ext cx="698325" cy="365125"/>
          </a:xfrm>
          <a:prstGeom prst="rect">
            <a:avLst/>
          </a:prstGeom>
        </p:spPr>
        <p:txBody>
          <a:bodyPr/>
          <a:lstStyle/>
          <a:p>
            <a:fld id="{91BF9E91-F36F-EC4B-AAC7-5C17F321ED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314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5D0A83-7914-414F-B565-23803079FBB7}" type="datetimeFigureOut">
              <a:rPr lang="en-US" smtClean="0"/>
              <a:pPr/>
              <a:t>6/30/2015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9001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3703" y="6265873"/>
            <a:ext cx="698325" cy="365125"/>
          </a:xfrm>
          <a:prstGeom prst="rect">
            <a:avLst/>
          </a:prstGeom>
        </p:spPr>
        <p:txBody>
          <a:bodyPr/>
          <a:lstStyle/>
          <a:p>
            <a:fld id="{91BF9E91-F36F-EC4B-AAC7-5C17F321ED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973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5D0A83-7914-414F-B565-23803079FBB7}" type="datetimeFigureOut">
              <a:rPr lang="en-US" smtClean="0"/>
              <a:pPr/>
              <a:t>6/30/2015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9001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3703" y="6265873"/>
            <a:ext cx="698325" cy="365125"/>
          </a:xfrm>
          <a:prstGeom prst="rect">
            <a:avLst/>
          </a:prstGeom>
        </p:spPr>
        <p:txBody>
          <a:bodyPr/>
          <a:lstStyle/>
          <a:p>
            <a:fld id="{91BF9E91-F36F-EC4B-AAC7-5C17F321ED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ackground.png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/>
          <a:stretch/>
        </p:blipFill>
        <p:spPr>
          <a:xfrm>
            <a:off x="7073900" y="5750719"/>
            <a:ext cx="2070100" cy="110728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3787"/>
            <a:ext cx="5657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 i="0" baseline="0">
                <a:solidFill>
                  <a:srgbClr val="008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 dirty="0" smtClean="0"/>
              <a:t>Delivering Operational  Excellence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2671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59CA25"/>
          </a:solidFill>
          <a:latin typeface="Tahoma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tx2">
            <a:lumMod val="60000"/>
            <a:lumOff val="40000"/>
          </a:schemeClr>
        </a:buClr>
        <a:buFont typeface="Arial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Tahoma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tx2">
            <a:lumMod val="60000"/>
            <a:lumOff val="40000"/>
          </a:schemeClr>
        </a:buClr>
        <a:buFont typeface="Arial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Tahoma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tx2">
            <a:lumMod val="60000"/>
            <a:lumOff val="40000"/>
          </a:schemeClr>
        </a:buClr>
        <a:buFont typeface="Arial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Tahoma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2">
            <a:lumMod val="60000"/>
            <a:lumOff val="40000"/>
          </a:schemeClr>
        </a:buClr>
        <a:buFont typeface="Arial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Tahoma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2">
            <a:lumMod val="60000"/>
            <a:lumOff val="40000"/>
          </a:schemeClr>
        </a:buClr>
        <a:buFont typeface="Arial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Tahom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AF88B-36B7-4949-B93A-8C5DBE383BAC}" type="datetimeFigureOut">
              <a:rPr lang="en-GB" smtClean="0"/>
              <a:t>30/06/2015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7187D-056B-43CC-8304-34B08151E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612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Leisure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ogo screenshot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52999" y="1804996"/>
            <a:ext cx="5419184" cy="3289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15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Working together for a brighter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4007874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GB" dirty="0" smtClean="0"/>
              <a:t>The landscape of the leisure industry is changing and to help Local Authority’s achieve local outcomes and deliver results at a local level, we’ve changed to….</a:t>
            </a:r>
          </a:p>
          <a:p>
            <a:pPr marL="457200" lvl="0" indent="-457200">
              <a:buFont typeface="+mj-lt"/>
              <a:buAutoNum type="arabicPeriod"/>
            </a:pPr>
            <a:endParaRPr lang="en-GB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GB" dirty="0" smtClean="0"/>
              <a:t>1Life is a forward thinking life style &amp; management solutions company… </a:t>
            </a:r>
            <a:endParaRPr lang="en-GB" dirty="0"/>
          </a:p>
          <a:p>
            <a:pPr marL="457200" lvl="0" indent="-457200">
              <a:buFont typeface="+mj-lt"/>
              <a:buAutoNum type="arabicPeriod"/>
            </a:pPr>
            <a:endParaRPr lang="en-GB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GB" dirty="0" smtClean="0"/>
              <a:t>Engaging with communities through health &amp; wellbeing, physical activity &amp; learning &amp; the arts…</a:t>
            </a: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change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971" y="5272313"/>
            <a:ext cx="3464168" cy="1371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67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Key Values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78724" y="1548114"/>
            <a:ext cx="4976446" cy="1199679"/>
          </a:xfrm>
        </p:spPr>
      </p:pic>
      <p:pic>
        <p:nvPicPr>
          <p:cNvPr id="4" name="Picture 3" descr="wellbeing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2202" y="5314105"/>
            <a:ext cx="4056322" cy="1268101"/>
          </a:xfrm>
          <a:prstGeom prst="rect">
            <a:avLst/>
          </a:prstGeom>
        </p:spPr>
      </p:pic>
      <p:pic>
        <p:nvPicPr>
          <p:cNvPr id="5" name="Picture 4" descr="vitality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1570601"/>
            <a:ext cx="2917776" cy="1356395"/>
          </a:xfrm>
          <a:prstGeom prst="rect">
            <a:avLst/>
          </a:prstGeom>
        </p:spPr>
      </p:pic>
      <p:pic>
        <p:nvPicPr>
          <p:cNvPr id="7" name="Picture 6" descr="learning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081" y="2878269"/>
            <a:ext cx="3007273" cy="1128168"/>
          </a:xfrm>
          <a:prstGeom prst="rect">
            <a:avLst/>
          </a:prstGeom>
        </p:spPr>
      </p:pic>
      <p:pic>
        <p:nvPicPr>
          <p:cNvPr id="9" name="Picture 8" descr="inclusion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7032" y="4008387"/>
            <a:ext cx="3634291" cy="112460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92598" y="4168860"/>
            <a:ext cx="2234878" cy="96413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5354" y="2838705"/>
            <a:ext cx="3549816" cy="11200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61185" y="5363752"/>
            <a:ext cx="3024554" cy="1171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61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Business Improvement </a:t>
            </a:r>
            <a:r>
              <a:rPr lang="en-US" dirty="0" err="1" smtClean="0"/>
              <a:t>Programme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6092"/>
            <a:ext cx="8510954" cy="4387132"/>
          </a:xfrm>
        </p:spPr>
        <p:txBody>
          <a:bodyPr>
            <a:normAutofit lnSpcReduction="1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GB" dirty="0" smtClean="0"/>
              <a:t>Rolled out </a:t>
            </a:r>
            <a:r>
              <a:rPr lang="en-GB" b="1" dirty="0"/>
              <a:t>t</a:t>
            </a:r>
            <a:r>
              <a:rPr lang="en-GB" b="1" dirty="0" smtClean="0"/>
              <a:t>rust models </a:t>
            </a:r>
            <a:r>
              <a:rPr lang="en-GB" dirty="0" smtClean="0"/>
              <a:t>with contracts delivering savings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dirty="0" smtClean="0"/>
              <a:t>Able to provide </a:t>
            </a:r>
            <a:r>
              <a:rPr lang="en-GB" b="1" dirty="0" smtClean="0"/>
              <a:t>capital investment </a:t>
            </a:r>
            <a:r>
              <a:rPr lang="en-GB" dirty="0" smtClean="0"/>
              <a:t>in facilities 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dirty="0" smtClean="0"/>
              <a:t>A programme of </a:t>
            </a:r>
            <a:r>
              <a:rPr lang="en-GB" b="1" dirty="0" smtClean="0"/>
              <a:t>culture change</a:t>
            </a:r>
            <a:r>
              <a:rPr lang="en-GB" dirty="0"/>
              <a:t> </a:t>
            </a:r>
            <a:r>
              <a:rPr lang="en-GB" dirty="0" smtClean="0"/>
              <a:t>for staff, working with Lifetime, on apprenticeships, training and recruitment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dirty="0" smtClean="0"/>
              <a:t>As a result we’re the only </a:t>
            </a:r>
            <a:r>
              <a:rPr lang="en-GB" dirty="0"/>
              <a:t>company to hold </a:t>
            </a:r>
            <a:r>
              <a:rPr lang="en-GB" b="1" dirty="0"/>
              <a:t>several national accreditations</a:t>
            </a:r>
            <a:r>
              <a:rPr lang="en-GB" dirty="0"/>
              <a:t>, health &amp; safety, quality &amp; energy management.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dirty="0"/>
              <a:t>On-going process, with mystery visits, calls and audits by independent org’s – </a:t>
            </a:r>
            <a:r>
              <a:rPr lang="en-GB" dirty="0" smtClean="0"/>
              <a:t>Right Directions &amp; Quest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dirty="0" smtClean="0"/>
              <a:t>Clear understanding of </a:t>
            </a:r>
            <a:r>
              <a:rPr lang="en-GB" b="1" dirty="0" smtClean="0"/>
              <a:t>public health, community and wellbeing agendas, </a:t>
            </a:r>
            <a:r>
              <a:rPr lang="en-GB" dirty="0" smtClean="0"/>
              <a:t>reflected in our service provision</a:t>
            </a:r>
            <a:endParaRPr lang="en-GB" dirty="0"/>
          </a:p>
          <a:p>
            <a:pPr marL="457200" lvl="0" indent="-457200">
              <a:buFont typeface="+mj-lt"/>
              <a:buAutoNum type="arabicPeriod"/>
            </a:pP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0235" y="5993357"/>
            <a:ext cx="3455157" cy="53353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3252" b="-16469"/>
          <a:stretch/>
        </p:blipFill>
        <p:spPr>
          <a:xfrm>
            <a:off x="2640256" y="5904435"/>
            <a:ext cx="1048227" cy="8736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3589" y="5993356"/>
            <a:ext cx="2626542" cy="533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08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Achievements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6092"/>
            <a:ext cx="8510954" cy="5117124"/>
          </a:xfrm>
        </p:spPr>
        <p:txBody>
          <a:bodyPr>
            <a:normAutofit fontScale="925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GB" b="1" dirty="0" smtClean="0"/>
              <a:t>Contract extensions </a:t>
            </a:r>
            <a:r>
              <a:rPr lang="en-GB" dirty="0" smtClean="0"/>
              <a:t>at St Albans, Wokingham, West Devon, Durham, &amp; South Kesteven</a:t>
            </a:r>
            <a:r>
              <a:rPr lang="en-GB" dirty="0"/>
              <a:t>.</a:t>
            </a:r>
            <a:endParaRPr lang="en-GB" dirty="0" smtClean="0">
              <a:solidFill>
                <a:srgbClr val="FF000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b="1" dirty="0" smtClean="0"/>
              <a:t>Opened new centres: </a:t>
            </a:r>
            <a:r>
              <a:rPr lang="en-GB" dirty="0" err="1" smtClean="0"/>
              <a:t>Batchwood</a:t>
            </a:r>
            <a:r>
              <a:rPr lang="en-GB" dirty="0" smtClean="0"/>
              <a:t> Golf &amp; Sports Centre, </a:t>
            </a:r>
            <a:r>
              <a:rPr lang="en-GB" dirty="0" err="1" smtClean="0"/>
              <a:t>lifestyles@tiddenfoot</a:t>
            </a:r>
            <a:r>
              <a:rPr lang="en-GB" dirty="0" smtClean="0"/>
              <a:t>, BP </a:t>
            </a:r>
            <a:r>
              <a:rPr lang="en-GB" dirty="0" err="1" smtClean="0"/>
              <a:t>Bedfont</a:t>
            </a:r>
            <a:r>
              <a:rPr lang="en-GB" dirty="0" smtClean="0"/>
              <a:t> &amp; </a:t>
            </a:r>
            <a:r>
              <a:rPr lang="en-GB" dirty="0" err="1" smtClean="0"/>
              <a:t>Bulmershe</a:t>
            </a:r>
            <a:r>
              <a:rPr lang="en-GB" dirty="0" smtClean="0"/>
              <a:t> Leisure Centre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b="1" dirty="0" smtClean="0"/>
              <a:t>Examples of operational improvements</a:t>
            </a:r>
            <a:r>
              <a:rPr lang="en-GB" dirty="0" smtClean="0"/>
              <a:t>: new customer journey &amp; gym floors reconfigured, 29 pools all operating new lessons technology, group exercise investment &amp; Les Mills partnership, 6000 children on activity camps</a:t>
            </a:r>
            <a:r>
              <a:rPr lang="en-GB" dirty="0"/>
              <a:t>, 5 </a:t>
            </a:r>
            <a:r>
              <a:rPr lang="en-GB" dirty="0" smtClean="0"/>
              <a:t>café</a:t>
            </a:r>
            <a:r>
              <a:rPr lang="en-GB" dirty="0"/>
              <a:t>s</a:t>
            </a:r>
            <a:r>
              <a:rPr lang="en-GB" dirty="0" smtClean="0"/>
              <a:t> opened with Costa, over 100 apprenticeships recruited &amp; 463 lifeguards trained in NPLQ. 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b="1" dirty="0" smtClean="0"/>
              <a:t>Examples of outstanding community programmes: </a:t>
            </a:r>
            <a:r>
              <a:rPr lang="en-GB" dirty="0" smtClean="0"/>
              <a:t>Vitality, Play Outreach, </a:t>
            </a:r>
            <a:r>
              <a:rPr lang="en-GB" dirty="0" err="1" smtClean="0"/>
              <a:t>Nkstrollers</a:t>
            </a:r>
            <a:r>
              <a:rPr lang="en-GB" dirty="0" smtClean="0"/>
              <a:t>, Inspire Dance, Grove Theatre Academy, Special Olympics, St Albans Half Marathon &amp; Tour De Vale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99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Wokingham Borough Council – </a:t>
            </a:r>
            <a:r>
              <a:rPr lang="en-US" b="1" dirty="0" smtClean="0"/>
              <a:t>Case Study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66089"/>
            <a:ext cx="5433647" cy="5385724"/>
          </a:xfrm>
        </p:spPr>
        <p:txBody>
          <a:bodyPr>
            <a:normAutofit fontScale="925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GB" dirty="0" smtClean="0"/>
              <a:t>WBC has 3 successful leisure centres operated by 1Life with nearly a million annual customer visits.  Thus with facilities over-subscribed </a:t>
            </a:r>
            <a:r>
              <a:rPr lang="en-GB" b="1" dirty="0" smtClean="0"/>
              <a:t>what more could We do</a:t>
            </a:r>
            <a:r>
              <a:rPr lang="en-GB" dirty="0" smtClean="0"/>
              <a:t>?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dirty="0" err="1" smtClean="0"/>
              <a:t>Bulmershe</a:t>
            </a:r>
            <a:r>
              <a:rPr lang="en-GB" dirty="0" smtClean="0"/>
              <a:t> Leisure Centre, which was a tired 1970’s building, was added to the leisure management </a:t>
            </a:r>
            <a:r>
              <a:rPr lang="en-GB" dirty="0" err="1" smtClean="0"/>
              <a:t>contrcat</a:t>
            </a:r>
            <a:r>
              <a:rPr lang="en-GB" smtClean="0"/>
              <a:t> </a:t>
            </a:r>
            <a:r>
              <a:rPr lang="en-GB" b="1" smtClean="0"/>
              <a:t>what </a:t>
            </a:r>
            <a:r>
              <a:rPr lang="en-GB" b="1" dirty="0" smtClean="0"/>
              <a:t>value could We add?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dirty="0" smtClean="0"/>
              <a:t>WBC also faces budget constraints and is trying to tackle health &amp; wellbeing with a borough-wide strategy, so </a:t>
            </a:r>
            <a:r>
              <a:rPr lang="en-GB" b="1" dirty="0" smtClean="0"/>
              <a:t>what could We contribute?</a:t>
            </a:r>
            <a:endParaRPr lang="en-GB" b="1" dirty="0"/>
          </a:p>
          <a:p>
            <a:pPr marL="457200" lvl="0" indent="-457200">
              <a:buFont typeface="+mj-lt"/>
              <a:buAutoNum type="arabicPeriod"/>
            </a:pP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49110" y="1417638"/>
            <a:ext cx="2848706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1Life and WBC agreed a £2.2 million investment package for all sites</a:t>
            </a:r>
            <a:endParaRPr lang="en-GB" sz="2000" b="1" dirty="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49109" y="3244949"/>
            <a:ext cx="2848706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2 months we’ve implemented a total transformation </a:t>
            </a:r>
            <a:endParaRPr lang="en-GB" sz="2000" b="1" dirty="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49110" y="4764485"/>
            <a:ext cx="2848706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1Life operate </a:t>
            </a:r>
            <a:r>
              <a:rPr lang="en-GB" sz="2000" b="1" dirty="0" err="1" smtClean="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Bulmershe</a:t>
            </a:r>
            <a:r>
              <a:rPr lang="en-GB" sz="2000" b="1" dirty="0" smtClean="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LC for zero subsidy </a:t>
            </a:r>
            <a:endParaRPr lang="en-GB" sz="2000" b="1" dirty="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79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4325558"/>
            <a:ext cx="3552092" cy="2340681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New</a:t>
            </a:r>
            <a:r>
              <a:rPr lang="en-GB" dirty="0" smtClean="0"/>
              <a:t> - </a:t>
            </a:r>
            <a:r>
              <a:rPr lang="en-GB" dirty="0" err="1" smtClean="0"/>
              <a:t>Bulmershe</a:t>
            </a:r>
            <a:r>
              <a:rPr lang="en-GB" dirty="0" smtClean="0"/>
              <a:t> Leisure Centre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17638"/>
            <a:ext cx="9215686" cy="26584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3308" y="4172885"/>
            <a:ext cx="3528980" cy="2514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9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ets go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46619" y="1829184"/>
            <a:ext cx="5561682" cy="2780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88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2142</TotalTime>
  <Words>604</Words>
  <Application>Microsoft Office PowerPoint</Application>
  <PresentationFormat>On-screen Show (4:3)</PresentationFormat>
  <Paragraphs>45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Custom Design</vt:lpstr>
      <vt:lpstr>Leisure</vt:lpstr>
      <vt:lpstr>Working together for a brighter future</vt:lpstr>
      <vt:lpstr>Key Values</vt:lpstr>
      <vt:lpstr>Business Improvement Programme</vt:lpstr>
      <vt:lpstr>Achievements</vt:lpstr>
      <vt:lpstr>Wokingham Borough Council – Case Study</vt:lpstr>
      <vt:lpstr>New - Bulmershe Leisure Centre</vt:lpstr>
      <vt:lpstr>PowerPoint Presentation</vt:lpstr>
    </vt:vector>
  </TitlesOfParts>
  <Company>WiseTiger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Culture First</cp:lastModifiedBy>
  <cp:revision>203</cp:revision>
  <cp:lastPrinted>2015-06-25T10:37:40Z</cp:lastPrinted>
  <dcterms:created xsi:type="dcterms:W3CDTF">2013-10-14T20:38:45Z</dcterms:created>
  <dcterms:modified xsi:type="dcterms:W3CDTF">2015-06-30T12:58:38Z</dcterms:modified>
</cp:coreProperties>
</file>