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388" r:id="rId3"/>
    <p:sldId id="400" r:id="rId4"/>
    <p:sldId id="407" r:id="rId5"/>
    <p:sldId id="387" r:id="rId6"/>
    <p:sldId id="389" r:id="rId7"/>
    <p:sldId id="380" r:id="rId8"/>
    <p:sldId id="370" r:id="rId9"/>
    <p:sldId id="390" r:id="rId10"/>
    <p:sldId id="308" r:id="rId11"/>
    <p:sldId id="398" r:id="rId12"/>
    <p:sldId id="391" r:id="rId13"/>
    <p:sldId id="404" r:id="rId14"/>
    <p:sldId id="405" r:id="rId15"/>
    <p:sldId id="406" r:id="rId16"/>
    <p:sldId id="392" r:id="rId17"/>
    <p:sldId id="393" r:id="rId18"/>
    <p:sldId id="352" r:id="rId19"/>
    <p:sldId id="338" r:id="rId20"/>
    <p:sldId id="401" r:id="rId21"/>
    <p:sldId id="394" r:id="rId22"/>
    <p:sldId id="402" r:id="rId23"/>
    <p:sldId id="399" r:id="rId24"/>
    <p:sldId id="403" r:id="rId25"/>
    <p:sldId id="279" r:id="rId26"/>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B6"/>
    <a:srgbClr val="26A59B"/>
    <a:srgbClr val="2374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0263" autoAdjust="0"/>
  </p:normalViewPr>
  <p:slideViewPr>
    <p:cSldViewPr snapToGrid="0" snapToObjects="1">
      <p:cViewPr>
        <p:scale>
          <a:sx n="70" d="100"/>
          <a:sy n="70" d="100"/>
        </p:scale>
        <p:origin x="-2898"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68" d="100"/>
          <a:sy n="68" d="100"/>
        </p:scale>
        <p:origin x="-2334"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DD75402-567E-3344-8FBB-8AD0C7C9DBCA}" type="datetimeFigureOut">
              <a:rPr lang="en-US" smtClean="0"/>
              <a:pPr/>
              <a:t>6/23/2015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50B4580-18F1-E548-A257-3A4FF5724BA2}" type="slidenum">
              <a:rPr lang="en-US" smtClean="0"/>
              <a:pPr/>
              <a:t>‹#›</a:t>
            </a:fld>
            <a:endParaRPr lang="en-US"/>
          </a:p>
        </p:txBody>
      </p:sp>
    </p:spTree>
    <p:extLst>
      <p:ext uri="{BB962C8B-B14F-4D97-AF65-F5344CB8AC3E}">
        <p14:creationId xmlns:p14="http://schemas.microsoft.com/office/powerpoint/2010/main" val="1098051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Tuna" TargetMode="External"/><Relationship Id="rId3" Type="http://schemas.openxmlformats.org/officeDocument/2006/relationships/hyperlink" Target="https://en.wikipedia.org/wiki/Fusion_cuisine" TargetMode="External"/><Relationship Id="rId7" Type="http://schemas.openxmlformats.org/officeDocument/2006/relationships/hyperlink" Target="https://en.wikipedia.org/wiki/Ch%C5%ABtoro" TargetMode="External"/><Relationship Id="rId12" Type="http://schemas.openxmlformats.org/officeDocument/2006/relationships/hyperlink" Target="https://en.wikipedia.org/wiki/Southern_Californi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United_States" TargetMode="External"/><Relationship Id="rId11" Type="http://schemas.openxmlformats.org/officeDocument/2006/relationships/hyperlink" Target="https://en.wikipedia.org/wiki/Sushi" TargetMode="External"/><Relationship Id="rId5" Type="http://schemas.openxmlformats.org/officeDocument/2006/relationships/hyperlink" Target="https://en.wikipedia.org/wiki/California" TargetMode="External"/><Relationship Id="rId10" Type="http://schemas.openxmlformats.org/officeDocument/2006/relationships/hyperlink" Target="https://en.wikipedia.org/wiki/Nori" TargetMode="External"/><Relationship Id="rId4" Type="http://schemas.openxmlformats.org/officeDocument/2006/relationships/hyperlink" Target="https://en.wikipedia.org/wiki/Los_Angeles" TargetMode="External"/><Relationship Id="rId9" Type="http://schemas.openxmlformats.org/officeDocument/2006/relationships/hyperlink" Target="https://en.wikipedia.org/wiki/California_rol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fonline.org/pdf/UK%20Giving%202012-1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1</a:t>
            </a:fld>
            <a:endParaRPr lang="en-US"/>
          </a:p>
        </p:txBody>
      </p:sp>
    </p:spTree>
    <p:extLst>
      <p:ext uri="{BB962C8B-B14F-4D97-AF65-F5344CB8AC3E}">
        <p14:creationId xmlns:p14="http://schemas.microsoft.com/office/powerpoint/2010/main" val="263649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23</a:t>
            </a:fld>
            <a:endParaRPr lang="en-US"/>
          </a:p>
        </p:txBody>
      </p:sp>
    </p:spTree>
    <p:extLst>
      <p:ext uri="{BB962C8B-B14F-4D97-AF65-F5344CB8AC3E}">
        <p14:creationId xmlns:p14="http://schemas.microsoft.com/office/powerpoint/2010/main" val="263649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As one of the most popular styles of sushi in the US market, the California roll has been influential in sushi's global popularity and in inspiring sushi chefs around the world in creating their non-traditional </a:t>
            </a:r>
            <a:r>
              <a:rPr lang="en-GB" sz="1200" b="0" i="0" kern="1200" dirty="0" smtClean="0">
                <a:solidFill>
                  <a:schemeClr val="tx1"/>
                </a:solidFill>
                <a:latin typeface="+mn-lt"/>
                <a:ea typeface="+mn-ea"/>
                <a:cs typeface="+mn-cs"/>
                <a:hlinkClick r:id="rId3" tooltip="Fusion cuisine"/>
              </a:rPr>
              <a:t>fusion cuisine</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In the 1960s, </a:t>
            </a:r>
            <a:r>
              <a:rPr lang="en-GB" sz="1200" b="0" i="0" u="none" strike="noStrike" kern="1200" dirty="0" smtClean="0">
                <a:solidFill>
                  <a:schemeClr val="tx1"/>
                </a:solidFill>
                <a:latin typeface="+mn-lt"/>
                <a:ea typeface="+mn-ea"/>
                <a:cs typeface="+mn-cs"/>
                <a:hlinkClick r:id="rId4" tooltip="Los Angeles"/>
              </a:rPr>
              <a:t>Los Angeles</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5" tooltip="California"/>
              </a:rPr>
              <a:t>California</a:t>
            </a:r>
            <a:r>
              <a:rPr lang="en-GB" sz="1200" b="0" i="0" kern="1200" dirty="0" smtClean="0">
                <a:solidFill>
                  <a:schemeClr val="tx1"/>
                </a:solidFill>
                <a:latin typeface="+mn-lt"/>
                <a:ea typeface="+mn-ea"/>
                <a:cs typeface="+mn-cs"/>
              </a:rPr>
              <a:t> became the entry point for sushi chefs from Japan seeking to make their fortune in the </a:t>
            </a:r>
            <a:r>
              <a:rPr lang="en-GB" sz="1200" b="0" i="0" u="none" strike="noStrike" kern="1200" dirty="0" smtClean="0">
                <a:solidFill>
                  <a:schemeClr val="tx1"/>
                </a:solidFill>
                <a:latin typeface="+mn-lt"/>
                <a:ea typeface="+mn-ea"/>
                <a:cs typeface="+mn-cs"/>
                <a:hlinkClick r:id="rId6" tooltip="United States"/>
              </a:rPr>
              <a:t>United States</a:t>
            </a:r>
            <a:r>
              <a:rPr lang="en-GB" sz="1200" b="0" i="0" kern="1200" dirty="0" smtClean="0">
                <a:solidFill>
                  <a:schemeClr val="tx1"/>
                </a:solidFill>
                <a:latin typeface="+mn-lt"/>
                <a:ea typeface="+mn-ea"/>
                <a:cs typeface="+mn-cs"/>
              </a:rPr>
              <a:t>. The Tokyo </a:t>
            </a:r>
            <a:r>
              <a:rPr lang="en-GB" sz="1200" b="0" i="0" kern="1200" dirty="0" err="1" smtClean="0">
                <a:solidFill>
                  <a:schemeClr val="tx1"/>
                </a:solidFill>
                <a:latin typeface="+mn-lt"/>
                <a:ea typeface="+mn-ea"/>
                <a:cs typeface="+mn-cs"/>
              </a:rPr>
              <a:t>Kaikan</a:t>
            </a:r>
            <a:r>
              <a:rPr lang="en-GB" sz="1200" b="0" i="0" kern="1200" dirty="0" smtClean="0">
                <a:solidFill>
                  <a:schemeClr val="tx1"/>
                </a:solidFill>
                <a:latin typeface="+mn-lt"/>
                <a:ea typeface="+mn-ea"/>
                <a:cs typeface="+mn-cs"/>
              </a:rPr>
              <a:t> restaurant then featured one of the first sushi bars in Los Angeles. Ichiro </a:t>
            </a:r>
            <a:r>
              <a:rPr lang="en-GB" sz="1200" b="0" i="0" kern="1200" dirty="0" err="1" smtClean="0">
                <a:solidFill>
                  <a:schemeClr val="tx1"/>
                </a:solidFill>
                <a:latin typeface="+mn-lt"/>
                <a:ea typeface="+mn-ea"/>
                <a:cs typeface="+mn-cs"/>
              </a:rPr>
              <a:t>Mashita</a:t>
            </a:r>
            <a:r>
              <a:rPr lang="en-GB" sz="1200" b="0" i="0" kern="1200" dirty="0" smtClean="0">
                <a:solidFill>
                  <a:schemeClr val="tx1"/>
                </a:solidFill>
                <a:latin typeface="+mn-lt"/>
                <a:ea typeface="+mn-ea"/>
                <a:cs typeface="+mn-cs"/>
              </a:rPr>
              <a:t>, a sushi chef at the </a:t>
            </a:r>
            <a:r>
              <a:rPr lang="en-GB" sz="1200" b="0" i="0" kern="1200" dirty="0" err="1" smtClean="0">
                <a:solidFill>
                  <a:schemeClr val="tx1"/>
                </a:solidFill>
                <a:latin typeface="+mn-lt"/>
                <a:ea typeface="+mn-ea"/>
                <a:cs typeface="+mn-cs"/>
              </a:rPr>
              <a:t>Kaikan</a:t>
            </a:r>
            <a:r>
              <a:rPr lang="en-GB" sz="1200" b="0" i="0" kern="1200" dirty="0" smtClean="0">
                <a:solidFill>
                  <a:schemeClr val="tx1"/>
                </a:solidFill>
                <a:latin typeface="+mn-lt"/>
                <a:ea typeface="+mn-ea"/>
                <a:cs typeface="+mn-cs"/>
              </a:rPr>
              <a:t>, began substituting avocado for </a:t>
            </a:r>
            <a:r>
              <a:rPr lang="en-GB" sz="1200" b="0" i="1" u="none" strike="noStrike" kern="1200" dirty="0" err="1" smtClean="0">
                <a:solidFill>
                  <a:schemeClr val="tx1"/>
                </a:solidFill>
                <a:latin typeface="+mn-lt"/>
                <a:ea typeface="+mn-ea"/>
                <a:cs typeface="+mn-cs"/>
                <a:hlinkClick r:id="rId7" tooltip="Chūtoro"/>
              </a:rPr>
              <a:t>toro</a:t>
            </a:r>
            <a:r>
              <a:rPr lang="en-GB" sz="1200" b="0" i="0" kern="1200" dirty="0" smtClean="0">
                <a:solidFill>
                  <a:schemeClr val="tx1"/>
                </a:solidFill>
                <a:latin typeface="+mn-lt"/>
                <a:ea typeface="+mn-ea"/>
                <a:cs typeface="+mn-cs"/>
              </a:rPr>
              <a:t> (fatty </a:t>
            </a:r>
            <a:r>
              <a:rPr lang="en-GB" sz="1200" b="0" i="0" u="none" strike="noStrike" kern="1200" dirty="0" smtClean="0">
                <a:solidFill>
                  <a:schemeClr val="tx1"/>
                </a:solidFill>
                <a:latin typeface="+mn-lt"/>
                <a:ea typeface="+mn-ea"/>
                <a:cs typeface="+mn-cs"/>
                <a:hlinkClick r:id="rId8" tooltip="Tuna"/>
              </a:rPr>
              <a:t>tuna</a:t>
            </a:r>
            <a:r>
              <a:rPr lang="en-GB" sz="1200" b="0" i="0" kern="1200" dirty="0" smtClean="0">
                <a:solidFill>
                  <a:schemeClr val="tx1"/>
                </a:solidFill>
                <a:latin typeface="+mn-lt"/>
                <a:ea typeface="+mn-ea"/>
                <a:cs typeface="+mn-cs"/>
              </a:rPr>
              <a:t>), and after further experimentation, the California roll was born.</a:t>
            </a:r>
          </a:p>
          <a:p>
            <a:r>
              <a:rPr lang="en-GB" sz="1200" b="0" i="0" u="none" strike="noStrike" kern="1200" baseline="300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Mashita</a:t>
            </a:r>
            <a:r>
              <a:rPr lang="en-GB" sz="1200" b="0" i="0" kern="1200" dirty="0" smtClean="0">
                <a:solidFill>
                  <a:schemeClr val="tx1"/>
                </a:solidFill>
                <a:latin typeface="+mn-lt"/>
                <a:ea typeface="+mn-ea"/>
                <a:cs typeface="+mn-cs"/>
              </a:rPr>
              <a:t> realized the oily texture of avocado was a perfect substitute for </a:t>
            </a:r>
            <a:r>
              <a:rPr lang="en-GB" sz="1200" b="0" i="0" kern="1200" dirty="0" err="1" smtClean="0">
                <a:solidFill>
                  <a:schemeClr val="tx1"/>
                </a:solidFill>
                <a:latin typeface="+mn-lt"/>
                <a:ea typeface="+mn-ea"/>
                <a:cs typeface="+mn-cs"/>
              </a:rPr>
              <a:t>toro</a:t>
            </a:r>
            <a:r>
              <a:rPr lang="en-GB" sz="1200" b="0" i="0" kern="1200" dirty="0" smtClean="0">
                <a:solidFill>
                  <a:schemeClr val="tx1"/>
                </a:solidFill>
                <a:latin typeface="+mn-lt"/>
                <a:ea typeface="+mn-ea"/>
                <a:cs typeface="+mn-cs"/>
              </a:rPr>
              <a:t>.</a:t>
            </a:r>
            <a:r>
              <a:rPr lang="en-GB" sz="1200" b="0" i="0" u="none" strike="noStrike" kern="1200" baseline="30000" dirty="0" smtClean="0">
                <a:solidFill>
                  <a:schemeClr val="tx1"/>
                </a:solidFill>
                <a:latin typeface="+mn-lt"/>
                <a:ea typeface="+mn-ea"/>
                <a:cs typeface="+mn-cs"/>
                <a:hlinkClick r:id="rId9"/>
              </a:rPr>
              <a:t>[</a:t>
            </a:r>
            <a:r>
              <a:rPr lang="en-GB" sz="1200" b="0" i="0" kern="1200" dirty="0" smtClean="0">
                <a:solidFill>
                  <a:schemeClr val="tx1"/>
                </a:solidFill>
                <a:latin typeface="+mn-lt"/>
                <a:ea typeface="+mn-ea"/>
                <a:cs typeface="+mn-cs"/>
              </a:rPr>
              <a:t>Traditionally sushi rolls are wrapped with </a:t>
            </a:r>
            <a:r>
              <a:rPr lang="en-GB" sz="1200" b="0" i="0" u="none" strike="noStrike" kern="1200" dirty="0" err="1" smtClean="0">
                <a:solidFill>
                  <a:schemeClr val="tx1"/>
                </a:solidFill>
                <a:latin typeface="+mn-lt"/>
                <a:ea typeface="+mn-ea"/>
                <a:cs typeface="+mn-cs"/>
                <a:hlinkClick r:id="rId10" tooltip="Nori"/>
              </a:rPr>
              <a:t>nori</a:t>
            </a:r>
            <a:r>
              <a:rPr lang="en-GB" sz="1200" b="0" i="0" kern="1200" dirty="0" smtClean="0">
                <a:solidFill>
                  <a:schemeClr val="tx1"/>
                </a:solidFill>
                <a:latin typeface="+mn-lt"/>
                <a:ea typeface="+mn-ea"/>
                <a:cs typeface="+mn-cs"/>
              </a:rPr>
              <a:t> on the outside. But </a:t>
            </a:r>
            <a:r>
              <a:rPr lang="en-GB" sz="1200" b="0" i="0" kern="1200" dirty="0" err="1" smtClean="0">
                <a:solidFill>
                  <a:schemeClr val="tx1"/>
                </a:solidFill>
                <a:latin typeface="+mn-lt"/>
                <a:ea typeface="+mn-ea"/>
                <a:cs typeface="+mn-cs"/>
              </a:rPr>
              <a:t>Mashita</a:t>
            </a:r>
            <a:r>
              <a:rPr lang="en-GB" sz="1200" b="0" i="0" kern="1200" dirty="0" smtClean="0">
                <a:solidFill>
                  <a:schemeClr val="tx1"/>
                </a:solidFill>
                <a:latin typeface="+mn-lt"/>
                <a:ea typeface="+mn-ea"/>
                <a:cs typeface="+mn-cs"/>
              </a:rPr>
              <a:t> also eventually made the roll "inside-out", </a:t>
            </a:r>
            <a:r>
              <a:rPr lang="en-GB" sz="1200" b="0" i="0" kern="1200" dirty="0" err="1" smtClean="0">
                <a:solidFill>
                  <a:schemeClr val="tx1"/>
                </a:solidFill>
                <a:latin typeface="+mn-lt"/>
                <a:ea typeface="+mn-ea"/>
                <a:cs typeface="+mn-cs"/>
              </a:rPr>
              <a:t>i.e.</a:t>
            </a:r>
            <a:r>
              <a:rPr lang="en-GB" sz="1200" b="0" i="0" u="none" strike="noStrike" kern="1200" dirty="0" err="1" smtClean="0">
                <a:solidFill>
                  <a:schemeClr val="tx1"/>
                </a:solidFill>
                <a:latin typeface="+mn-lt"/>
                <a:ea typeface="+mn-ea"/>
                <a:cs typeface="+mn-cs"/>
                <a:hlinkClick r:id="rId11" tooltip="Sushi"/>
              </a:rPr>
              <a:t>uramaki</a:t>
            </a:r>
            <a:r>
              <a:rPr lang="en-GB" sz="1200" b="0" i="0" kern="1200" dirty="0" smtClean="0">
                <a:solidFill>
                  <a:schemeClr val="tx1"/>
                </a:solidFill>
                <a:latin typeface="+mn-lt"/>
                <a:ea typeface="+mn-ea"/>
                <a:cs typeface="+mn-cs"/>
              </a:rPr>
              <a:t>, because Americans did not like seeing and chewing the </a:t>
            </a:r>
            <a:r>
              <a:rPr lang="en-GB" sz="1200" b="0" i="0" kern="1200" dirty="0" err="1" smtClean="0">
                <a:solidFill>
                  <a:schemeClr val="tx1"/>
                </a:solidFill>
                <a:latin typeface="+mn-lt"/>
                <a:ea typeface="+mn-ea"/>
                <a:cs typeface="+mn-cs"/>
              </a:rPr>
              <a:t>nori</a:t>
            </a:r>
            <a:r>
              <a:rPr lang="en-GB" sz="1200" b="0" i="0" kern="1200" dirty="0" smtClean="0">
                <a:solidFill>
                  <a:schemeClr val="tx1"/>
                </a:solidFill>
                <a:latin typeface="+mn-lt"/>
                <a:ea typeface="+mn-ea"/>
                <a:cs typeface="+mn-cs"/>
              </a:rPr>
              <a:t> on the outside of the roll. After becoming a </a:t>
            </a:r>
            <a:r>
              <a:rPr lang="en-GB" sz="1200" b="0" i="0" kern="1200" dirty="0" err="1" smtClean="0">
                <a:solidFill>
                  <a:schemeClr val="tx1"/>
                </a:solidFill>
                <a:latin typeface="+mn-lt"/>
                <a:ea typeface="+mn-ea"/>
                <a:cs typeface="+mn-cs"/>
              </a:rPr>
              <a:t>favorite</a:t>
            </a:r>
            <a:r>
              <a:rPr lang="en-GB" sz="1200" b="0" i="0" kern="1200" dirty="0" smtClean="0">
                <a:solidFill>
                  <a:schemeClr val="tx1"/>
                </a:solidFill>
                <a:latin typeface="+mn-lt"/>
                <a:ea typeface="+mn-ea"/>
                <a:cs typeface="+mn-cs"/>
              </a:rPr>
              <a:t> in </a:t>
            </a:r>
            <a:r>
              <a:rPr lang="en-GB" sz="1200" b="0" i="0" u="none" strike="noStrike" kern="1200" dirty="0" smtClean="0">
                <a:solidFill>
                  <a:schemeClr val="tx1"/>
                </a:solidFill>
                <a:latin typeface="+mn-lt"/>
                <a:ea typeface="+mn-ea"/>
                <a:cs typeface="+mn-cs"/>
                <a:hlinkClick r:id="rId12" tooltip="Southern California"/>
              </a:rPr>
              <a:t>Southern California</a:t>
            </a:r>
            <a:r>
              <a:rPr lang="en-GB" sz="1200" b="0" i="0" kern="1200" dirty="0" smtClean="0">
                <a:solidFill>
                  <a:schemeClr val="tx1"/>
                </a:solidFill>
                <a:latin typeface="+mn-lt"/>
                <a:ea typeface="+mn-ea"/>
                <a:cs typeface="+mn-cs"/>
              </a:rPr>
              <a:t> it eventually became popular all across the United States by the 1980s. </a:t>
            </a:r>
          </a:p>
        </p:txBody>
      </p:sp>
      <p:sp>
        <p:nvSpPr>
          <p:cNvPr id="4" name="Slide Number Placeholder 3"/>
          <p:cNvSpPr>
            <a:spLocks noGrp="1"/>
          </p:cNvSpPr>
          <p:nvPr>
            <p:ph type="sldNum" sz="quarter" idx="10"/>
          </p:nvPr>
        </p:nvSpPr>
        <p:spPr/>
        <p:txBody>
          <a:bodyPr/>
          <a:lstStyle/>
          <a:p>
            <a:fld id="{E50B4580-18F1-E548-A257-3A4FF5724BA2}"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25</a:t>
            </a:fld>
            <a:endParaRPr lang="en-US"/>
          </a:p>
        </p:txBody>
      </p:sp>
    </p:spTree>
    <p:extLst>
      <p:ext uri="{BB962C8B-B14F-4D97-AF65-F5344CB8AC3E}">
        <p14:creationId xmlns:p14="http://schemas.microsoft.com/office/powerpoint/2010/main" val="310295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52 local authorities responded to the request for information, representing just under 16% of the 326 local authorities in England. </a:t>
            </a:r>
            <a:br>
              <a:rPr lang="en-GB" sz="1200" b="0" i="0" kern="1200" dirty="0" smtClean="0">
                <a:solidFill>
                  <a:schemeClr val="tx1"/>
                </a:solidFill>
                <a:latin typeface="+mn-lt"/>
                <a:ea typeface="+mn-ea"/>
                <a:cs typeface="+mn-cs"/>
              </a:rPr>
            </a:br>
            <a:endParaRPr lang="en-GB" sz="1200" b="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8 (20%)</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Sports/Leisure closed / decommissioned</a:t>
            </a:r>
          </a:p>
          <a:p>
            <a:r>
              <a:rPr lang="en-GB" sz="1200" b="0" i="0" kern="1200" dirty="0" smtClean="0">
                <a:solidFill>
                  <a:schemeClr val="tx1"/>
                </a:solidFill>
                <a:latin typeface="+mn-lt"/>
                <a:ea typeface="+mn-ea"/>
                <a:cs typeface="+mn-cs"/>
              </a:rPr>
              <a:t>9 (23%) -</a:t>
            </a:r>
            <a:r>
              <a:rPr lang="en-GB" sz="1200" b="0" i="0" kern="1200" baseline="0" dirty="0" smtClean="0">
                <a:solidFill>
                  <a:schemeClr val="tx1"/>
                </a:solidFill>
                <a:latin typeface="+mn-lt"/>
                <a:ea typeface="+mn-ea"/>
                <a:cs typeface="+mn-cs"/>
              </a:rPr>
              <a:t> Play</a:t>
            </a:r>
            <a:r>
              <a:rPr lang="en-GB" sz="1200" b="0" i="0" kern="1200" dirty="0" smtClean="0">
                <a:solidFill>
                  <a:schemeClr val="tx1"/>
                </a:solidFill>
                <a:latin typeface="+mn-lt"/>
                <a:ea typeface="+mn-ea"/>
                <a:cs typeface="+mn-cs"/>
              </a:rPr>
              <a:t> closed or decommissioned</a:t>
            </a:r>
          </a:p>
          <a:p>
            <a:r>
              <a:rPr lang="en-GB" sz="1200" b="0" i="0" kern="1200" dirty="0" smtClean="0">
                <a:solidFill>
                  <a:schemeClr val="tx1"/>
                </a:solidFill>
                <a:latin typeface="+mn-lt"/>
                <a:ea typeface="+mn-ea"/>
                <a:cs typeface="+mn-cs"/>
              </a:rPr>
              <a:t>7  (18%) – Tourist</a:t>
            </a:r>
            <a:r>
              <a:rPr lang="en-GB" sz="1200" b="0" i="0" kern="1200" baseline="0" dirty="0" smtClean="0">
                <a:solidFill>
                  <a:schemeClr val="tx1"/>
                </a:solidFill>
                <a:latin typeface="+mn-lt"/>
                <a:ea typeface="+mn-ea"/>
                <a:cs typeface="+mn-cs"/>
              </a:rPr>
              <a:t> Information Centres </a:t>
            </a:r>
            <a:r>
              <a:rPr lang="en-GB" sz="1200" b="0" i="0" kern="1200" dirty="0" smtClean="0">
                <a:solidFill>
                  <a:schemeClr val="tx1"/>
                </a:solidFill>
                <a:latin typeface="+mn-lt"/>
                <a:ea typeface="+mn-ea"/>
                <a:cs typeface="+mn-cs"/>
              </a:rPr>
              <a:t>closed / decommissioned</a:t>
            </a:r>
          </a:p>
          <a:p>
            <a:r>
              <a:rPr lang="en-GB" sz="1200" b="0" i="0" kern="1200" smtClean="0">
                <a:solidFill>
                  <a:schemeClr val="tx1"/>
                </a:solidFill>
                <a:latin typeface="+mn-lt"/>
                <a:ea typeface="+mn-ea"/>
                <a:cs typeface="+mn-cs"/>
              </a:rPr>
              <a:t>7 (18%)</a:t>
            </a:r>
            <a:r>
              <a:rPr lang="en-GB" sz="1200" b="0" i="0" kern="1200" baseline="0" smtClean="0">
                <a:solidFill>
                  <a:schemeClr val="tx1"/>
                </a:solidFill>
                <a:latin typeface="+mn-lt"/>
                <a:ea typeface="+mn-ea"/>
                <a:cs typeface="+mn-cs"/>
              </a:rPr>
              <a:t> </a:t>
            </a:r>
            <a:r>
              <a:rPr lang="en-GB" sz="1200" b="0" i="0" kern="1200" baseline="0" dirty="0" smtClean="0">
                <a:solidFill>
                  <a:schemeClr val="tx1"/>
                </a:solidFill>
                <a:latin typeface="+mn-lt"/>
                <a:ea typeface="+mn-ea"/>
                <a:cs typeface="+mn-cs"/>
              </a:rPr>
              <a:t>– Libraries c</a:t>
            </a:r>
            <a:r>
              <a:rPr lang="en-GB" sz="1200" b="0" i="0" kern="1200" dirty="0" smtClean="0">
                <a:solidFill>
                  <a:schemeClr val="tx1"/>
                </a:solidFill>
                <a:latin typeface="+mn-lt"/>
                <a:ea typeface="+mn-ea"/>
                <a:cs typeface="+mn-cs"/>
              </a:rPr>
              <a:t>losed / decommissioned </a:t>
            </a:r>
          </a:p>
          <a:p>
            <a:r>
              <a:rPr lang="en-GB" sz="1200" b="0" i="0" kern="1200" dirty="0" smtClean="0">
                <a:solidFill>
                  <a:schemeClr val="tx1"/>
                </a:solidFill>
                <a:latin typeface="+mn-lt"/>
                <a:ea typeface="+mn-ea"/>
                <a:cs typeface="+mn-cs"/>
              </a:rPr>
              <a:t>removed or reduced community grants and aid above 15% for the arts.</a:t>
            </a:r>
            <a:br>
              <a:rPr lang="en-GB" sz="1200" b="0" i="0" kern="1200" dirty="0" smtClean="0">
                <a:solidFill>
                  <a:schemeClr val="tx1"/>
                </a:solidFill>
                <a:latin typeface="+mn-lt"/>
                <a:ea typeface="+mn-ea"/>
                <a:cs typeface="+mn-cs"/>
              </a:rPr>
            </a:b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Biggest impacts -</a:t>
            </a:r>
            <a:r>
              <a:rPr lang="en-GB" sz="1200" b="0" i="0" kern="1200" baseline="0" dirty="0" smtClean="0">
                <a:solidFill>
                  <a:schemeClr val="tx1"/>
                </a:solidFill>
                <a:latin typeface="+mn-lt"/>
                <a:ea typeface="+mn-ea"/>
                <a:cs typeface="+mn-cs"/>
              </a:rPr>
              <a:t> sp</a:t>
            </a:r>
            <a:r>
              <a:rPr lang="en-GB" sz="1200" b="0" i="0" kern="1200" dirty="0" smtClean="0">
                <a:solidFill>
                  <a:schemeClr val="tx1"/>
                </a:solidFill>
                <a:latin typeface="+mn-lt"/>
                <a:ea typeface="+mn-ea"/>
                <a:cs typeface="+mn-cs"/>
              </a:rPr>
              <a:t>orts development (17) and libraries (16).</a:t>
            </a:r>
          </a:p>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29% of UK </a:t>
            </a:r>
            <a:r>
              <a:rPr lang="en-GB" sz="1200" b="1" i="0" kern="1200" dirty="0" err="1" smtClean="0">
                <a:solidFill>
                  <a:schemeClr val="tx1"/>
                </a:solidFill>
                <a:latin typeface="+mn-lt"/>
                <a:ea typeface="+mn-ea"/>
                <a:cs typeface="+mn-cs"/>
              </a:rPr>
              <a:t>smartphone</a:t>
            </a:r>
            <a:r>
              <a:rPr lang="en-GB" sz="1200" b="1" i="0" kern="1200" dirty="0" smtClean="0">
                <a:solidFill>
                  <a:schemeClr val="tx1"/>
                </a:solidFill>
                <a:latin typeface="+mn-lt"/>
                <a:ea typeface="+mn-ea"/>
                <a:cs typeface="+mn-cs"/>
              </a:rPr>
              <a:t> owners have made a purchase using the mobile web</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25% of UK consumers have made a purchase using their mobile</a:t>
            </a: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50B4580-18F1-E548-A257-3A4FF5724BA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Rationale - </a:t>
            </a:r>
            <a:r>
              <a:rPr lang="en-GB" sz="1200" u="sng" kern="1200" dirty="0" smtClean="0">
                <a:solidFill>
                  <a:schemeClr val="tx1"/>
                </a:solidFill>
                <a:latin typeface="+mn-lt"/>
                <a:ea typeface="+mn-ea"/>
                <a:cs typeface="+mn-cs"/>
                <a:hlinkClick r:id="rId3"/>
              </a:rPr>
              <a:t>https://www.cafonline.org/pdf/UK%20Giving%202012-13.pdf</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90% of donations are between £1-£1000</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50B4580-18F1-E548-A257-3A4FF5724BA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10</a:t>
            </a:fld>
            <a:endParaRPr lang="en-US"/>
          </a:p>
        </p:txBody>
      </p:sp>
    </p:spTree>
    <p:extLst>
      <p:ext uri="{BB962C8B-B14F-4D97-AF65-F5344CB8AC3E}">
        <p14:creationId xmlns:p14="http://schemas.microsoft.com/office/powerpoint/2010/main" val="169239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11</a:t>
            </a:fld>
            <a:endParaRPr lang="en-US"/>
          </a:p>
        </p:txBody>
      </p:sp>
    </p:spTree>
    <p:extLst>
      <p:ext uri="{BB962C8B-B14F-4D97-AF65-F5344CB8AC3E}">
        <p14:creationId xmlns:p14="http://schemas.microsoft.com/office/powerpoint/2010/main" val="169239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18</a:t>
            </a:fld>
            <a:endParaRPr lang="en-US"/>
          </a:p>
        </p:txBody>
      </p:sp>
    </p:spTree>
    <p:extLst>
      <p:ext uri="{BB962C8B-B14F-4D97-AF65-F5344CB8AC3E}">
        <p14:creationId xmlns:p14="http://schemas.microsoft.com/office/powerpoint/2010/main" val="7863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20</a:t>
            </a:fld>
            <a:endParaRPr lang="en-US"/>
          </a:p>
        </p:txBody>
      </p:sp>
    </p:spTree>
    <p:extLst>
      <p:ext uri="{BB962C8B-B14F-4D97-AF65-F5344CB8AC3E}">
        <p14:creationId xmlns:p14="http://schemas.microsoft.com/office/powerpoint/2010/main" val="310295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0B4580-18F1-E548-A257-3A4FF5724BA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60364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6798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60832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61403D-56B8-45C0-A72E-D2371870C50C}" type="datetimeFigureOut">
              <a:rPr lang="en-GB" smtClean="0"/>
              <a:pPr/>
              <a:t>23/06/2015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52364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17802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95BFE1-599B-E045-B746-1847602E6764}" type="slidenum">
              <a:rPr lang="en-US" smtClean="0"/>
              <a:pPr/>
              <a:t>‹#›</a:t>
            </a:fld>
            <a:endParaRPr lang="en-US"/>
          </a:p>
        </p:txBody>
      </p:sp>
    </p:spTree>
    <p:extLst>
      <p:ext uri="{BB962C8B-B14F-4D97-AF65-F5344CB8AC3E}">
        <p14:creationId xmlns:p14="http://schemas.microsoft.com/office/powerpoint/2010/main" val="115359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95BFE1-599B-E045-B746-1847602E6764}" type="slidenum">
              <a:rPr lang="en-US" smtClean="0"/>
              <a:pPr/>
              <a:t>‹#›</a:t>
            </a:fld>
            <a:endParaRPr lang="en-US"/>
          </a:p>
        </p:txBody>
      </p:sp>
    </p:spTree>
    <p:extLst>
      <p:ext uri="{BB962C8B-B14F-4D97-AF65-F5344CB8AC3E}">
        <p14:creationId xmlns:p14="http://schemas.microsoft.com/office/powerpoint/2010/main" val="64657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42106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295BFE1-599B-E045-B746-1847602E6764}" type="slidenum">
              <a:rPr lang="en-US" smtClean="0"/>
              <a:pPr/>
              <a:t>‹#›</a:t>
            </a:fld>
            <a:endParaRPr lang="en-US"/>
          </a:p>
        </p:txBody>
      </p:sp>
    </p:spTree>
    <p:extLst>
      <p:ext uri="{BB962C8B-B14F-4D97-AF65-F5344CB8AC3E}">
        <p14:creationId xmlns:p14="http://schemas.microsoft.com/office/powerpoint/2010/main" val="93184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95BFE1-599B-E045-B746-1847602E6764}" type="slidenum">
              <a:rPr lang="en-US" smtClean="0"/>
              <a:pPr/>
              <a:t>‹#›</a:t>
            </a:fld>
            <a:endParaRPr lang="en-US"/>
          </a:p>
        </p:txBody>
      </p:sp>
    </p:spTree>
    <p:extLst>
      <p:ext uri="{BB962C8B-B14F-4D97-AF65-F5344CB8AC3E}">
        <p14:creationId xmlns:p14="http://schemas.microsoft.com/office/powerpoint/2010/main" val="46658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C6C0D7-9544-FF4C-BE59-F30304472E4B}" type="datetimeFigureOut">
              <a:rPr lang="en-US" smtClean="0"/>
              <a:pPr/>
              <a:t>6/23/2015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95BFE1-599B-E045-B746-1847602E6764}" type="slidenum">
              <a:rPr lang="en-US" smtClean="0"/>
              <a:pPr/>
              <a:t>‹#›</a:t>
            </a:fld>
            <a:endParaRPr lang="en-US"/>
          </a:p>
        </p:txBody>
      </p:sp>
    </p:spTree>
    <p:extLst>
      <p:ext uri="{BB962C8B-B14F-4D97-AF65-F5344CB8AC3E}">
        <p14:creationId xmlns:p14="http://schemas.microsoft.com/office/powerpoint/2010/main" val="33190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741268" y="6254885"/>
            <a:ext cx="2013626" cy="4474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48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william.makower@nationalfundingschem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srcRect/>
          <a:stretch>
            <a:fillRect/>
          </a:stretch>
        </p:blipFill>
        <p:spPr bwMode="auto">
          <a:xfrm>
            <a:off x="434042" y="5870563"/>
            <a:ext cx="8405158" cy="693758"/>
          </a:xfrm>
          <a:prstGeom prst="rect">
            <a:avLst/>
          </a:prstGeom>
          <a:noFill/>
          <a:ln w="9525">
            <a:noFill/>
            <a:miter lim="800000"/>
            <a:headEnd/>
            <a:tailEnd/>
          </a:ln>
        </p:spPr>
      </p:pic>
      <p:sp>
        <p:nvSpPr>
          <p:cNvPr id="4" name="TextBox 3"/>
          <p:cNvSpPr txBox="1"/>
          <p:nvPr/>
        </p:nvSpPr>
        <p:spPr>
          <a:xfrm>
            <a:off x="5384798" y="4031229"/>
            <a:ext cx="3390900" cy="461665"/>
          </a:xfrm>
          <a:prstGeom prst="rect">
            <a:avLst/>
          </a:prstGeom>
          <a:noFill/>
        </p:spPr>
        <p:txBody>
          <a:bodyPr wrap="square" rtlCol="0">
            <a:spAutoFit/>
          </a:bodyPr>
          <a:lstStyle/>
          <a:p>
            <a:r>
              <a:rPr lang="en-GB" sz="1200" dirty="0" smtClean="0">
                <a:solidFill>
                  <a:schemeClr val="bg1">
                    <a:lumMod val="85000"/>
                  </a:schemeClr>
                </a:solidFill>
                <a:latin typeface="Helvetica"/>
                <a:cs typeface="Helvetica"/>
              </a:rPr>
              <a:t>National Funding Scheme </a:t>
            </a:r>
          </a:p>
          <a:p>
            <a:r>
              <a:rPr lang="en-GB" sz="1200" dirty="0" smtClean="0">
                <a:solidFill>
                  <a:schemeClr val="bg1">
                    <a:lumMod val="85000"/>
                  </a:schemeClr>
                </a:solidFill>
                <a:latin typeface="Helvetica"/>
                <a:cs typeface="Helvetica"/>
              </a:rPr>
              <a:t>(Registered Charity no. 1149800)</a:t>
            </a:r>
          </a:p>
        </p:txBody>
      </p:sp>
      <p:pic>
        <p:nvPicPr>
          <p:cNvPr id="2" name="Picture 1" descr="cov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94" y="1181101"/>
            <a:ext cx="4678805" cy="3548288"/>
          </a:xfrm>
          <a:prstGeom prst="rect">
            <a:avLst/>
          </a:prstGeom>
        </p:spPr>
      </p:pic>
      <p:pic>
        <p:nvPicPr>
          <p:cNvPr id="8196" name="Picture 4" descr="N:\Artwork, logos, stationery\Logos\DONATE Logo &amp; Font\DONATE logo\Approved\large-rect-trans-white-72dpi.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48298" y="3382133"/>
            <a:ext cx="2679702" cy="523379"/>
          </a:xfrm>
          <a:prstGeom prst="rect">
            <a:avLst/>
          </a:prstGeom>
          <a:noFill/>
        </p:spPr>
      </p:pic>
    </p:spTree>
    <p:extLst>
      <p:ext uri="{BB962C8B-B14F-4D97-AF65-F5344CB8AC3E}">
        <p14:creationId xmlns:p14="http://schemas.microsoft.com/office/powerpoint/2010/main" val="91097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6-16 at 23.16.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5094" y="1910781"/>
            <a:ext cx="3590640" cy="3109952"/>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3533" y="1776293"/>
            <a:ext cx="3632201" cy="3156464"/>
          </a:xfrm>
          <a:prstGeom prst="rect">
            <a:avLst/>
          </a:prstGeom>
        </p:spPr>
      </p:pic>
      <p:sp>
        <p:nvSpPr>
          <p:cNvPr id="5" name="Rectangle 4"/>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2466" name="Picture 2"/>
          <p:cNvPicPr>
            <a:picLocks noChangeAspect="1" noChangeArrowheads="1"/>
          </p:cNvPicPr>
          <p:nvPr/>
        </p:nvPicPr>
        <p:blipFill>
          <a:blip r:embed="rId5" cstate="screen"/>
          <a:srcRect/>
          <a:stretch>
            <a:fillRect/>
          </a:stretch>
        </p:blipFill>
        <p:spPr bwMode="auto">
          <a:xfrm>
            <a:off x="1660674" y="1431328"/>
            <a:ext cx="5815393" cy="4002566"/>
          </a:xfrm>
          <a:prstGeom prst="rect">
            <a:avLst/>
          </a:prstGeom>
          <a:noFill/>
          <a:ln w="9525">
            <a:noFill/>
            <a:miter lim="800000"/>
            <a:headEnd/>
            <a:tailEnd/>
          </a:ln>
        </p:spPr>
      </p:pic>
      <p:pic>
        <p:nvPicPr>
          <p:cNvPr id="4" name="Picture 3" descr="Screen Shot 2015-06-16 at 23.22.0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1633" y="2844796"/>
            <a:ext cx="1318846" cy="2311404"/>
          </a:xfrm>
          <a:prstGeom prst="rect">
            <a:avLst/>
          </a:prstGeom>
        </p:spPr>
      </p:pic>
      <p:pic>
        <p:nvPicPr>
          <p:cNvPr id="10" name="Picture 9" descr="Screen Shot 2015-06-16 at 23.27.17.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35094" y="1910781"/>
            <a:ext cx="3590640" cy="3164730"/>
          </a:xfrm>
          <a:prstGeom prst="rect">
            <a:avLst/>
          </a:prstGeom>
        </p:spPr>
      </p:pic>
    </p:spTree>
    <p:extLst>
      <p:ext uri="{BB962C8B-B14F-4D97-AF65-F5344CB8AC3E}">
        <p14:creationId xmlns:p14="http://schemas.microsoft.com/office/powerpoint/2010/main" val="39625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314" name="Picture 2" descr="C:\Users\WMakower\AppData\Local\Temp\Rar$DIa0.329\IMG_1491.PNG"/>
          <p:cNvPicPr>
            <a:picLocks noChangeAspect="1" noChangeArrowheads="1"/>
          </p:cNvPicPr>
          <p:nvPr/>
        </p:nvPicPr>
        <p:blipFill>
          <a:blip r:embed="rId3" cstate="screen"/>
          <a:srcRect/>
          <a:stretch>
            <a:fillRect/>
          </a:stretch>
        </p:blipFill>
        <p:spPr bwMode="auto">
          <a:xfrm>
            <a:off x="1173121" y="635000"/>
            <a:ext cx="3121267" cy="5540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WMakower\Downloads\DONATE_Mob.jpg"/>
          <p:cNvPicPr>
            <a:picLocks noChangeAspect="1" noChangeArrowheads="1"/>
          </p:cNvPicPr>
          <p:nvPr/>
        </p:nvPicPr>
        <p:blipFill>
          <a:blip r:embed="rId4" cstate="screen"/>
          <a:srcRect/>
          <a:stretch>
            <a:fillRect/>
          </a:stretch>
        </p:blipFill>
        <p:spPr bwMode="auto">
          <a:xfrm>
            <a:off x="4707752" y="635000"/>
            <a:ext cx="3152606" cy="11074545"/>
          </a:xfrm>
          <a:prstGeom prst="rect">
            <a:avLst/>
          </a:prstGeom>
          <a:noFill/>
        </p:spPr>
      </p:pic>
    </p:spTree>
    <p:extLst>
      <p:ext uri="{BB962C8B-B14F-4D97-AF65-F5344CB8AC3E}">
        <p14:creationId xmlns:p14="http://schemas.microsoft.com/office/powerpoint/2010/main" val="39625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568"/>
            <a:ext cx="9144000" cy="5457555"/>
          </a:xfrm>
          <a:prstGeom prst="rect">
            <a:avLst/>
          </a:prstGeom>
        </p:spPr>
      </p:pic>
    </p:spTree>
    <p:extLst>
      <p:ext uri="{BB962C8B-B14F-4D97-AF65-F5344CB8AC3E}">
        <p14:creationId xmlns:p14="http://schemas.microsoft.com/office/powerpoint/2010/main" val="416986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6322" name="Picture 2"/>
          <p:cNvPicPr>
            <a:picLocks noGrp="1" noChangeAspect="1" noChangeArrowheads="1"/>
          </p:cNvPicPr>
          <p:nvPr>
            <p:ph idx="1"/>
          </p:nvPr>
        </p:nvPicPr>
        <p:blipFill>
          <a:blip r:embed="rId2" cstate="screen"/>
          <a:srcRect/>
          <a:stretch>
            <a:fillRect/>
          </a:stretch>
        </p:blipFill>
        <p:spPr bwMode="auto">
          <a:xfrm>
            <a:off x="0" y="0"/>
            <a:ext cx="9335069" cy="7001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7347" name="Picture 3"/>
          <p:cNvPicPr>
            <a:picLocks noGrp="1" noChangeAspect="1" noChangeArrowheads="1"/>
          </p:cNvPicPr>
          <p:nvPr>
            <p:ph idx="1"/>
          </p:nvPr>
        </p:nvPicPr>
        <p:blipFill>
          <a:blip r:embed="rId2" cstate="screen"/>
          <a:srcRect/>
          <a:stretch>
            <a:fillRect/>
          </a:stretch>
        </p:blipFill>
        <p:spPr bwMode="auto">
          <a:xfrm>
            <a:off x="6233878" y="0"/>
            <a:ext cx="3245189" cy="6750653"/>
          </a:xfrm>
          <a:prstGeom prst="rect">
            <a:avLst/>
          </a:prstGeom>
          <a:noFill/>
          <a:ln w="9525">
            <a:noFill/>
            <a:miter lim="800000"/>
            <a:headEnd/>
            <a:tailEnd/>
          </a:ln>
        </p:spPr>
      </p:pic>
      <p:pic>
        <p:nvPicPr>
          <p:cNvPr id="57348" name="Picture 4"/>
          <p:cNvPicPr>
            <a:picLocks noChangeAspect="1" noChangeArrowheads="1"/>
          </p:cNvPicPr>
          <p:nvPr/>
        </p:nvPicPr>
        <p:blipFill>
          <a:blip r:embed="rId3" cstate="screen"/>
          <a:srcRect/>
          <a:stretch>
            <a:fillRect/>
          </a:stretch>
        </p:blipFill>
        <p:spPr bwMode="auto">
          <a:xfrm>
            <a:off x="2997654" y="0"/>
            <a:ext cx="3249872" cy="6750653"/>
          </a:xfrm>
          <a:prstGeom prst="rect">
            <a:avLst/>
          </a:prstGeom>
          <a:noFill/>
          <a:ln w="9525">
            <a:noFill/>
            <a:miter lim="800000"/>
            <a:headEnd/>
            <a:tailEnd/>
          </a:ln>
        </p:spPr>
      </p:pic>
      <p:pic>
        <p:nvPicPr>
          <p:cNvPr id="57349" name="Picture 5"/>
          <p:cNvPicPr>
            <a:picLocks noChangeAspect="1" noChangeArrowheads="1"/>
          </p:cNvPicPr>
          <p:nvPr/>
        </p:nvPicPr>
        <p:blipFill>
          <a:blip r:embed="rId4" cstate="screen"/>
          <a:srcRect/>
          <a:stretch>
            <a:fillRect/>
          </a:stretch>
        </p:blipFill>
        <p:spPr bwMode="auto">
          <a:xfrm>
            <a:off x="0" y="0"/>
            <a:ext cx="3176779" cy="6750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ChangeAspect="1" noChangeArrowheads="1"/>
          </p:cNvPicPr>
          <p:nvPr/>
        </p:nvPicPr>
        <p:blipFill>
          <a:blip r:embed="rId2" cstate="screen"/>
          <a:srcRect l="5709" t="10299" r="7425" b="8806"/>
          <a:stretch>
            <a:fillRect/>
          </a:stretch>
        </p:blipFill>
        <p:spPr bwMode="auto">
          <a:xfrm>
            <a:off x="-136479" y="0"/>
            <a:ext cx="981883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N:\Talia's Files\Sadlers Wells\donate card - sadlerswells.jpg"/>
          <p:cNvPicPr>
            <a:picLocks noChangeAspect="1" noChangeArrowheads="1"/>
          </p:cNvPicPr>
          <p:nvPr/>
        </p:nvPicPr>
        <p:blipFill>
          <a:blip r:embed="rId2" cstate="screen"/>
          <a:srcRect/>
          <a:stretch>
            <a:fillRect/>
          </a:stretch>
        </p:blipFill>
        <p:spPr bwMode="auto">
          <a:xfrm>
            <a:off x="1" y="-22942"/>
            <a:ext cx="9144000" cy="68809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descr="N:\DIG\DONATEevents\Case Study material\FABW 2014\GALA Dinner 2014\Donate codes on card.png"/>
          <p:cNvPicPr>
            <a:picLocks noChangeAspect="1" noChangeArrowheads="1"/>
          </p:cNvPicPr>
          <p:nvPr/>
        </p:nvPicPr>
        <p:blipFill>
          <a:blip r:embed="rId2" cstate="screen"/>
          <a:srcRect/>
          <a:stretch>
            <a:fillRect/>
          </a:stretch>
        </p:blipFill>
        <p:spPr bwMode="auto">
          <a:xfrm>
            <a:off x="2243328" y="-1"/>
            <a:ext cx="4610671" cy="692813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2050" name="Picture 2" descr="N:\DIG\DONATEevents\_Sir Bobby Charlton FABW charity awards dinner.JPG"/>
          <p:cNvPicPr>
            <a:picLocks noChangeAspect="1" noChangeArrowheads="1"/>
          </p:cNvPicPr>
          <p:nvPr/>
        </p:nvPicPr>
        <p:blipFill>
          <a:blip r:embed="rId3" cstate="screen">
            <a:lum bright="9000" contrast="11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email"/>
          <a:srcRect/>
          <a:stretch>
            <a:fillRect/>
          </a:stretch>
        </p:blipFill>
        <p:spPr bwMode="auto">
          <a:xfrm>
            <a:off x="0" y="-171400"/>
            <a:ext cx="9144000" cy="7215188"/>
          </a:xfrm>
          <a:prstGeom prst="rect">
            <a:avLst/>
          </a:prstGeom>
          <a:noFill/>
          <a:ln w="9525">
            <a:noFill/>
            <a:miter lim="800000"/>
            <a:headEnd/>
            <a:tailEnd/>
          </a:ln>
        </p:spPr>
      </p:pic>
      <p:sp>
        <p:nvSpPr>
          <p:cNvPr id="8" name="TextBox 7"/>
          <p:cNvSpPr txBox="1"/>
          <p:nvPr/>
        </p:nvSpPr>
        <p:spPr>
          <a:xfrm>
            <a:off x="7208394" y="3121277"/>
            <a:ext cx="353548" cy="523220"/>
          </a:xfrm>
          <a:prstGeom prst="rect">
            <a:avLst/>
          </a:prstGeom>
          <a:solidFill>
            <a:schemeClr val="tx1"/>
          </a:solidFill>
        </p:spPr>
        <p:txBody>
          <a:bodyPr wrap="square" rtlCol="0">
            <a:spAutoFit/>
          </a:bodyPr>
          <a:lstStyle/>
          <a:p>
            <a:endParaRPr lang="en-GB" sz="2800" dirty="0">
              <a:solidFill>
                <a:schemeClr val="bg1"/>
              </a:solidFill>
            </a:endParaRPr>
          </a:p>
        </p:txBody>
      </p:sp>
      <p:sp>
        <p:nvSpPr>
          <p:cNvPr id="5" name="TextBox 4"/>
          <p:cNvSpPr txBox="1"/>
          <p:nvPr/>
        </p:nvSpPr>
        <p:spPr>
          <a:xfrm rot="10800000" flipH="1" flipV="1">
            <a:off x="7169282" y="3029819"/>
            <a:ext cx="630876" cy="461665"/>
          </a:xfrm>
          <a:prstGeom prst="rect">
            <a:avLst/>
          </a:prstGeom>
          <a:noFill/>
        </p:spPr>
        <p:txBody>
          <a:bodyPr wrap="square" rtlCol="0">
            <a:spAutoFit/>
          </a:bodyPr>
          <a:lstStyle/>
          <a:p>
            <a:r>
              <a:rPr lang="en-GB" sz="2400" dirty="0" smtClean="0">
                <a:solidFill>
                  <a:schemeClr val="bg1"/>
                </a:solidFill>
              </a:rPr>
              <a:t>48</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ro to DONATE_Think Digital - June 2015-0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 to DONATE_Think Digital - June 2015-0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9" y="-25402"/>
            <a:ext cx="9142571" cy="6858000"/>
          </a:xfrm>
          <a:prstGeom prst="rect">
            <a:avLst/>
          </a:prstGeom>
        </p:spPr>
      </p:pic>
      <p:sp>
        <p:nvSpPr>
          <p:cNvPr id="4" name="TextBox 3"/>
          <p:cNvSpPr txBox="1"/>
          <p:nvPr/>
        </p:nvSpPr>
        <p:spPr>
          <a:xfrm>
            <a:off x="6891867" y="2023531"/>
            <a:ext cx="1617132" cy="369332"/>
          </a:xfrm>
          <a:prstGeom prst="rect">
            <a:avLst/>
          </a:prstGeom>
          <a:noFill/>
        </p:spPr>
        <p:txBody>
          <a:bodyPr wrap="square" rtlCol="0">
            <a:spAutoFit/>
          </a:bodyPr>
          <a:lstStyle/>
          <a:p>
            <a:pPr algn="r"/>
            <a:r>
              <a:rPr lang="en-US" dirty="0" err="1" smtClean="0">
                <a:latin typeface="Futura Hv BT Heavy"/>
                <a:cs typeface="Futura Hv BT Heavy"/>
              </a:rPr>
              <a:t>avg</a:t>
            </a:r>
            <a:r>
              <a:rPr lang="en-US" dirty="0" smtClean="0">
                <a:latin typeface="Futura Hv BT Heavy"/>
                <a:cs typeface="Futura Hv BT Heavy"/>
              </a:rPr>
              <a:t> £15</a:t>
            </a:r>
            <a:endParaRPr lang="en-US" dirty="0">
              <a:latin typeface="Futura Hv BT Heavy"/>
              <a:cs typeface="Futura Hv BT Heavy"/>
            </a:endParaRPr>
          </a:p>
        </p:txBody>
      </p:sp>
      <p:sp>
        <p:nvSpPr>
          <p:cNvPr id="6" name="TextBox 5"/>
          <p:cNvSpPr txBox="1"/>
          <p:nvPr/>
        </p:nvSpPr>
        <p:spPr>
          <a:xfrm>
            <a:off x="6891867" y="3403598"/>
            <a:ext cx="1617132" cy="369332"/>
          </a:xfrm>
          <a:prstGeom prst="rect">
            <a:avLst/>
          </a:prstGeom>
          <a:noFill/>
        </p:spPr>
        <p:txBody>
          <a:bodyPr wrap="square" rtlCol="0">
            <a:spAutoFit/>
          </a:bodyPr>
          <a:lstStyle/>
          <a:p>
            <a:pPr algn="r"/>
            <a:r>
              <a:rPr lang="en-US" dirty="0" smtClean="0">
                <a:latin typeface="Futura Hv BT Heavy"/>
                <a:cs typeface="Futura Hv BT Heavy"/>
              </a:rPr>
              <a:t>up to 30%</a:t>
            </a:r>
            <a:endParaRPr lang="en-US" dirty="0">
              <a:latin typeface="Futura Hv BT Heavy"/>
              <a:cs typeface="Futura Hv BT Heavy"/>
            </a:endParaRPr>
          </a:p>
        </p:txBody>
      </p:sp>
      <p:sp>
        <p:nvSpPr>
          <p:cNvPr id="8" name="TextBox 7"/>
          <p:cNvSpPr txBox="1"/>
          <p:nvPr/>
        </p:nvSpPr>
        <p:spPr>
          <a:xfrm>
            <a:off x="6256867" y="1227664"/>
            <a:ext cx="2252132" cy="369332"/>
          </a:xfrm>
          <a:prstGeom prst="rect">
            <a:avLst/>
          </a:prstGeom>
          <a:noFill/>
        </p:spPr>
        <p:txBody>
          <a:bodyPr wrap="square" rtlCol="0">
            <a:spAutoFit/>
          </a:bodyPr>
          <a:lstStyle/>
          <a:p>
            <a:pPr algn="r"/>
            <a:r>
              <a:rPr lang="en-US" u="sng" dirty="0" smtClean="0">
                <a:latin typeface="Futura Hv BT Heavy"/>
                <a:cs typeface="Futura Hv BT Heavy"/>
              </a:rPr>
              <a:t>Other channels</a:t>
            </a:r>
            <a:endParaRPr lang="en-US" u="sng" dirty="0">
              <a:latin typeface="Futura Hv BT Heavy"/>
              <a:cs typeface="Futura Hv BT Heavy"/>
            </a:endParaRPr>
          </a:p>
        </p:txBody>
      </p:sp>
    </p:spTree>
    <p:extLst>
      <p:ext uri="{BB962C8B-B14F-4D97-AF65-F5344CB8AC3E}">
        <p14:creationId xmlns:p14="http://schemas.microsoft.com/office/powerpoint/2010/main" val="37879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descr="N:\Partner organisations\Partner Organisations\Cultural files per partner\BAC - Battersea Arts Centre\Fire\PR - articles\Fire Battersea Arts Centre Picture Paul Foxcroft.jpg"/>
          <p:cNvPicPr>
            <a:picLocks noChangeAspect="1" noChangeArrowheads="1"/>
          </p:cNvPicPr>
          <p:nvPr/>
        </p:nvPicPr>
        <p:blipFill>
          <a:blip r:embed="rId2" cstate="screen"/>
          <a:srcRect/>
          <a:stretch>
            <a:fillRect/>
          </a:stretch>
        </p:blipFill>
        <p:spPr bwMode="auto">
          <a:xfrm>
            <a:off x="-1151301" y="0"/>
            <a:ext cx="10295301" cy="6858000"/>
          </a:xfrm>
          <a:prstGeom prst="rect">
            <a:avLst/>
          </a:prstGeom>
          <a:noFill/>
        </p:spPr>
      </p:pic>
      <p:pic>
        <p:nvPicPr>
          <p:cNvPr id="8" name="Picture 7"/>
          <p:cNvPicPr/>
          <p:nvPr/>
        </p:nvPicPr>
        <p:blipFill>
          <a:blip r:embed="rId3" cstate="screen"/>
          <a:srcRect/>
          <a:stretch>
            <a:fillRect/>
          </a:stretch>
        </p:blipFill>
        <p:spPr bwMode="auto">
          <a:xfrm>
            <a:off x="-563672" y="1417638"/>
            <a:ext cx="4534422" cy="5298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3" cstate="screen"/>
          <a:srcRect/>
          <a:stretch>
            <a:fillRect/>
          </a:stretch>
        </p:blipFill>
        <p:spPr bwMode="auto">
          <a:xfrm>
            <a:off x="1" y="1"/>
            <a:ext cx="9305597" cy="6857999"/>
          </a:xfrm>
          <a:prstGeom prst="rect">
            <a:avLst/>
          </a:prstGeom>
          <a:noFill/>
          <a:ln w="9525">
            <a:noFill/>
            <a:miter lim="800000"/>
            <a:headEnd/>
            <a:tailEnd/>
          </a:ln>
        </p:spPr>
      </p:pic>
      <p:sp>
        <p:nvSpPr>
          <p:cNvPr id="5" name="Rectangle 4"/>
          <p:cNvSpPr/>
          <p:nvPr/>
        </p:nvSpPr>
        <p:spPr>
          <a:xfrm>
            <a:off x="2633133" y="1303867"/>
            <a:ext cx="2971800" cy="535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2861735" y="2116507"/>
            <a:ext cx="2573865" cy="523220"/>
            <a:chOff x="2861735" y="1993394"/>
            <a:chExt cx="2573865" cy="523220"/>
          </a:xfrm>
        </p:grpSpPr>
        <p:sp>
          <p:nvSpPr>
            <p:cNvPr id="6" name="TextBox 5"/>
            <p:cNvSpPr txBox="1"/>
            <p:nvPr/>
          </p:nvSpPr>
          <p:spPr>
            <a:xfrm>
              <a:off x="3217334" y="1993394"/>
              <a:ext cx="2218266" cy="523220"/>
            </a:xfrm>
            <a:prstGeom prst="rect">
              <a:avLst/>
            </a:prstGeom>
            <a:noFill/>
          </p:spPr>
          <p:txBody>
            <a:bodyPr wrap="square" rtlCol="0">
              <a:spAutoFit/>
            </a:bodyPr>
            <a:lstStyle/>
            <a:p>
              <a:pPr algn="r"/>
              <a:r>
                <a:rPr lang="en-US" sz="1400" dirty="0" smtClean="0">
                  <a:latin typeface="Futura Hv BT Heavy"/>
                  <a:cs typeface="Futura Hv BT Heavy"/>
                </a:rPr>
                <a:t>63% OF DONATIONS BY MOBILE / TABLET</a:t>
              </a:r>
              <a:endParaRPr lang="en-US" sz="1400" dirty="0">
                <a:latin typeface="Futura Hv BT Heavy"/>
                <a:cs typeface="Futura Hv BT Heavy"/>
              </a:endParaRPr>
            </a:p>
          </p:txBody>
        </p:sp>
        <p:sp>
          <p:nvSpPr>
            <p:cNvPr id="7" name="TextBox 6"/>
            <p:cNvSpPr txBox="1"/>
            <p:nvPr/>
          </p:nvSpPr>
          <p:spPr>
            <a:xfrm>
              <a:off x="2861735" y="2022067"/>
              <a:ext cx="423332" cy="307777"/>
            </a:xfrm>
            <a:prstGeom prst="rect">
              <a:avLst/>
            </a:prstGeom>
            <a:noFill/>
          </p:spPr>
          <p:txBody>
            <a:bodyPr wrap="square" rtlCol="0">
              <a:spAutoFit/>
            </a:bodyPr>
            <a:lstStyle/>
            <a:p>
              <a:r>
                <a:rPr lang="en-US" sz="1400" dirty="0">
                  <a:latin typeface="Futura Hv BT Heavy"/>
                  <a:cs typeface="Futura Hv BT Heavy"/>
                </a:rPr>
                <a:t>2</a:t>
              </a:r>
              <a:r>
                <a:rPr lang="en-US" sz="1400" dirty="0" smtClean="0">
                  <a:latin typeface="Futura Hv BT Heavy"/>
                  <a:cs typeface="Futura Hv BT Heavy"/>
                </a:rPr>
                <a:t>. </a:t>
              </a:r>
              <a:endParaRPr lang="en-US" sz="1400" dirty="0">
                <a:latin typeface="Futura Hv BT Heavy"/>
                <a:cs typeface="Futura Hv BT Heavy"/>
              </a:endParaRPr>
            </a:p>
          </p:txBody>
        </p:sp>
      </p:grpSp>
      <p:grpSp>
        <p:nvGrpSpPr>
          <p:cNvPr id="14" name="Group 13"/>
          <p:cNvGrpSpPr/>
          <p:nvPr/>
        </p:nvGrpSpPr>
        <p:grpSpPr>
          <a:xfrm>
            <a:off x="2861735" y="2815376"/>
            <a:ext cx="2573866" cy="523220"/>
            <a:chOff x="2861735" y="2088808"/>
            <a:chExt cx="2573866" cy="523220"/>
          </a:xfrm>
        </p:grpSpPr>
        <p:sp>
          <p:nvSpPr>
            <p:cNvPr id="10" name="TextBox 9"/>
            <p:cNvSpPr txBox="1"/>
            <p:nvPr/>
          </p:nvSpPr>
          <p:spPr>
            <a:xfrm>
              <a:off x="3217335" y="2088808"/>
              <a:ext cx="2218266" cy="523220"/>
            </a:xfrm>
            <a:prstGeom prst="rect">
              <a:avLst/>
            </a:prstGeom>
            <a:noFill/>
          </p:spPr>
          <p:txBody>
            <a:bodyPr wrap="square" rtlCol="0">
              <a:spAutoFit/>
            </a:bodyPr>
            <a:lstStyle/>
            <a:p>
              <a:pPr algn="r"/>
              <a:r>
                <a:rPr lang="en-US" sz="1400" dirty="0" smtClean="0">
                  <a:latin typeface="Futura Hv BT Heavy"/>
                  <a:cs typeface="Futura Hv BT Heavy"/>
                </a:rPr>
                <a:t>60% OF DONATIONS FROM FB AND TWITTER</a:t>
              </a:r>
              <a:endParaRPr lang="en-US" sz="1400" dirty="0">
                <a:latin typeface="Futura Hv BT Heavy"/>
                <a:cs typeface="Futura Hv BT Heavy"/>
              </a:endParaRPr>
            </a:p>
          </p:txBody>
        </p:sp>
        <p:sp>
          <p:nvSpPr>
            <p:cNvPr id="15" name="TextBox 14"/>
            <p:cNvSpPr txBox="1"/>
            <p:nvPr/>
          </p:nvSpPr>
          <p:spPr>
            <a:xfrm>
              <a:off x="2861735" y="2111746"/>
              <a:ext cx="423332" cy="307777"/>
            </a:xfrm>
            <a:prstGeom prst="rect">
              <a:avLst/>
            </a:prstGeom>
            <a:noFill/>
          </p:spPr>
          <p:txBody>
            <a:bodyPr wrap="square" rtlCol="0">
              <a:spAutoFit/>
            </a:bodyPr>
            <a:lstStyle/>
            <a:p>
              <a:r>
                <a:rPr lang="en-US" sz="1400" dirty="0" smtClean="0">
                  <a:latin typeface="Futura Hv BT Heavy"/>
                  <a:cs typeface="Futura Hv BT Heavy"/>
                </a:rPr>
                <a:t>3. </a:t>
              </a:r>
              <a:endParaRPr lang="en-US" sz="1400" dirty="0">
                <a:latin typeface="Futura Hv BT Heavy"/>
                <a:cs typeface="Futura Hv BT Heavy"/>
              </a:endParaRPr>
            </a:p>
          </p:txBody>
        </p:sp>
      </p:grpSp>
      <p:grpSp>
        <p:nvGrpSpPr>
          <p:cNvPr id="20" name="Group 19"/>
          <p:cNvGrpSpPr/>
          <p:nvPr/>
        </p:nvGrpSpPr>
        <p:grpSpPr>
          <a:xfrm>
            <a:off x="2861735" y="3514245"/>
            <a:ext cx="2573864" cy="523220"/>
            <a:chOff x="2861735" y="2759978"/>
            <a:chExt cx="2573864" cy="523220"/>
          </a:xfrm>
        </p:grpSpPr>
        <p:sp>
          <p:nvSpPr>
            <p:cNvPr id="13" name="TextBox 12"/>
            <p:cNvSpPr txBox="1"/>
            <p:nvPr/>
          </p:nvSpPr>
          <p:spPr>
            <a:xfrm>
              <a:off x="3547532" y="2759978"/>
              <a:ext cx="1888067" cy="523220"/>
            </a:xfrm>
            <a:prstGeom prst="rect">
              <a:avLst/>
            </a:prstGeom>
            <a:noFill/>
          </p:spPr>
          <p:txBody>
            <a:bodyPr wrap="square" rtlCol="0">
              <a:spAutoFit/>
            </a:bodyPr>
            <a:lstStyle>
              <a:defPPr>
                <a:defRPr lang="en-US"/>
              </a:defPPr>
              <a:lvl1pPr>
                <a:defRPr sz="1400">
                  <a:latin typeface="Futura Hv BT Heavy"/>
                  <a:cs typeface="Futura Hv BT Heavy"/>
                </a:defRPr>
              </a:lvl1pPr>
            </a:lstStyle>
            <a:p>
              <a:pPr algn="r"/>
              <a:r>
                <a:rPr lang="en-US" dirty="0" smtClean="0"/>
                <a:t>99% OF DONORS GAVE DATA RIGHTS</a:t>
              </a:r>
              <a:endParaRPr lang="en-US" dirty="0"/>
            </a:p>
          </p:txBody>
        </p:sp>
        <p:sp>
          <p:nvSpPr>
            <p:cNvPr id="16" name="TextBox 15"/>
            <p:cNvSpPr txBox="1"/>
            <p:nvPr/>
          </p:nvSpPr>
          <p:spPr>
            <a:xfrm>
              <a:off x="2861735" y="2777181"/>
              <a:ext cx="423332" cy="307777"/>
            </a:xfrm>
            <a:prstGeom prst="rect">
              <a:avLst/>
            </a:prstGeom>
            <a:noFill/>
          </p:spPr>
          <p:txBody>
            <a:bodyPr wrap="square" rtlCol="0">
              <a:spAutoFit/>
            </a:bodyPr>
            <a:lstStyle/>
            <a:p>
              <a:r>
                <a:rPr lang="en-US" sz="1400" dirty="0" smtClean="0">
                  <a:latin typeface="Futura Hv BT Heavy"/>
                  <a:cs typeface="Futura Hv BT Heavy"/>
                </a:rPr>
                <a:t>4. </a:t>
              </a:r>
              <a:endParaRPr lang="en-US" sz="1400" dirty="0">
                <a:latin typeface="Futura Hv BT Heavy"/>
                <a:cs typeface="Futura Hv BT Heavy"/>
              </a:endParaRPr>
            </a:p>
          </p:txBody>
        </p:sp>
      </p:grpSp>
      <p:grpSp>
        <p:nvGrpSpPr>
          <p:cNvPr id="21" name="Group 20"/>
          <p:cNvGrpSpPr/>
          <p:nvPr/>
        </p:nvGrpSpPr>
        <p:grpSpPr>
          <a:xfrm>
            <a:off x="2861735" y="4213114"/>
            <a:ext cx="2573865" cy="523220"/>
            <a:chOff x="2861735" y="3431148"/>
            <a:chExt cx="2573865" cy="523220"/>
          </a:xfrm>
        </p:grpSpPr>
        <p:sp>
          <p:nvSpPr>
            <p:cNvPr id="11" name="TextBox 10"/>
            <p:cNvSpPr txBox="1"/>
            <p:nvPr/>
          </p:nvSpPr>
          <p:spPr>
            <a:xfrm>
              <a:off x="3666067" y="3431148"/>
              <a:ext cx="1769533" cy="523220"/>
            </a:xfrm>
            <a:prstGeom prst="rect">
              <a:avLst/>
            </a:prstGeom>
            <a:noFill/>
          </p:spPr>
          <p:txBody>
            <a:bodyPr wrap="square" rtlCol="0">
              <a:spAutoFit/>
            </a:bodyPr>
            <a:lstStyle>
              <a:defPPr>
                <a:defRPr lang="en-US"/>
              </a:defPPr>
              <a:lvl1pPr>
                <a:defRPr sz="1400">
                  <a:latin typeface="Futura Hv BT Heavy"/>
                  <a:cs typeface="Futura Hv BT Heavy"/>
                </a:defRPr>
              </a:lvl1pPr>
            </a:lstStyle>
            <a:p>
              <a:pPr algn="r"/>
              <a:r>
                <a:rPr lang="en-US" dirty="0" smtClean="0"/>
                <a:t>83% OF DONORS ADDED GIFT AID</a:t>
              </a:r>
              <a:endParaRPr lang="en-US" dirty="0"/>
            </a:p>
          </p:txBody>
        </p:sp>
        <p:sp>
          <p:nvSpPr>
            <p:cNvPr id="17" name="TextBox 16"/>
            <p:cNvSpPr txBox="1"/>
            <p:nvPr/>
          </p:nvSpPr>
          <p:spPr>
            <a:xfrm>
              <a:off x="2861735" y="3442616"/>
              <a:ext cx="423332" cy="307777"/>
            </a:xfrm>
            <a:prstGeom prst="rect">
              <a:avLst/>
            </a:prstGeom>
            <a:noFill/>
          </p:spPr>
          <p:txBody>
            <a:bodyPr wrap="square" rtlCol="0">
              <a:spAutoFit/>
            </a:bodyPr>
            <a:lstStyle/>
            <a:p>
              <a:r>
                <a:rPr lang="en-US" sz="1400" dirty="0" smtClean="0">
                  <a:latin typeface="Futura Hv BT Heavy"/>
                  <a:cs typeface="Futura Hv BT Heavy"/>
                </a:rPr>
                <a:t>5. </a:t>
              </a:r>
              <a:endParaRPr lang="en-US" sz="1400" dirty="0">
                <a:latin typeface="Futura Hv BT Heavy"/>
                <a:cs typeface="Futura Hv BT Heavy"/>
              </a:endParaRPr>
            </a:p>
          </p:txBody>
        </p:sp>
      </p:grpSp>
      <p:grpSp>
        <p:nvGrpSpPr>
          <p:cNvPr id="22" name="Group 21"/>
          <p:cNvGrpSpPr/>
          <p:nvPr/>
        </p:nvGrpSpPr>
        <p:grpSpPr>
          <a:xfrm>
            <a:off x="2861735" y="4911983"/>
            <a:ext cx="2573865" cy="523220"/>
            <a:chOff x="2861735" y="4102318"/>
            <a:chExt cx="2573865" cy="523220"/>
          </a:xfrm>
        </p:grpSpPr>
        <p:sp>
          <p:nvSpPr>
            <p:cNvPr id="8" name="TextBox 7"/>
            <p:cNvSpPr txBox="1"/>
            <p:nvPr/>
          </p:nvSpPr>
          <p:spPr>
            <a:xfrm>
              <a:off x="3386668" y="4102318"/>
              <a:ext cx="2048932" cy="523220"/>
            </a:xfrm>
            <a:prstGeom prst="rect">
              <a:avLst/>
            </a:prstGeom>
            <a:noFill/>
          </p:spPr>
          <p:txBody>
            <a:bodyPr wrap="square" rtlCol="0">
              <a:spAutoFit/>
            </a:bodyPr>
            <a:lstStyle/>
            <a:p>
              <a:pPr algn="r"/>
              <a:r>
                <a:rPr lang="en-US" sz="1400" dirty="0" smtClean="0">
                  <a:latin typeface="Futura Hv BT Heavy"/>
                  <a:cs typeface="Futura Hv BT Heavy"/>
                </a:rPr>
                <a:t>34% OF DONATIONS BY 25-34YR OLDS</a:t>
              </a:r>
              <a:endParaRPr lang="en-US" sz="1400" dirty="0">
                <a:latin typeface="Futura Hv BT Heavy"/>
                <a:cs typeface="Futura Hv BT Heavy"/>
              </a:endParaRPr>
            </a:p>
          </p:txBody>
        </p:sp>
        <p:sp>
          <p:nvSpPr>
            <p:cNvPr id="18" name="TextBox 17"/>
            <p:cNvSpPr txBox="1"/>
            <p:nvPr/>
          </p:nvSpPr>
          <p:spPr>
            <a:xfrm>
              <a:off x="2861735" y="4108051"/>
              <a:ext cx="423332" cy="307777"/>
            </a:xfrm>
            <a:prstGeom prst="rect">
              <a:avLst/>
            </a:prstGeom>
            <a:noFill/>
          </p:spPr>
          <p:txBody>
            <a:bodyPr wrap="square" rtlCol="0">
              <a:spAutoFit/>
            </a:bodyPr>
            <a:lstStyle/>
            <a:p>
              <a:r>
                <a:rPr lang="en-US" sz="1400" dirty="0" smtClean="0">
                  <a:latin typeface="Futura Hv BT Heavy"/>
                  <a:cs typeface="Futura Hv BT Heavy"/>
                </a:rPr>
                <a:t>6. </a:t>
              </a:r>
              <a:endParaRPr lang="en-US" sz="1400" dirty="0">
                <a:latin typeface="Futura Hv BT Heavy"/>
                <a:cs typeface="Futura Hv BT Heavy"/>
              </a:endParaRPr>
            </a:p>
          </p:txBody>
        </p:sp>
      </p:grpSp>
      <p:grpSp>
        <p:nvGrpSpPr>
          <p:cNvPr id="23" name="Group 22"/>
          <p:cNvGrpSpPr/>
          <p:nvPr/>
        </p:nvGrpSpPr>
        <p:grpSpPr>
          <a:xfrm>
            <a:off x="2861729" y="5602943"/>
            <a:ext cx="2573865" cy="523220"/>
            <a:chOff x="2861735" y="4773487"/>
            <a:chExt cx="2573865" cy="523220"/>
          </a:xfrm>
        </p:grpSpPr>
        <p:sp>
          <p:nvSpPr>
            <p:cNvPr id="12" name="TextBox 11"/>
            <p:cNvSpPr txBox="1"/>
            <p:nvPr/>
          </p:nvSpPr>
          <p:spPr>
            <a:xfrm>
              <a:off x="3285067" y="4773487"/>
              <a:ext cx="2150533" cy="523220"/>
            </a:xfrm>
            <a:prstGeom prst="rect">
              <a:avLst/>
            </a:prstGeom>
            <a:noFill/>
          </p:spPr>
          <p:txBody>
            <a:bodyPr wrap="square" rtlCol="0">
              <a:spAutoFit/>
            </a:bodyPr>
            <a:lstStyle/>
            <a:p>
              <a:pPr algn="r"/>
              <a:r>
                <a:rPr lang="en-US" sz="1400" dirty="0" smtClean="0">
                  <a:latin typeface="Futura Hv BT Heavy"/>
                  <a:cs typeface="Futura Hv BT Heavy"/>
                </a:rPr>
                <a:t>AVERAGE DONATION OF £31.81</a:t>
              </a:r>
              <a:endParaRPr lang="en-US" sz="1400" dirty="0">
                <a:latin typeface="Futura Hv BT Heavy"/>
                <a:cs typeface="Futura Hv BT Heavy"/>
              </a:endParaRPr>
            </a:p>
          </p:txBody>
        </p:sp>
        <p:sp>
          <p:nvSpPr>
            <p:cNvPr id="19" name="TextBox 18"/>
            <p:cNvSpPr txBox="1"/>
            <p:nvPr/>
          </p:nvSpPr>
          <p:spPr>
            <a:xfrm>
              <a:off x="2861735" y="4773487"/>
              <a:ext cx="423332" cy="307777"/>
            </a:xfrm>
            <a:prstGeom prst="rect">
              <a:avLst/>
            </a:prstGeom>
            <a:noFill/>
          </p:spPr>
          <p:txBody>
            <a:bodyPr wrap="square" rtlCol="0">
              <a:spAutoFit/>
            </a:bodyPr>
            <a:lstStyle/>
            <a:p>
              <a:r>
                <a:rPr lang="en-US" sz="1400" dirty="0" smtClean="0">
                  <a:latin typeface="Futura Hv BT Heavy"/>
                  <a:cs typeface="Futura Hv BT Heavy"/>
                </a:rPr>
                <a:t>7. </a:t>
              </a:r>
              <a:endParaRPr lang="en-US" sz="1400" dirty="0">
                <a:latin typeface="Futura Hv BT Heavy"/>
                <a:cs typeface="Futura Hv BT Heavy"/>
              </a:endParaRPr>
            </a:p>
          </p:txBody>
        </p:sp>
      </p:grpSp>
      <p:grpSp>
        <p:nvGrpSpPr>
          <p:cNvPr id="25" name="Group 24"/>
          <p:cNvGrpSpPr/>
          <p:nvPr/>
        </p:nvGrpSpPr>
        <p:grpSpPr>
          <a:xfrm>
            <a:off x="2861729" y="1417638"/>
            <a:ext cx="2573866" cy="523220"/>
            <a:chOff x="2861735" y="2088808"/>
            <a:chExt cx="2573866" cy="523220"/>
          </a:xfrm>
        </p:grpSpPr>
        <p:sp>
          <p:nvSpPr>
            <p:cNvPr id="26" name="TextBox 25"/>
            <p:cNvSpPr txBox="1"/>
            <p:nvPr/>
          </p:nvSpPr>
          <p:spPr>
            <a:xfrm>
              <a:off x="3217335" y="2088808"/>
              <a:ext cx="2218266" cy="523220"/>
            </a:xfrm>
            <a:prstGeom prst="rect">
              <a:avLst/>
            </a:prstGeom>
            <a:noFill/>
          </p:spPr>
          <p:txBody>
            <a:bodyPr wrap="square" rtlCol="0">
              <a:spAutoFit/>
            </a:bodyPr>
            <a:lstStyle/>
            <a:p>
              <a:pPr algn="r"/>
              <a:r>
                <a:rPr lang="en-US" sz="1400" dirty="0" smtClean="0">
                  <a:latin typeface="Futura Hv BT Heavy"/>
                  <a:cs typeface="Futura Hv BT Heavy"/>
                </a:rPr>
                <a:t>£75,000 FROM 2,500 DONORS IN 4 DAYS</a:t>
              </a:r>
              <a:endParaRPr lang="en-US" sz="1400" dirty="0">
                <a:latin typeface="Futura Hv BT Heavy"/>
                <a:cs typeface="Futura Hv BT Heavy"/>
              </a:endParaRPr>
            </a:p>
          </p:txBody>
        </p:sp>
        <p:sp>
          <p:nvSpPr>
            <p:cNvPr id="27" name="TextBox 26"/>
            <p:cNvSpPr txBox="1"/>
            <p:nvPr/>
          </p:nvSpPr>
          <p:spPr>
            <a:xfrm>
              <a:off x="2861735" y="2111746"/>
              <a:ext cx="423332" cy="307777"/>
            </a:xfrm>
            <a:prstGeom prst="rect">
              <a:avLst/>
            </a:prstGeom>
            <a:noFill/>
          </p:spPr>
          <p:txBody>
            <a:bodyPr wrap="square" rtlCol="0">
              <a:spAutoFit/>
            </a:bodyPr>
            <a:lstStyle/>
            <a:p>
              <a:r>
                <a:rPr lang="en-US" sz="1400" dirty="0">
                  <a:latin typeface="Futura Hv BT Heavy"/>
                  <a:cs typeface="Futura Hv BT Heavy"/>
                </a:rPr>
                <a:t>1</a:t>
              </a:r>
              <a:r>
                <a:rPr lang="en-US" sz="1400" dirty="0" smtClean="0">
                  <a:latin typeface="Futura Hv BT Heavy"/>
                  <a:cs typeface="Futura Hv BT Heavy"/>
                </a:rPr>
                <a:t>. </a:t>
              </a:r>
              <a:endParaRPr lang="en-US" sz="1400" dirty="0">
                <a:latin typeface="Futura Hv BT Heavy"/>
                <a:cs typeface="Futura Hv BT Heavy"/>
              </a:endParaRPr>
            </a:p>
          </p:txBody>
        </p:sp>
      </p:grpSp>
    </p:spTree>
    <p:extLst>
      <p:ext uri="{BB962C8B-B14F-4D97-AF65-F5344CB8AC3E}">
        <p14:creationId xmlns:p14="http://schemas.microsoft.com/office/powerpoint/2010/main" val="7759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8342" y="2090052"/>
            <a:ext cx="8047316" cy="25965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1000" dirty="0">
              <a:solidFill>
                <a:schemeClr val="bg1"/>
              </a:solidFill>
              <a:latin typeface="Helvetica"/>
              <a:cs typeface="Helvetica"/>
            </a:endParaRPr>
          </a:p>
          <a:p>
            <a:endParaRPr lang="en-GB" sz="3600" dirty="0" smtClean="0">
              <a:solidFill>
                <a:srgbClr val="29B5B6"/>
              </a:solidFill>
              <a:latin typeface="Helvetica"/>
              <a:cs typeface="Helvetica"/>
            </a:endParaRPr>
          </a:p>
          <a:p>
            <a:endParaRPr lang="en-GB" sz="1800" dirty="0" smtClean="0">
              <a:solidFill>
                <a:schemeClr val="bg1"/>
              </a:solidFill>
              <a:latin typeface="Helvetica"/>
              <a:cs typeface="Helvetica"/>
            </a:endParaRPr>
          </a:p>
          <a:p>
            <a:endParaRPr lang="en-GB" sz="1800" dirty="0" smtClean="0">
              <a:solidFill>
                <a:schemeClr val="bg1"/>
              </a:solidFill>
              <a:latin typeface="Helvetica"/>
              <a:cs typeface="Helvetica"/>
            </a:endParaRPr>
          </a:p>
        </p:txBody>
      </p:sp>
      <p:pic>
        <p:nvPicPr>
          <p:cNvPr id="3" name="Picture 2" descr="Intro to DONATE_Think Digital - June 2015-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4" name="Picture 3"/>
          <p:cNvPicPr/>
          <p:nvPr/>
        </p:nvPicPr>
        <p:blipFill>
          <a:blip r:embed="rId4" cstate="screen"/>
          <a:srcRect/>
          <a:stretch>
            <a:fillRect/>
          </a:stretch>
        </p:blipFill>
        <p:spPr bwMode="auto">
          <a:xfrm>
            <a:off x="602634" y="1097812"/>
            <a:ext cx="781050" cy="533928"/>
          </a:xfrm>
          <a:prstGeom prst="rect">
            <a:avLst/>
          </a:prstGeom>
          <a:noFill/>
          <a:ln w="9525">
            <a:noFill/>
            <a:miter lim="800000"/>
            <a:headEnd/>
            <a:tailEnd/>
          </a:ln>
        </p:spPr>
      </p:pic>
      <p:pic>
        <p:nvPicPr>
          <p:cNvPr id="5" name="Picture 4"/>
          <p:cNvPicPr/>
          <p:nvPr/>
        </p:nvPicPr>
        <p:blipFill>
          <a:blip r:embed="rId5" cstate="screen"/>
          <a:srcRect/>
          <a:stretch>
            <a:fillRect/>
          </a:stretch>
        </p:blipFill>
        <p:spPr bwMode="auto">
          <a:xfrm>
            <a:off x="5569405" y="3954510"/>
            <a:ext cx="871220" cy="504825"/>
          </a:xfrm>
          <a:prstGeom prst="rect">
            <a:avLst/>
          </a:prstGeom>
          <a:noFill/>
          <a:ln w="9525">
            <a:noFill/>
            <a:miter lim="800000"/>
            <a:headEnd/>
            <a:tailEnd/>
          </a:ln>
        </p:spPr>
      </p:pic>
    </p:spTree>
    <p:extLst>
      <p:ext uri="{BB962C8B-B14F-4D97-AF65-F5344CB8AC3E}">
        <p14:creationId xmlns:p14="http://schemas.microsoft.com/office/powerpoint/2010/main" val="91097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alifornia Roll by Aideon"/>
          <p:cNvPicPr>
            <a:picLocks noChangeAspect="1" noChangeArrowheads="1"/>
          </p:cNvPicPr>
          <p:nvPr/>
        </p:nvPicPr>
        <p:blipFill>
          <a:blip r:embed="rId3" cstate="screen"/>
          <a:srcRect/>
          <a:stretch>
            <a:fillRect/>
          </a:stretch>
        </p:blipFill>
        <p:spPr bwMode="auto">
          <a:xfrm>
            <a:off x="0" y="-81387"/>
            <a:ext cx="9282456" cy="713727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456817"/>
            <a:ext cx="7772400" cy="35746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dirty="0" smtClean="0">
                <a:solidFill>
                  <a:schemeClr val="bg1"/>
                </a:solidFill>
                <a:latin typeface="Helvetica"/>
                <a:cs typeface="Helvetica"/>
                <a:hlinkClick r:id="rId3"/>
              </a:rPr>
              <a:t>william.makower@nationalfundingscheme.org</a:t>
            </a:r>
            <a:endParaRPr lang="en-US" sz="2800" dirty="0" smtClean="0">
              <a:solidFill>
                <a:schemeClr val="bg1"/>
              </a:solidFill>
              <a:latin typeface="Helvetica"/>
              <a:cs typeface="Helvetica"/>
            </a:endParaRPr>
          </a:p>
          <a:p>
            <a:pPr>
              <a:lnSpc>
                <a:spcPct val="150000"/>
              </a:lnSpc>
            </a:pPr>
            <a:r>
              <a:rPr lang="en-US" sz="2800" dirty="0" smtClean="0">
                <a:solidFill>
                  <a:schemeClr val="bg1"/>
                </a:solidFill>
                <a:latin typeface="Helvetica"/>
                <a:cs typeface="Helvetica"/>
              </a:rPr>
              <a:t>020 3174 2428</a:t>
            </a:r>
            <a:endParaRPr lang="en-US" sz="2800" dirty="0">
              <a:solidFill>
                <a:schemeClr val="bg1"/>
              </a:solidFill>
              <a:latin typeface="Helvetica"/>
              <a:cs typeface="Helvetica"/>
            </a:endParaRPr>
          </a:p>
        </p:txBody>
      </p:sp>
      <p:sp>
        <p:nvSpPr>
          <p:cNvPr id="5" name="TextBox 4"/>
          <p:cNvSpPr txBox="1"/>
          <p:nvPr/>
        </p:nvSpPr>
        <p:spPr>
          <a:xfrm>
            <a:off x="2876550" y="6130204"/>
            <a:ext cx="3390900" cy="584775"/>
          </a:xfrm>
          <a:prstGeom prst="rect">
            <a:avLst/>
          </a:prstGeom>
          <a:noFill/>
        </p:spPr>
        <p:txBody>
          <a:bodyPr wrap="square" rtlCol="0">
            <a:spAutoFit/>
          </a:bodyPr>
          <a:lstStyle/>
          <a:p>
            <a:pPr algn="ctr"/>
            <a:r>
              <a:rPr lang="en-GB" sz="1600" dirty="0" smtClean="0">
                <a:solidFill>
                  <a:schemeClr val="bg1">
                    <a:lumMod val="85000"/>
                  </a:schemeClr>
                </a:solidFill>
                <a:latin typeface="Helvetica"/>
                <a:cs typeface="Helvetica"/>
              </a:rPr>
              <a:t>National Funding Scheme </a:t>
            </a:r>
          </a:p>
          <a:p>
            <a:pPr algn="ctr"/>
            <a:r>
              <a:rPr lang="en-GB" sz="1600" dirty="0" smtClean="0">
                <a:solidFill>
                  <a:schemeClr val="bg1">
                    <a:lumMod val="85000"/>
                  </a:schemeClr>
                </a:solidFill>
                <a:latin typeface="Helvetica"/>
                <a:cs typeface="Helvetica"/>
              </a:rPr>
              <a:t>(Registered Charity no. 1149800)</a:t>
            </a:r>
          </a:p>
        </p:txBody>
      </p:sp>
    </p:spTree>
    <p:extLst>
      <p:ext uri="{BB962C8B-B14F-4D97-AF65-F5344CB8AC3E}">
        <p14:creationId xmlns:p14="http://schemas.microsoft.com/office/powerpoint/2010/main" val="37879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 to DONATE_Think Digital - June 2015-0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screen"/>
          <a:srcRect/>
          <a:stretch>
            <a:fillRect/>
          </a:stretch>
        </p:blipFill>
        <p:spPr bwMode="auto">
          <a:xfrm>
            <a:off x="989462" y="0"/>
            <a:ext cx="71650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 to DONATE_Think Digital - June 2015-0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ro to DONATE_Think Digital - June 2015-0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6438068" y="858894"/>
            <a:ext cx="1875291" cy="384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1" descr="N:\DIG\DONATEevents\Marketing collateral\Logo and artwork incl. totaliser\Logos\DONATEEvents_LogoIcon_TransBG.png"/>
          <p:cNvPicPr>
            <a:picLocks noChangeAspect="1" noChangeArrowheads="1"/>
          </p:cNvPicPr>
          <p:nvPr/>
        </p:nvPicPr>
        <p:blipFill>
          <a:blip r:embed="rId3" cstate="screen">
            <a:extLst>
              <a:ext uri="{28A0092B-C50C-407E-A947-70E740481C1C}">
                <a14:useLocalDpi xmlns:a14="http://schemas.microsoft.com/office/drawing/2010/main"/>
              </a:ext>
            </a:extLst>
          </a:blip>
          <a:srcRect l="10128" t="6128" r="11234"/>
          <a:stretch>
            <a:fillRect/>
          </a:stretch>
        </p:blipFill>
        <p:spPr bwMode="auto">
          <a:xfrm>
            <a:off x="7915884" y="366882"/>
            <a:ext cx="779820" cy="930889"/>
          </a:xfrm>
          <a:prstGeom prst="rect">
            <a:avLst/>
          </a:prstGeom>
          <a:noFill/>
        </p:spPr>
      </p:pic>
      <p:pic>
        <p:nvPicPr>
          <p:cNvPr id="2050" name="Picture 2" descr="Two best fit lines for future UK smartphone penetration "/>
          <p:cNvPicPr>
            <a:picLocks noChangeAspect="1" noChangeArrowheads="1"/>
          </p:cNvPicPr>
          <p:nvPr/>
        </p:nvPicPr>
        <p:blipFill>
          <a:blip r:embed="rId4" cstate="screen"/>
          <a:srcRect/>
          <a:stretch>
            <a:fillRect/>
          </a:stretch>
        </p:blipFill>
        <p:spPr bwMode="auto">
          <a:xfrm>
            <a:off x="1011918" y="483677"/>
            <a:ext cx="6593568" cy="6220888"/>
          </a:xfrm>
          <a:prstGeom prst="rect">
            <a:avLst/>
          </a:prstGeom>
          <a:noFill/>
        </p:spPr>
      </p:pic>
      <p:sp>
        <p:nvSpPr>
          <p:cNvPr id="9" name="Oval 8"/>
          <p:cNvSpPr/>
          <p:nvPr/>
        </p:nvSpPr>
        <p:spPr>
          <a:xfrm>
            <a:off x="5341256" y="1582059"/>
            <a:ext cx="478971" cy="406400"/>
          </a:xfrm>
          <a:prstGeom prst="ellipse">
            <a:avLst/>
          </a:prstGeom>
          <a:noFill/>
          <a:ln w="82550">
            <a:solidFill>
              <a:srgbClr val="29B5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5689598" y="5254171"/>
            <a:ext cx="217713" cy="1450394"/>
          </a:xfrm>
          <a:prstGeom prst="rect">
            <a:avLst/>
          </a:prstGeom>
          <a:noFill/>
          <a:ln w="82550">
            <a:solidFill>
              <a:srgbClr val="29B5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msnbcmedia.msn.com/j/MSNBC/Components/Photo/_new/pb-130314-pope-2005.photoblog900.jpg"/>
          <p:cNvPicPr>
            <a:picLocks noChangeAspect="1" noChangeArrowheads="1"/>
          </p:cNvPicPr>
          <p:nvPr/>
        </p:nvPicPr>
        <p:blipFill>
          <a:blip r:embed="rId3" cstate="screen"/>
          <a:srcRect/>
          <a:stretch>
            <a:fillRect/>
          </a:stretch>
        </p:blipFill>
        <p:spPr bwMode="auto">
          <a:xfrm>
            <a:off x="0" y="0"/>
            <a:ext cx="9144000" cy="4572000"/>
          </a:xfrm>
          <a:prstGeom prst="rect">
            <a:avLst/>
          </a:prstGeom>
          <a:noFill/>
        </p:spPr>
      </p:pic>
      <p:grpSp>
        <p:nvGrpSpPr>
          <p:cNvPr id="3" name="Group 7"/>
          <p:cNvGrpSpPr/>
          <p:nvPr/>
        </p:nvGrpSpPr>
        <p:grpSpPr>
          <a:xfrm>
            <a:off x="0" y="2143125"/>
            <a:ext cx="9144000" cy="4714875"/>
            <a:chOff x="0" y="2143125"/>
            <a:chExt cx="9144000" cy="4714875"/>
          </a:xfrm>
        </p:grpSpPr>
        <p:pic>
          <p:nvPicPr>
            <p:cNvPr id="1028" name="Picture 4" descr="http://msnbcmedia.msn.com/j/MSNBC/Components/Photo/_new/pb-130314-pope-2013.photoblog900.jpg"/>
            <p:cNvPicPr>
              <a:picLocks noChangeAspect="1" noChangeArrowheads="1"/>
            </p:cNvPicPr>
            <p:nvPr/>
          </p:nvPicPr>
          <p:blipFill>
            <a:blip r:embed="rId4" cstate="screen"/>
            <a:srcRect/>
            <a:stretch>
              <a:fillRect/>
            </a:stretch>
          </p:blipFill>
          <p:spPr bwMode="auto">
            <a:xfrm>
              <a:off x="0" y="2143125"/>
              <a:ext cx="9144000" cy="4572000"/>
            </a:xfrm>
            <a:prstGeom prst="rect">
              <a:avLst/>
            </a:prstGeom>
            <a:noFill/>
          </p:spPr>
        </p:pic>
        <p:sp>
          <p:nvSpPr>
            <p:cNvPr id="6" name="Rectangle 5"/>
            <p:cNvSpPr/>
            <p:nvPr/>
          </p:nvSpPr>
          <p:spPr>
            <a:xfrm>
              <a:off x="0" y="6117771"/>
              <a:ext cx="1930400" cy="740229"/>
            </a:xfrm>
            <a:prstGeom prst="rect">
              <a:avLst/>
            </a:prstGeom>
            <a:solidFill>
              <a:schemeClr val="bg1"/>
            </a:soli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solidFill>
                    <a:schemeClr val="tx1"/>
                  </a:solidFill>
                </a:rPr>
                <a:t>2013</a:t>
              </a:r>
              <a:endParaRPr lang="en-GB" sz="4400" dirty="0">
                <a:solidFill>
                  <a:schemeClr val="tx1"/>
                </a:solidFill>
              </a:endParaRPr>
            </a:p>
          </p:txBody>
        </p:sp>
      </p:grpSp>
      <p:sp>
        <p:nvSpPr>
          <p:cNvPr id="7" name="Rectangle 6"/>
          <p:cNvSpPr/>
          <p:nvPr/>
        </p:nvSpPr>
        <p:spPr>
          <a:xfrm>
            <a:off x="0" y="1402896"/>
            <a:ext cx="1930400" cy="740229"/>
          </a:xfrm>
          <a:prstGeom prst="rect">
            <a:avLst/>
          </a:prstGeom>
          <a:solidFill>
            <a:schemeClr val="bg1"/>
          </a:solid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solidFill>
                  <a:schemeClr val="tx1"/>
                </a:solidFill>
              </a:rPr>
              <a:t>2005</a:t>
            </a:r>
            <a:endParaRPr lang="en-GB"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 to DONATE_Think Digital - June 2015-0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3685</TotalTime>
  <Words>212</Words>
  <Application>Microsoft Office PowerPoint</Application>
  <PresentationFormat>On-screen Show (4:3)</PresentationFormat>
  <Paragraphs>55</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eleifend leo sed lorem pulvinar ultrices. Ut lacinia scelerisque tortor, semper sagittis magna feugiat ut.   Suspendisse convallis tincidunt tincidunt. Donec mi mauris dolor sit amet, consectetur</dc:title>
  <dc:creator>S</dc:creator>
  <cp:lastModifiedBy>Culture First</cp:lastModifiedBy>
  <cp:revision>357</cp:revision>
  <cp:lastPrinted>2013-10-15T07:30:54Z</cp:lastPrinted>
  <dcterms:created xsi:type="dcterms:W3CDTF">2013-05-22T07:13:13Z</dcterms:created>
  <dcterms:modified xsi:type="dcterms:W3CDTF">2015-06-23T09:06:56Z</dcterms:modified>
</cp:coreProperties>
</file>