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381" r:id="rId1"/>
    <p:sldMasterId id="2147484451" r:id="rId2"/>
    <p:sldMasterId id="2147484463" r:id="rId3"/>
    <p:sldMasterId id="2147484475" r:id="rId4"/>
    <p:sldMasterId id="2147484487" r:id="rId5"/>
    <p:sldMasterId id="2147484499" r:id="rId6"/>
  </p:sldMasterIdLst>
  <p:notesMasterIdLst>
    <p:notesMasterId r:id="rId27"/>
  </p:notesMasterIdLst>
  <p:handoutMasterIdLst>
    <p:handoutMasterId r:id="rId28"/>
  </p:handoutMasterIdLst>
  <p:sldIdLst>
    <p:sldId id="513" r:id="rId7"/>
    <p:sldId id="514" r:id="rId8"/>
    <p:sldId id="515" r:id="rId9"/>
    <p:sldId id="516" r:id="rId10"/>
    <p:sldId id="517" r:id="rId11"/>
    <p:sldId id="518" r:id="rId12"/>
    <p:sldId id="519" r:id="rId13"/>
    <p:sldId id="520" r:id="rId14"/>
    <p:sldId id="521" r:id="rId15"/>
    <p:sldId id="522" r:id="rId16"/>
    <p:sldId id="523" r:id="rId17"/>
    <p:sldId id="524" r:id="rId18"/>
    <p:sldId id="525" r:id="rId19"/>
    <p:sldId id="526" r:id="rId20"/>
    <p:sldId id="527" r:id="rId21"/>
    <p:sldId id="528" r:id="rId22"/>
    <p:sldId id="529" r:id="rId23"/>
    <p:sldId id="530" r:id="rId24"/>
    <p:sldId id="531" r:id="rId25"/>
    <p:sldId id="532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CCCCFF"/>
    <a:srgbClr val="ED8EFE"/>
    <a:srgbClr val="FB00FE"/>
    <a:srgbClr val="008D49"/>
    <a:srgbClr val="08D800"/>
    <a:srgbClr val="2FFF2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575" autoAdjust="0"/>
  </p:normalViewPr>
  <p:slideViewPr>
    <p:cSldViewPr>
      <p:cViewPr>
        <p:scale>
          <a:sx n="80" d="100"/>
          <a:sy n="80" d="100"/>
        </p:scale>
        <p:origin x="-2514" y="-7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39AB7C1-84E2-47D0-B38E-76AC3C49BD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3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9ED7D98-DF4F-4646-A430-56FE77BBA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242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srgbClr val="FF0000"/>
                </a:solidFill>
              </a:rPr>
              <a:t>PAUL TO INTRO AND</a:t>
            </a:r>
            <a:r>
              <a:rPr lang="en-GB" baseline="0" dirty="0" smtClean="0">
                <a:solidFill>
                  <a:srgbClr val="FF0000"/>
                </a:solidFill>
              </a:rPr>
              <a:t> COMMENCE: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>
              <a:solidFill>
                <a:srgbClr val="FF0000"/>
              </a:solidFill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smtClean="0"/>
              <a:t>Delighted to have been shortlisted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1ED1C-08A4-47D9-8AF3-481B9488E9BB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474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Essential</a:t>
            </a:r>
            <a:r>
              <a:rPr lang="en-GB" baseline="0" dirty="0" smtClean="0"/>
              <a:t> that we protect leisure as a non stat service, if we don’t there is a real risk loss of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Reputation of delivering on time and on budget.  Our Unique model protects clients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Huge success in delivering training to upskill the sector and ensure professional and successful industry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D670A-5F50-45E1-AB05-AF5407B7A043}" type="slidenum">
              <a:rPr lang="en-GB" smtClean="0">
                <a:solidFill>
                  <a:srgbClr val="000000"/>
                </a:solidFill>
              </a:rPr>
              <a:pPr/>
              <a:t>2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877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JAMES FROM</a:t>
            </a:r>
            <a:r>
              <a:rPr lang="en-GB" baseline="0" dirty="0" smtClean="0"/>
              <a:t> HERE:</a:t>
            </a:r>
          </a:p>
          <a:p>
            <a:endParaRPr lang="en-GB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We address the plethora of aging facilities</a:t>
            </a:r>
            <a:r>
              <a:rPr lang="en-GB" baseline="0" dirty="0" smtClean="0"/>
              <a:t> and look to transform them to make them relevant.  Over the last 10 years, there has been a tenfold increase in hospital admissions due to obesity related health issues.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We believe that facilities have to be attractive, inviting and appropriate to customer demands</a:t>
            </a: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1ED1C-08A4-47D9-8AF3-481B9488E9BB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063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505D0A83-7914-414F-B565-23803079FBB7}" type="datetimeFigureOut">
              <a:rPr lang="en-US" sz="1800">
                <a:solidFill>
                  <a:prstClr val="black"/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6/29/2016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001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3708" y="6265880"/>
            <a:ext cx="698325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1BF9E91-F36F-EC4B-AAC7-5C17F321ED0A}" type="slidenum">
              <a:rPr lang="en-US" sz="1800">
                <a:solidFill>
                  <a:prstClr val="black"/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0481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505D0A83-7914-414F-B565-23803079FBB7}" type="datetimeFigureOut">
              <a:rPr lang="en-US" sz="1800">
                <a:solidFill>
                  <a:prstClr val="black"/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6/29/2016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001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3708" y="6265880"/>
            <a:ext cx="698325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1BF9E91-F36F-EC4B-AAC7-5C17F321ED0A}" type="slidenum">
              <a:rPr lang="en-US" sz="1800">
                <a:solidFill>
                  <a:prstClr val="black"/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8712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505D0A83-7914-414F-B565-23803079FBB7}" type="datetimeFigureOut">
              <a:rPr lang="en-US" sz="1800">
                <a:solidFill>
                  <a:prstClr val="black"/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6/29/2016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001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3708" y="6265880"/>
            <a:ext cx="698325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1BF9E91-F36F-EC4B-AAC7-5C17F321ED0A}" type="slidenum">
              <a:rPr lang="en-US" sz="1800">
                <a:solidFill>
                  <a:prstClr val="black"/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6365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92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24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37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82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94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06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41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70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393708" y="6265880"/>
            <a:ext cx="698325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1BF9E91-F36F-EC4B-AAC7-5C17F321ED0A}" type="slidenum">
              <a:rPr lang="en-US" sz="1800">
                <a:solidFill>
                  <a:prstClr val="black"/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1000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3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93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13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8E6B5-AEE7-4712-B850-A9679A757CD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CED5-8C9F-4341-8F39-3448B19FA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5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8E6B5-AEE7-4712-B850-A9679A757CD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CED5-8C9F-4341-8F39-3448B19FA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43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8E6B5-AEE7-4712-B850-A9679A757CD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CED5-8C9F-4341-8F39-3448B19FA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80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8E6B5-AEE7-4712-B850-A9679A757CD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CED5-8C9F-4341-8F39-3448B19FA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67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8E6B5-AEE7-4712-B850-A9679A757CD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CED5-8C9F-4341-8F39-3448B19FA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22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8E6B5-AEE7-4712-B850-A9679A757CD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CED5-8C9F-4341-8F39-3448B19FA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37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8E6B5-AEE7-4712-B850-A9679A757CD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CED5-8C9F-4341-8F39-3448B19FA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04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505D0A83-7914-414F-B565-23803079FBB7}" type="datetimeFigureOut">
              <a:rPr lang="en-US" sz="1800">
                <a:solidFill>
                  <a:prstClr val="black"/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6/29/2016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001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3708" y="6265880"/>
            <a:ext cx="698325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1BF9E91-F36F-EC4B-AAC7-5C17F321ED0A}" type="slidenum">
              <a:rPr lang="en-US" sz="1800">
                <a:solidFill>
                  <a:prstClr val="black"/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1745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8E6B5-AEE7-4712-B850-A9679A757CD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CED5-8C9F-4341-8F39-3448B19FA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2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8E6B5-AEE7-4712-B850-A9679A757CD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CED5-8C9F-4341-8F39-3448B19FA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98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8E6B5-AEE7-4712-B850-A9679A757CD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CED5-8C9F-4341-8F39-3448B19FA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25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8E6B5-AEE7-4712-B850-A9679A757CD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CED5-8C9F-4341-8F39-3448B19FA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5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6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52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76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2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29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60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505D0A83-7914-414F-B565-23803079FBB7}" type="datetimeFigureOut">
              <a:rPr lang="en-US" sz="1800">
                <a:solidFill>
                  <a:prstClr val="black"/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6/29/2016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001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3708" y="6265880"/>
            <a:ext cx="698325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1BF9E91-F36F-EC4B-AAC7-5C17F321ED0A}" type="slidenum">
              <a:rPr lang="en-US" sz="1800">
                <a:solidFill>
                  <a:prstClr val="black"/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9311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36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71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2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4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0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75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34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5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4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505D0A83-7914-414F-B565-23803079FBB7}" type="datetimeFigureOut">
              <a:rPr lang="en-US" sz="1800">
                <a:solidFill>
                  <a:prstClr val="black"/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6/29/2016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9001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93708" y="6265880"/>
            <a:ext cx="698325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1BF9E91-F36F-EC4B-AAC7-5C17F321ED0A}" type="slidenum">
              <a:rPr lang="en-US" sz="1800">
                <a:solidFill>
                  <a:prstClr val="black"/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5195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89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89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72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80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72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68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8E6B5-AEE7-4712-B850-A9679A757CD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CED5-8C9F-4341-8F39-3448B19FA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48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8E6B5-AEE7-4712-B850-A9679A757CD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CED5-8C9F-4341-8F39-3448B19FA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06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8E6B5-AEE7-4712-B850-A9679A757CD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CED5-8C9F-4341-8F39-3448B19FA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2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8E6B5-AEE7-4712-B850-A9679A757CD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CED5-8C9F-4341-8F39-3448B19FA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5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505D0A83-7914-414F-B565-23803079FBB7}" type="datetimeFigureOut">
              <a:rPr lang="en-US" sz="1800">
                <a:solidFill>
                  <a:prstClr val="black"/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6/29/2016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9001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93708" y="6265880"/>
            <a:ext cx="698325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1BF9E91-F36F-EC4B-AAC7-5C17F321ED0A}" type="slidenum">
              <a:rPr lang="en-US" sz="1800">
                <a:solidFill>
                  <a:prstClr val="black"/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00311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8E6B5-AEE7-4712-B850-A9679A757CD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CED5-8C9F-4341-8F39-3448B19FA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68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8E6B5-AEE7-4712-B850-A9679A757CD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CED5-8C9F-4341-8F39-3448B19FA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76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8E6B5-AEE7-4712-B850-A9679A757CD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CED5-8C9F-4341-8F39-3448B19FA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71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8E6B5-AEE7-4712-B850-A9679A757CD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CED5-8C9F-4341-8F39-3448B19FA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96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8E6B5-AEE7-4712-B850-A9679A757CD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CED5-8C9F-4341-8F39-3448B19FA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00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8E6B5-AEE7-4712-B850-A9679A757CD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CED5-8C9F-4341-8F39-3448B19FA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5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8E6B5-AEE7-4712-B850-A9679A757CD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29/06/2016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9CED5-8C9F-4341-8F39-3448B19FA6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68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505D0A83-7914-414F-B565-23803079FBB7}" type="datetimeFigureOut">
              <a:rPr lang="en-US" sz="1800">
                <a:solidFill>
                  <a:prstClr val="black"/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6/29/2016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9001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93708" y="6265880"/>
            <a:ext cx="698325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1BF9E91-F36F-EC4B-AAC7-5C17F321ED0A}" type="slidenum">
              <a:rPr lang="en-US" sz="1800">
                <a:solidFill>
                  <a:prstClr val="black"/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401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505D0A83-7914-414F-B565-23803079FBB7}" type="datetimeFigureOut">
              <a:rPr lang="en-US" sz="1800">
                <a:solidFill>
                  <a:prstClr val="black"/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6/29/2016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001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3708" y="6265880"/>
            <a:ext cx="698325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1BF9E91-F36F-EC4B-AAC7-5C17F321ED0A}" type="slidenum">
              <a:rPr lang="en-US" sz="1800">
                <a:solidFill>
                  <a:prstClr val="black"/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3470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505D0A83-7914-414F-B565-23803079FBB7}" type="datetimeFigureOut">
              <a:rPr lang="en-US" sz="1800">
                <a:solidFill>
                  <a:prstClr val="black"/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6/29/2016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001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3708" y="6265880"/>
            <a:ext cx="698325" cy="365125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1BF9E91-F36F-EC4B-AAC7-5C17F321ED0A}" type="slidenum">
              <a:rPr lang="en-US" sz="1800">
                <a:solidFill>
                  <a:prstClr val="black"/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398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61"/>
          <a:stretch/>
        </p:blipFill>
        <p:spPr>
          <a:xfrm>
            <a:off x="7073901" y="5750725"/>
            <a:ext cx="2070100" cy="110728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3793"/>
            <a:ext cx="5657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1" i="0" baseline="0">
                <a:solidFill>
                  <a:srgbClr val="008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dirty="0" smtClean="0"/>
              <a:t>Delivering Operational  Excellence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464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2" r:id="rId1"/>
    <p:sldLayoutId id="2147484383" r:id="rId2"/>
    <p:sldLayoutId id="2147484384" r:id="rId3"/>
    <p:sldLayoutId id="2147484385" r:id="rId4"/>
    <p:sldLayoutId id="2147484386" r:id="rId5"/>
    <p:sldLayoutId id="2147484387" r:id="rId6"/>
    <p:sldLayoutId id="2147484388" r:id="rId7"/>
    <p:sldLayoutId id="2147484389" r:id="rId8"/>
    <p:sldLayoutId id="2147484390" r:id="rId9"/>
    <p:sldLayoutId id="2147484391" r:id="rId10"/>
    <p:sldLayoutId id="2147484392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59CA25"/>
          </a:solidFill>
          <a:latin typeface="Tahom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Tahoma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Tahoma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Tahoma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Tahoma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Tahom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29/06/2016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7605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2" r:id="rId1"/>
    <p:sldLayoutId id="2147484453" r:id="rId2"/>
    <p:sldLayoutId id="2147484454" r:id="rId3"/>
    <p:sldLayoutId id="2147484455" r:id="rId4"/>
    <p:sldLayoutId id="2147484456" r:id="rId5"/>
    <p:sldLayoutId id="2147484457" r:id="rId6"/>
    <p:sldLayoutId id="2147484458" r:id="rId7"/>
    <p:sldLayoutId id="2147484459" r:id="rId8"/>
    <p:sldLayoutId id="2147484460" r:id="rId9"/>
    <p:sldLayoutId id="2147484461" r:id="rId10"/>
    <p:sldLayoutId id="2147484462" r:id="rId11"/>
  </p:sldLayoutIdLst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488E6B5-AEE7-4712-B850-A9679A757CD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34" charset="-128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29/06/2016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5D9CED5-8C9F-4341-8F39-3448B19FA60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34" charset="-128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472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4" r:id="rId1"/>
    <p:sldLayoutId id="2147484465" r:id="rId2"/>
    <p:sldLayoutId id="2147484466" r:id="rId3"/>
    <p:sldLayoutId id="2147484467" r:id="rId4"/>
    <p:sldLayoutId id="2147484468" r:id="rId5"/>
    <p:sldLayoutId id="2147484469" r:id="rId6"/>
    <p:sldLayoutId id="2147484470" r:id="rId7"/>
    <p:sldLayoutId id="2147484471" r:id="rId8"/>
    <p:sldLayoutId id="2147484472" r:id="rId9"/>
    <p:sldLayoutId id="2147484473" r:id="rId10"/>
    <p:sldLayoutId id="2147484474" r:id="rId11"/>
  </p:sldLayoutIdLst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29/06/2016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95437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6" r:id="rId1"/>
    <p:sldLayoutId id="2147484477" r:id="rId2"/>
    <p:sldLayoutId id="2147484478" r:id="rId3"/>
    <p:sldLayoutId id="2147484479" r:id="rId4"/>
    <p:sldLayoutId id="2147484480" r:id="rId5"/>
    <p:sldLayoutId id="2147484481" r:id="rId6"/>
    <p:sldLayoutId id="2147484482" r:id="rId7"/>
    <p:sldLayoutId id="2147484483" r:id="rId8"/>
    <p:sldLayoutId id="2147484484" r:id="rId9"/>
    <p:sldLayoutId id="2147484485" r:id="rId10"/>
    <p:sldLayoutId id="2147484486" r:id="rId11"/>
  </p:sldLayoutIdLst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9562100-ED3B-48A4-A57B-06BC94D069AA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29/06/2016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9973895-34FA-4F98-BD2C-1CDF8EC552E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60662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8" r:id="rId1"/>
    <p:sldLayoutId id="2147484489" r:id="rId2"/>
    <p:sldLayoutId id="2147484490" r:id="rId3"/>
    <p:sldLayoutId id="2147484491" r:id="rId4"/>
    <p:sldLayoutId id="2147484492" r:id="rId5"/>
    <p:sldLayoutId id="2147484493" r:id="rId6"/>
    <p:sldLayoutId id="2147484494" r:id="rId7"/>
    <p:sldLayoutId id="2147484495" r:id="rId8"/>
    <p:sldLayoutId id="2147484496" r:id="rId9"/>
    <p:sldLayoutId id="2147484497" r:id="rId10"/>
    <p:sldLayoutId id="2147484498" r:id="rId11"/>
  </p:sldLayoutIdLst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488E6B5-AEE7-4712-B850-A9679A757CD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34" charset="-128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29/06/2016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5D9CED5-8C9F-4341-8F39-3448B19FA60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34" charset="-128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471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0" r:id="rId1"/>
    <p:sldLayoutId id="2147484501" r:id="rId2"/>
    <p:sldLayoutId id="2147484502" r:id="rId3"/>
    <p:sldLayoutId id="2147484503" r:id="rId4"/>
    <p:sldLayoutId id="2147484504" r:id="rId5"/>
    <p:sldLayoutId id="2147484505" r:id="rId6"/>
    <p:sldLayoutId id="2147484506" r:id="rId7"/>
    <p:sldLayoutId id="2147484507" r:id="rId8"/>
    <p:sldLayoutId id="2147484508" r:id="rId9"/>
    <p:sldLayoutId id="2147484509" r:id="rId10"/>
    <p:sldLayoutId id="2147484510" r:id="rId11"/>
  </p:sldLayoutIdLst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1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ahUKEwih-M7c76LLAhVMshQKHew0DAwQjRwIBw&amp;url=http://www.greenocktelegraph.co.uk/news/greenock/articles/2014/02/13/488376-1300-back-facebook-campaign-to-save-ravenscraig-sports-centre/&amp;psig=AFQjCNGzGYflp1T4oK9BMItrm-El12fZrg&amp;ust=1457037970904065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1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1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1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50717" y="5644452"/>
            <a:ext cx="3894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#TransformingLeisure</a:t>
            </a:r>
            <a:endParaRPr lang="en-GB" sz="32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452" y="137740"/>
            <a:ext cx="4155551" cy="2394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452" y="5709343"/>
            <a:ext cx="867747" cy="685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935" y="5577523"/>
            <a:ext cx="2062649" cy="718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1" t="6170" r="8644" b="7165"/>
          <a:stretch/>
        </p:blipFill>
        <p:spPr>
          <a:xfrm>
            <a:off x="3805642" y="5607708"/>
            <a:ext cx="1445075" cy="7871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6533" y="2402745"/>
            <a:ext cx="2868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</a:t>
            </a:r>
            <a:r>
              <a:rPr lang="en-GB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roud sponsors of</a:t>
            </a:r>
            <a:endParaRPr lang="en-GB" sz="2800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765" y="3057785"/>
            <a:ext cx="3114924" cy="126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2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937" y="193183"/>
            <a:ext cx="6780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00" dirty="0" smtClean="0">
                <a:solidFill>
                  <a:prstClr val="white"/>
                </a:solidFill>
                <a:latin typeface="Lucida Sans" panose="020B0602030504020204" pitchFamily="34" charset="0"/>
              </a:rPr>
              <a:t>Old 4 Court Sports Hall</a:t>
            </a:r>
            <a:endParaRPr lang="en-GB" sz="2800" dirty="0">
              <a:solidFill>
                <a:prstClr val="white"/>
              </a:solidFill>
              <a:latin typeface="Lucida Sans" panose="020B0602030504020204" pitchFamily="34" charset="0"/>
            </a:endParaRPr>
          </a:p>
        </p:txBody>
      </p:sp>
      <p:pic>
        <p:nvPicPr>
          <p:cNvPr id="3074" name="Picture 2" descr="C:\Users\tfairey\AppData\Local\Microsoft\Windows\Temporary Internet Files\Content.Outlook\1T8ZNR7Z\IMG_06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2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937" y="193183"/>
            <a:ext cx="6780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00" dirty="0" smtClean="0">
                <a:solidFill>
                  <a:prstClr val="white"/>
                </a:solidFill>
                <a:latin typeface="Lucida Sans" panose="020B0602030504020204" pitchFamily="34" charset="0"/>
              </a:rPr>
              <a:t>Costa Café / New Gym above</a:t>
            </a:r>
            <a:endParaRPr lang="en-GB" sz="2800" dirty="0">
              <a:solidFill>
                <a:prstClr val="white"/>
              </a:solidFill>
              <a:latin typeface="Lucida Sans" panose="020B0602030504020204" pitchFamily="34" charset="0"/>
            </a:endParaRPr>
          </a:p>
        </p:txBody>
      </p:sp>
      <p:pic>
        <p:nvPicPr>
          <p:cNvPr id="6146" name="Picture 2" descr="http://www.inverclydenow.com/news/gallery/image?format=raw&amp;type=orig&amp;id=2231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82"/>
          <a:stretch/>
        </p:blipFill>
        <p:spPr bwMode="auto">
          <a:xfrm>
            <a:off x="0" y="0"/>
            <a:ext cx="91643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9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48" y="256601"/>
            <a:ext cx="1279150" cy="618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1525" y="2656998"/>
            <a:ext cx="664217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200" dirty="0" smtClean="0">
                <a:solidFill>
                  <a:srgbClr val="E7E6E6">
                    <a:lumMod val="50000"/>
                  </a:srgbClr>
                </a:solidFill>
                <a:latin typeface="Lucida Sans" panose="020B0602030504020204" pitchFamily="34" charset="0"/>
              </a:rPr>
              <a:t>Summit Indoor Adventure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3200" dirty="0">
              <a:solidFill>
                <a:srgbClr val="E7E6E6">
                  <a:lumMod val="50000"/>
                </a:srgbClr>
              </a:solidFill>
              <a:latin typeface="Lucida Sans" panose="020B0602030504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00" dirty="0" smtClean="0">
                <a:solidFill>
                  <a:srgbClr val="E7E6E6">
                    <a:lumMod val="50000"/>
                  </a:srgbClr>
                </a:solidFill>
                <a:latin typeface="Lucida Sans" panose="020B0602030504020204" pitchFamily="34" charset="0"/>
              </a:rPr>
              <a:t>Selby (Inspiring Healthy Lifestyles)</a:t>
            </a:r>
            <a:endParaRPr lang="en-GB" sz="2800" dirty="0">
              <a:solidFill>
                <a:srgbClr val="E7E6E6">
                  <a:lumMod val="50000"/>
                </a:srgbClr>
              </a:solidFill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97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pbs.twimg.com/media/CdrMnrwVIAE3tUH.jpg:lar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876"/>
          <a:stretch/>
        </p:blipFill>
        <p:spPr bwMode="auto">
          <a:xfrm>
            <a:off x="-44723" y="0"/>
            <a:ext cx="91887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75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030" y="3437448"/>
            <a:ext cx="5301711" cy="3313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681" y="124258"/>
            <a:ext cx="5301711" cy="33135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681" y="3437827"/>
            <a:ext cx="5301711" cy="3313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030" y="124258"/>
            <a:ext cx="5301711" cy="33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9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087" y="138270"/>
            <a:ext cx="5213644" cy="3258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087" y="3384868"/>
            <a:ext cx="5213644" cy="3258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57" y="138270"/>
            <a:ext cx="5213644" cy="3258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57" y="3396798"/>
            <a:ext cx="5213644" cy="325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2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6053" y="3319838"/>
            <a:ext cx="5273260" cy="32955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207" y="3319838"/>
            <a:ext cx="5273259" cy="3295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6053" y="180616"/>
            <a:ext cx="5281357" cy="32990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304" y="174697"/>
            <a:ext cx="5273260" cy="32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9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211" y="3414495"/>
            <a:ext cx="5299665" cy="33122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3402" y="111969"/>
            <a:ext cx="5299665" cy="33122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9427" y="3415417"/>
            <a:ext cx="5299664" cy="3311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237" y="111969"/>
            <a:ext cx="5299665" cy="331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9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679" y="3424534"/>
            <a:ext cx="5433826" cy="33961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47" y="3424535"/>
            <a:ext cx="5433826" cy="3396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679" y="28394"/>
            <a:ext cx="5433826" cy="33961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47" y="28395"/>
            <a:ext cx="5433826" cy="339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3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817" y="3469074"/>
            <a:ext cx="5284536" cy="33028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05" y="3470782"/>
            <a:ext cx="5284536" cy="33028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05" y="169655"/>
            <a:ext cx="5284536" cy="33011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331" y="167947"/>
            <a:ext cx="5284536" cy="33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0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hQQEBUUExQVFRUWFxwWFRcYGRYcIBwiGxgYHBcdFx0YICYeHRwjGxwZHy8gIycpLCwsGB4xNTIqNScrLioBCQoKDgwOGg8PGiwlHyQvLCwsLCw0LCwsLCwsLCwvLCwsLCwsLCwsLCwsLCwpLCwsLCwsLCwsKSwsLCwsLCksLP/AABEIAHQAyAMBIgACEQEDEQH/xAAcAAACAgMBAQAAAAAAAAAAAAAABwUGAwQIAgH/xABIEAACAQMBBAgCBQkFBgcAAAABAgMABBESBQchMQYTIkFRYXGBMpEUUoKhsSMzQlNicpKywRckk6LSQ2Nzs8LRFRY0RIOUw//EABgBAAMBAQAAAAAAAAAAAAAAAAABAgME/8QAKxEAAgIBAwMDAwQDAAAAAAAAAAECEQMSITETMkEiUWFxgpEjYoHwM0JS/9oADAMBAAIRAxEAPwB40UUUAFFKPef01ure+6m3maJViVjpCHJYtz1KfCprc/f3FzFcTXE0kuXWNNZGBpXUxUAAcdYB/cq3BpWaPG1HUMKilbviSe3ltruGR1CtpK6n061OuPUoOCGAdT6Ad9MXYu1UureOZPhkUNjwzzB8weFJx2sTjSTN2o/a3SC3tNP0iZItedOs4zjGrHpkfMVIUn9+U2bi0T6scrfxtGB/IaIq3QQjqlQwrDpzZ3EywwzrI7ZwEyeQycnkK99JOl9vs/q+vZgZSRGqqWJ06c8uXxLxPiKV+5ay130kn6qH+dsD+U/KpPeC30nbtjB+rKMfDjJ1jfNY8VehaqNHjWuhsUUVS+nW8iPZ/wCSjUS3BHw57KcuMhHHPgo4ny51mk3sjFRcnSLjNMqKWZgqjmSQAPUmqttDejs+E4M+s/7tWf2JUYB9aSG2tuz38gM7tKxb8mmOAJ4ARoO88uAJPLjU9srdZfzgExrEp/WNg/wjJ+eDW3TS7mdHRjHuZef7brTVjqbnH1tMePXGvP3VN7K3mWFw2lZwjcOEgZOfcCwAPsaoP9iV1+vg/wA//aorau6m+gBIjWZR+rbJ8+y2KNMH5DRjfDH2DmvtIDoZ0/m2a/VvreAHS8TZ1R44HQDxUjvTgPQ831a3SyorowZGAZWHIg8iKzlFxMpwcDLRUf0gu+qtJ5M40xOQfA6Tj765tn27clDqublhjiDNKc8PAtThDUPHj1nUVYYrtGYqrqWX4lBBI9QOIrU2RbC1tI0bCiKIa/LSvaP40vNyIMr3103OZ0yP2iZZH/5q/Kp07NkqNpv2GpRRRUkBRRRQAUUUUAc87yLzrNqXH7DLGPQIp/Emmvu1thbbIhZjwKtM3djUSxHsKR23Lkz3Nw65YyTSFPMM7dWPlpFPbplMLLY8qg4KwiFT5kBB8810T4UTqycKJ5n07a2PkAAzRBgOHZkHED2cYqobkeknGS0Y8COuhHh+sX0+FvUtXvcjtvHXWjHhwli9+Eg/lb3aq904tH2XtczxDm30mMcgdWesU8+BOoE/t8OVJLmIlHmH4HzSM3xXOraWn6kKfeWNOrZ1+lxCksZykihlPkRmuf8AeJca9qXRzkBwo9kXP35qcS3JwL1F93HbP029xNg5kkWMHuKxrkY+07j2qI2LMLvpO75JEbSaPLql6oj01Fj71degkX0TY0TEcommI9dTkVQ9yUOu9lkfi6w5J83caj74NV/0yr7pF+3idMv/AA63GjBnlysQPdj4nI8FyPUkCknsDYE20Ljqou07ZaR2ycZPadzzJJ9yTW9vC6Q/S76Z8/k4yYo/RCQSMeLaiPEYpx9Aeii7OtAGx1r4eZvPHBc/VUcPme80+yPyP/FD5Z82L0bs9jW5kJUEKOsnfGo/9gTyUeNUjb+/BskW0SonISTHifA6BgAepJ491Q/Sbbcu3b9IIPzQYiEHOMD4pnx5cvAHHAsRTX6L9B7bZ6AIgaTA1SsAWY+X1Rz4CpaUd5cktKO892KWXertJCNTopbioaLGfHAJ4j0qz9Ft8utxHeoiA8OuUkAH9tTyHmDw8O+mVtHZ0dxE0Uqh0YYIP9PA+dc0be2d9DuZYHYExOUycDI4FSfMqQSPE046Z7UVDTk2oevTnoNHtGIsoC3CjMcnj+y2Oan7uYqtbltuuVms5AQYjrjDcxkkSoR3aWAP2iO6rLuxvJZNmxCZXVkzGNasCVU9g9riezjjWCz6CPFtd75JVWNwdUWgknUoDcdQC8QDyPf41F7OLM7pODN3eROE2VdZ/SjKj1YgCkX0Z2d9IvbeI8Q8q6h4qp1OD6qpHvTg3yTAbMK97yxgezaj9ymqNudsOs2iX7oomOPNiFH9auG0GzTG9ONsaXT7aPUbNuHBAPVlFz4v2R+NV7cnZ6Nnu/dJOzD7KpH+KH51g33bS0WsMIPGWXUR+zGMn5O0dTm6y16vZUH7eqQfbdm/rUcQM6rH9WWyiiiszEKKKKACsF/ddVFJJz0Iz/wgn+lZ6gend4Ytm3Ljn1TAe4x/Wmt2NK3QiugWzevv7SM5wJFdsf7sa+PkWUD3pmb7to6bSGEHjLLqI8VjGT8nMdVrcrY676ST9VDj/EbA/lPyr1vrvdd7FH+qiz/iNn8FHyroe8zrlvkS9in9HdtmyuorgZxG3bA70PBx5nTkgeIFNbfFsQXFmlynEwHJI743xq9gQrZ8AfGlhtjo8YLa0uOJS5QnOOCsP0c+anI/dbwptbt9orf7LMEnExg28njjT2Dx/ZI4+IPhSn4kgybVNERuW6Rlkks3PwflIjnmGJ1r9k4Po/lSt2vMZ7ido+0ZZpDHjv1yNox65FbdlcTbMvc/7W3cow4gNjgfssOI58waz7v9l9btC1j7kcOf/jGpf8wX51dU2y0lFuQ394ky2mx5EXONCQL48cKD7DjVM3UN1FrtG6z8KKq+RRJG+/rF+VSe/LaOEtYB+kzyt9gBQD5EyE/YrV6K2gTo1duOcvWsfs4j/BBWS7PqYpfp/VlS3Z7FE+0LdCOzF+VPD9XjSPLtaT7U296O2jbbOk0nDykQr9rOrHogY+1Ufcgmbu4PhCv+Zz/prf363B/ucfcTM5HmoiUH5O3zpy3mkOW+RIx7jtmAtcznHZ0Qp5Hiz/MGP5Gm1S23Gt/dLkd/0jPzhix+Bpk1nk7jHL3sK1xs+MSGTq06w830jVyxz58q2KrHTDeBBsxlWRJHd1LKqBeQOOJYgDj71KTeyISbdIs9FR+wNqG6tYp2TqzIgcpnVpz3ZwM+uBXP20ek1xtGYCSaUxTSBVi1EKFkcBVKrgHAIGTk8KqMNRcMbkMPfncfkbWPvMrSfwJp/wD0FeNxuzsR3U5/TdIl9EUsSPImTH2ajt+Uubm1X6sUh/jZAf5BV33X2HU7Lg55cGU58XYtj2zire2M0brEL/fXfh72OPP5qHOPORsn5hR8qanRG26uwtl8IU+9Qf60gunu0TPfXbj67oo/4fY4epUn3rpC3hCIqjkqhR7DFE9opBlVRijJRRRWJzhRRRQAVR98N5o2YV75JEQezam/yqavFKzfpe4jtIu5nklJ/wCGqqP+aflVw7kaY1ckbe5HZui1mnI4yy6QfFYxgfJ2kpcdPdpdftG6fOVVzGue4RjSR6agx96c/Q+AWWyIiRxWEysPEkFz881z7HC0xVCcvKwUnxaQgZ92NbQ3k2dGPeTkPy96KrdbGjtwMMIUaPycKCPv4H1NLfdFtr6PtDq24C4XqyDzDJqZAfAjLj1OKeoGKRm9bYRs78TxdkTHrkI/RkRlLHw+Iq3qT51EHdxZnjeq4vybW+bYvVXkc4HZnUhuHDUmOfmVI/hPhRuVsdd7LJj81FjPgZGwPmFPyq59Lbddq7G61B2tC3EfDkVGWAzyyNS+hqN3H7O02s0/fLIFB8VjHD/O0lPV6B6v02v4Ktviv+s2jo4YiiVc+bEsc/d86YHRjZOvYKRY4yW5yPFmBP40lOlW1BPdXM4OQ0jsp8VXsofdFU10nsu26qCJPqRqvyUClPaKQZPTFIUW4qfNzP4PAjfJj/qqS36WpIs5P0VMsZ9XEbL90bVC27jY23m1nTCzHjyAjmOVOOWEbs+QUmmr0w6PC/s5IcgMRqjJ7mXip9M8PeiTqSkEnU1LwLXcntQJczwk/nUVkHnGW1Y9Qw/hpyVy8rS2k/6UU8L8jzVh+Ix7EHvBpt7D30Wzx/3pXhkHPSrOrea6QSO7gwHPgTTyQbdoMuNt2hjUk98twJ7+KGPjIsYj+1K/YH8vzqe6Qb6olUrZxtIxH5yQFFX7J7TEeGAPPuqM3W9EpLm4+n3GoqCXjLc5HOcv+6O7uPdwApRWn1MUIuHqkMTpFOLPZspB4RwFVPfwXSvvypD9DbDrb+0jHD8sje0Z6w/MJj3q975uk+opZRngCJJ/XnGn/UfRfOtLctsYyXUtwR2YV0Ke4s/EgeYUA/bHjTj6YtlQ9MGzS3yTNJtLqwMkQoqDxLlsD3OKckri0tCeYhi+ehP64pT3sBvOk+gjKxyqT5CKNXB9NeB71et6l/1Oy5sc5NMQ8e2wBx5gZPtSku2JM1emIjuj0Be6tVbLap4Q3fn8omrPtnNdP1zFsLav0S6in0CTqm1BC2kHssB2sNjGc8jyq9yb8bg/Dawr6yO3/StVki5cF5YSk1Q4qKR1zvkvmPZEKeWgn8WqPu96G0ZP9uI/+GiD+YNUdJmawSOgaKVu6PpBdXdzP187yqka4DaQAWY8cKB3KaKiUdLoynHS6GlSb3xxG42hbW4OCyLGD4GaQLn8D7U5KVLQ/SulPlAoJ+zHwz7yZ9qrHs7LxbO/YtO828EGyZgB8SrCuOGNRC59hx9qTfQq26zaVoh/XK38ALj71q+b9dqhUtYSwGpnlPHHwAKM+R6wn7NVrdBD1u00YDUqRu2ocQD2QOPua0htA2x7Y2x9VXOn3Rv6dYvGB+UX8pF+8oOB7jK+9WOisE63OVOnaFduQ25riltTyQiWP91ydY9m4/b8quDWkeytnSiLCpEkjrw4DJZh8iQPaquvQe4tdtC6tkQwOSZMsBgP+dCjH1sP8xVr6bbGlvLKSCEqGcqCWzjGoFuXiOFXKmzWbTlfhnPOx7MSTQREZDyxRkeTOqt9xNdSUrOi26Se2vIZ5JYmWJtRVQ+T2WA4kAcCQfamnTyST4HmkpNUULev0Na8hWeIZlhByo/TQ8WH7wIyPtDv4V3oBvWWJFguz2AAI5hxwOQEnkByYe/jTfpcdN904uXM9oVjkOS8bDCuT3qR8B554EHPd3qMk1pkKEk1pkWPbHRiy2tGHbS5xhZo2GoeWoc/Q5qnT7ihq7F4QvcHhDH3Kuo+4UuL/ZVxs+TVIkts/ISDUnPuWRDg+gavq9MbkD/1k3vM5+8mtVCS4Zsscl2scGw90dpbHXMzXDLx/KaQgxxyFH/UTWDplvUhtlMNoVllxjUMaI+4cRwY+Cjhw4kcMqIS3F+dOq4u9J+HMswUnkccQvrwq27D3QXc+DMVtk88O3nhVOB66qTilvJicEt5sqezdmzXk4jjBkmkJYk+JOWdz3DJyT510T0Z6PpYWyQJx0jLNjBZj8TH1NY+jXRO32fHogXifjduLN+8f6DA8qmGYAEnkOJrOc9XBlkyatlwKXd6yzbbvp2IGhpApyOOqUqOf7KUwOkWwrXaEax3B1Kj61CyFeOllzlSDyY1zQblHAZyuT2jnHM8TzrZtdlNMMxQPKPGOJn/AJQa1cLd2byxW7sd/wDZVsv6rf8A2Jf9Vff7KNl/Vb/Hl/1UobToNdy/BZSn96PR/wAzTUjbbqL5/wD2qp++0Y/lJpV+4nTX+/8AfyM3+ybZn1H/AMeX/VXv+yHZv6uT/Hm/1VQLfcldt8Qt0+1n8Freh3CSn4p4F9Imb8StL7ifvGX0a6G22zzIbZWUyaQ+p3fOjVpxqJx8TcvGvla3QLoWNlW7xdYJC8hkLBNA4qqgBdTdyjjmvtYvk55cllrXi2fGkjSLGgdvicKNR9TzPIfKvV3dLFG8jfCilj6AZNUSXfZZBAVSdjnBQKoIGOBJZguDyxnPDlQot8DjFvgv5jBOcDNeqq2095Nnb20VwzkiZdUaKO2cc8g4C4PDLEDNeOjW8q1vmdFEkUiKWKSgA4UAsRpJHDwzmnpdWGiVXRbKKoEe+izbq1RJ2klkWNI8IGOrSAe0wGNTBeec54cDVeud6kj7SR4/pH0VR2rdYlLudLd3xDiVPMcqagylikxwUUmoun6wbYu5ppp2hQvHFApYhipVGwpIRcFWOo45+dMHYnT62urV7gF0WNtDqw7QY40qAmdRbIAC5yTjnwocGgljaLJRURb9IsyKkkE0PWHTG0gTDHDHA0MxB0qThgPnmvEnSYEnqoZp0VirvGEwCDhsamBfHHOgHkRz4VNEUyaoqOg6QQydRocN9IUvFjvVQCzegyo9WFe7vbEcUqxtnU0ckuccAsejUWPd8Qx48fCkFG6RWudmxZz1UefHSv8A2qG/86x9QtwIpjblQ7TYUKoI5kFtRA7yAa8323ZhtGGBIpOrCO0pGjjkosbDLZ0Al88M8BjNOmOmWMDHKvtQ6dJUeRo4o5JSkoikKBcJyyWLMBgZyQO1ju5Vnt9uxPa/SiSkWgyEvwKgZzq8CMUUKmSNfGUEYPEHgRSw27teW523ZxK80MaossqCRk4dqQ9aqtpPwqpBzwNSlzvitFdtEVzNEpCvPHGDGuT3kkHzHDj3ZqtDL6cvBdYLKOP4ERf3VA/Cs9LfeR0iimis44ri5j+ktrje2xkjsoofMkZALSA448V8q3bzepb27vDHDdXIgGmWSNAwXTlTrZmHeD2jw4HjwNGlsNEmXuiqfcb0LUfRNAkl+lnEegL2TrVPymphjtNjhn4TW7tXp1Bb3qWjLIZHUvlQulQFZu1kg8lPIGlpZOiXsWOil/Bvqs5DGqxz9ZLIsaoRGD2tIDHL4xqYDnngeGBms15vgtEdgkdxNGhAeaJAY1yeGSSDjwOOPdmjRL2H05exeqK19n7QS4iSWJgyOAykd4NFSQVzehtLqNlXDctQEec4xrYLn2zVI27psejMKkBWuGQtnxbMjZ8ewpA9qcJFBWrUqNIzpUI50TZm0bB7sFYVt0KsQSNQVtRx3lWZcgDmVNYtt7bF5dXm0IgVt4oepWQ5AZmGhAcjmdRyOYGknGaekkQYYYAjwIBH319WMAYAAA5AVXUL6vmtynbptlLDsyNwBqmzIzY4kEnQD6LgfPxqjdDelcUW1b6WY4lfrREpBzlGdmVz+iQiKOPmKdledAznAzU6ufkjXzfkTu7j+77Iv718FnVlD8OIRDk/4jvn92tjd7ZLb2NrPJwje7aRmPJQImiiLHloyM5Pe4pt4oxTc7sbyXfyQl1tpJy0NuRLIIncOhRljbGI9TZ4MxJxj6rcq0didJbWCwhCMuUiVBAv5zUq4MfV/EH1AjGOFWiOMKMKAB4AY/CvnVDOrAzyzjj86gztFL2RptLi2S7eKN0s2ILEKC8kqmYIWPJdKDGf0hWDbO0DcG9kjIRTHDYwSnveZjqIHev5SLB76vjxhuYB7+IzXqnY9RAdKrcG0W3VV0yvHBpJx2CwD48xGGOPKsVhex/+I3ZaRQyxxRhGIDBUDyO4B4lD1gGeWUNWSvmKVisg+hMJFjE5UK02bhwDnDTMZG494y2KiNkQ9ZNJZjUY4LiSacnIBLv1sMS8MEdosRngEQcQ1W+4VypEZVW7iylh7gMpPzFYNmbP6lMFtbsS8j4xqY8zjuHIAdwAHdTsd8ietom2hfbYlhBLpFJGgBzxz1YHqwiYgVEbO2tbrYdQ17dAuxRrOKKIklm4gawMk+Gc54c+FdBgV56ldWrSNXjgZ+dX1DTq/AlLbZuNrWVqqu4tYhMUcoHB7culgpKhg/V8jjiKhbza9vGJrm0uprSYuRJaSYOTqOcnguFy/ZkVsHI4V0PivBt11atK6vHAz86OoNZfgRu0ds9TtHZ8t+giSOGORxoxxIkOdKjmJNJIHI1j2l0hFze7Qu86Fjt2jjD8CNZWOPUDyJJbgeOGxT3kiVsZAOOIyAceletA8BR1PgOqvYXfQ3YZXYDdUAZbiJ3yBxbVnQpPfhezS+2XtSFLFoXvbhC7MklnHDGxYltOO3g5IxkE5zw58K6GrH9HXVq0rq5asDPz50lMSyckL0I2OLSxijHWci+JAocayWwwUkAjOOBr7U7RUPcybt2FFFFIQUUUUAFFFFABRRRQAUUUUAFFFFABRRRQAUUUUAFFFFABRRRQAUUUUAFFFFABRRRQB/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2160" y="4812655"/>
            <a:ext cx="24641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8800" b="1" dirty="0" smtClean="0">
                <a:solidFill>
                  <a:srgbClr val="92D050"/>
                </a:solidFill>
                <a:latin typeface="Calibri"/>
              </a:rPr>
              <a:t>100+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04790" y="1749745"/>
            <a:ext cx="37864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6000" b="1" dirty="0" smtClean="0">
                <a:solidFill>
                  <a:srgbClr val="C0504D"/>
                </a:solidFill>
                <a:latin typeface="Calibri"/>
              </a:rPr>
              <a:t>Investment</a:t>
            </a:r>
            <a:endParaRPr lang="en-GB" sz="6000" b="1" dirty="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7899" y="2650152"/>
            <a:ext cx="195611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4000" b="1" dirty="0" smtClean="0">
                <a:solidFill>
                  <a:srgbClr val="FFC000"/>
                </a:solidFill>
                <a:latin typeface="Calibri"/>
              </a:rPr>
              <a:t>100,000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600" dirty="0" smtClean="0">
                <a:solidFill>
                  <a:srgbClr val="FFC000"/>
                </a:solidFill>
                <a:latin typeface="Calibri"/>
              </a:rPr>
              <a:t>members</a:t>
            </a:r>
            <a:endParaRPr lang="en-GB" sz="3600" dirty="0">
              <a:solidFill>
                <a:srgbClr val="FFC000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28182" y="3823563"/>
            <a:ext cx="236064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4000" b="1" dirty="0" smtClean="0">
                <a:solidFill>
                  <a:srgbClr val="F79646"/>
                </a:solidFill>
                <a:latin typeface="Calibri"/>
              </a:rPr>
              <a:t>Generate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4800" b="1" dirty="0" smtClean="0">
                <a:solidFill>
                  <a:srgbClr val="F79646"/>
                </a:solidFill>
                <a:latin typeface="Calibri"/>
              </a:rPr>
              <a:t>60,000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4000" b="1" dirty="0" smtClean="0">
                <a:solidFill>
                  <a:srgbClr val="F79646"/>
                </a:solidFill>
                <a:latin typeface="Calibri"/>
              </a:rPr>
              <a:t>New Sales</a:t>
            </a:r>
            <a:endParaRPr lang="en-GB" sz="4000" b="1" dirty="0">
              <a:solidFill>
                <a:srgbClr val="F79646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6903" y="5193168"/>
            <a:ext cx="18004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4800" b="1" dirty="0" smtClean="0">
                <a:solidFill>
                  <a:srgbClr val="4BACC6"/>
                </a:solidFill>
                <a:latin typeface="Calibri"/>
              </a:rPr>
              <a:t> 100%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600" b="1" dirty="0" smtClean="0">
                <a:solidFill>
                  <a:srgbClr val="4BACC6"/>
                </a:solidFill>
                <a:latin typeface="Calibri"/>
              </a:rPr>
              <a:t>On Time</a:t>
            </a:r>
            <a:endParaRPr lang="en-GB" sz="3600" b="1" dirty="0">
              <a:solidFill>
                <a:srgbClr val="4BACC6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79988" y="3002740"/>
            <a:ext cx="2165978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5400" b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20% </a:t>
            </a:r>
            <a:r>
              <a:rPr lang="en-GB" sz="5400" b="1" dirty="0" smtClean="0">
                <a:solidFill>
                  <a:srgbClr val="9BBB59">
                    <a:lumMod val="50000"/>
                  </a:srgbClr>
                </a:solidFill>
                <a:latin typeface="Calibri"/>
                <a:sym typeface="Wingdings" panose="05000000000000000000" pitchFamily="2" charset="2"/>
              </a:rPr>
              <a:t></a:t>
            </a:r>
            <a:endParaRPr lang="en-GB" sz="5400" b="1" dirty="0" smtClean="0">
              <a:solidFill>
                <a:srgbClr val="9BBB59">
                  <a:lumMod val="50000"/>
                </a:srgbClr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4000" b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YoY Sales</a:t>
            </a:r>
            <a:endParaRPr lang="en-GB" sz="3600" dirty="0">
              <a:solidFill>
                <a:srgbClr val="9BBB59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64105" y="4541623"/>
            <a:ext cx="1797287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600" b="1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Trained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6000" b="1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3000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individuals</a:t>
            </a:r>
            <a:endParaRPr lang="en-GB" b="1" dirty="0">
              <a:solidFill>
                <a:srgbClr val="C0504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2937" y="193183"/>
            <a:ext cx="6000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00" dirty="0" smtClean="0">
                <a:solidFill>
                  <a:prstClr val="white"/>
                </a:solidFill>
                <a:latin typeface="Lucida Sans" panose="020B0602030504020204" pitchFamily="34" charset="0"/>
              </a:rPr>
              <a:t>Our Investment in the Industry</a:t>
            </a:r>
            <a:endParaRPr lang="en-GB" sz="2800" dirty="0">
              <a:solidFill>
                <a:prstClr val="white"/>
              </a:solidFill>
              <a:latin typeface="Lucida Sans" panose="020B0602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55101" y="5804515"/>
            <a:ext cx="1713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002060"/>
                </a:solidFill>
                <a:latin typeface="Calibri"/>
              </a:rPr>
              <a:t>£8k</a:t>
            </a:r>
            <a:r>
              <a:rPr lang="en-GB" b="1" dirty="0" smtClean="0">
                <a:solidFill>
                  <a:srgbClr val="002060"/>
                </a:solidFill>
                <a:latin typeface="Calibri"/>
                <a:sym typeface="Wingdings" panose="05000000000000000000" pitchFamily="2" charset="2"/>
              </a:rPr>
              <a:t>£400k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076" y="4274534"/>
            <a:ext cx="2071529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4200" b="1" dirty="0" smtClean="0">
                <a:solidFill>
                  <a:srgbClr val="9BBB59"/>
                </a:solidFill>
                <a:latin typeface="Calibri"/>
              </a:rPr>
              <a:t>5k</a:t>
            </a:r>
            <a:r>
              <a:rPr lang="en-GB" sz="4200" b="1" dirty="0" smtClean="0">
                <a:solidFill>
                  <a:srgbClr val="9BBB59"/>
                </a:solidFill>
                <a:latin typeface="Calibri"/>
                <a:sym typeface="Wingdings" panose="05000000000000000000" pitchFamily="2" charset="2"/>
              </a:rPr>
              <a:t></a:t>
            </a:r>
            <a:r>
              <a:rPr lang="en-GB" sz="4200" b="1" dirty="0" smtClean="0">
                <a:solidFill>
                  <a:srgbClr val="9BBB59"/>
                </a:solidFill>
                <a:latin typeface="Calibri"/>
              </a:rPr>
              <a:t>26k</a:t>
            </a:r>
            <a:endParaRPr lang="en-GB" sz="4200" b="1" dirty="0" smtClean="0">
              <a:solidFill>
                <a:srgbClr val="9BBB59"/>
              </a:solidFill>
              <a:latin typeface="Calibri"/>
              <a:sym typeface="Wingdings" panose="05000000000000000000" pitchFamily="2" charset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100" b="1" dirty="0" smtClean="0">
                <a:solidFill>
                  <a:srgbClr val="9BBB59"/>
                </a:solidFill>
                <a:latin typeface="Calibri"/>
                <a:sym typeface="Wingdings" panose="05000000000000000000" pitchFamily="2" charset="2"/>
              </a:rPr>
              <a:t>Increase in Users</a:t>
            </a:r>
            <a:endParaRPr lang="en-GB" sz="2100" dirty="0">
              <a:solidFill>
                <a:srgbClr val="9BBB59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30247" y="4201268"/>
            <a:ext cx="14734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6600" b="1" dirty="0" smtClean="0">
                <a:solidFill>
                  <a:srgbClr val="00B0F0"/>
                </a:solidFill>
                <a:latin typeface="Calibri"/>
              </a:rPr>
              <a:t>300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42255" y="5875403"/>
            <a:ext cx="2893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00" b="1" dirty="0" smtClean="0">
                <a:solidFill>
                  <a:srgbClr val="92D050"/>
                </a:solidFill>
                <a:latin typeface="Calibri"/>
              </a:rPr>
              <a:t>Projects Delivered</a:t>
            </a:r>
            <a:endParaRPr lang="en-GB" sz="2800" b="1" dirty="0">
              <a:solidFill>
                <a:srgbClr val="92D050"/>
              </a:solidFill>
              <a:latin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536422" y="2683696"/>
            <a:ext cx="2209195" cy="1381476"/>
            <a:chOff x="4555843" y="2544036"/>
            <a:chExt cx="2209195" cy="1381476"/>
          </a:xfrm>
        </p:grpSpPr>
        <p:sp>
          <p:nvSpPr>
            <p:cNvPr id="14" name="TextBox 13"/>
            <p:cNvSpPr txBox="1"/>
            <p:nvPr/>
          </p:nvSpPr>
          <p:spPr>
            <a:xfrm>
              <a:off x="4558711" y="2544036"/>
              <a:ext cx="2090637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6600" b="1" dirty="0" smtClean="0">
                  <a:solidFill>
                    <a:srgbClr val="8064A2"/>
                  </a:solidFill>
                  <a:latin typeface="Calibri"/>
                </a:rPr>
                <a:t>100%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4555843" y="3279181"/>
              <a:ext cx="220919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3600" b="1" dirty="0">
                  <a:solidFill>
                    <a:srgbClr val="8064A2"/>
                  </a:solidFill>
                  <a:latin typeface="Calibri"/>
                </a:rPr>
                <a:t>On Budget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5716304" y="4350211"/>
            <a:ext cx="18088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srgbClr val="00B0F0"/>
                </a:solidFill>
                <a:latin typeface="Calibri"/>
              </a:rPr>
              <a:t>More kids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srgbClr val="00B0F0"/>
                </a:solidFill>
                <a:latin typeface="Calibri"/>
              </a:rPr>
              <a:t>swimming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903451" y="884397"/>
            <a:ext cx="2056973" cy="1583786"/>
            <a:chOff x="7237987" y="778223"/>
            <a:chExt cx="2056973" cy="1583786"/>
          </a:xfrm>
        </p:grpSpPr>
        <p:sp>
          <p:nvSpPr>
            <p:cNvPr id="15" name="TextBox 14"/>
            <p:cNvSpPr txBox="1"/>
            <p:nvPr/>
          </p:nvSpPr>
          <p:spPr>
            <a:xfrm>
              <a:off x="7260166" y="1592568"/>
              <a:ext cx="200728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4400" b="1" dirty="0" smtClean="0">
                  <a:solidFill>
                    <a:srgbClr val="1F497D">
                      <a:lumMod val="60000"/>
                      <a:lumOff val="40000"/>
                    </a:srgbClr>
                  </a:solidFill>
                  <a:latin typeface="Calibri"/>
                </a:rPr>
                <a:t>Visits in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7237987" y="778223"/>
              <a:ext cx="2056973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7200" b="1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Calibri"/>
                </a:rPr>
                <a:t>2000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-71586" y="2216277"/>
            <a:ext cx="2496153" cy="2246769"/>
            <a:chOff x="-26602" y="2765941"/>
            <a:chExt cx="2496153" cy="2246769"/>
          </a:xfrm>
        </p:grpSpPr>
        <p:sp>
          <p:nvSpPr>
            <p:cNvPr id="7" name="TextBox 6"/>
            <p:cNvSpPr txBox="1"/>
            <p:nvPr/>
          </p:nvSpPr>
          <p:spPr>
            <a:xfrm>
              <a:off x="66521" y="2765941"/>
              <a:ext cx="2403030" cy="2246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3200" b="1" dirty="0" smtClean="0">
                  <a:solidFill>
                    <a:srgbClr val="1F497D"/>
                  </a:solidFill>
                  <a:latin typeface="Calibri"/>
                </a:rPr>
                <a:t>Support over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5400" b="1" dirty="0" smtClean="0">
                <a:solidFill>
                  <a:srgbClr val="1F497D"/>
                </a:solidFill>
                <a:latin typeface="Calibri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5400" b="1" dirty="0" smtClean="0">
                  <a:solidFill>
                    <a:srgbClr val="1F497D"/>
                  </a:solidFill>
                  <a:latin typeface="Calibri"/>
                </a:rPr>
                <a:t>clients</a:t>
              </a:r>
              <a:endParaRPr lang="en-GB" sz="5400" b="1" dirty="0">
                <a:solidFill>
                  <a:srgbClr val="1F497D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-26602" y="2835677"/>
              <a:ext cx="2425664" cy="1862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1500" b="1" dirty="0">
                  <a:solidFill>
                    <a:srgbClr val="1F497D"/>
                  </a:solidFill>
                  <a:latin typeface="Calibri"/>
                </a:rPr>
                <a:t>250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88686" y="893022"/>
            <a:ext cx="2162772" cy="1507921"/>
            <a:chOff x="57516" y="943035"/>
            <a:chExt cx="2162772" cy="1507921"/>
          </a:xfrm>
        </p:grpSpPr>
        <p:sp>
          <p:nvSpPr>
            <p:cNvPr id="4" name="TextBox 3"/>
            <p:cNvSpPr txBox="1"/>
            <p:nvPr/>
          </p:nvSpPr>
          <p:spPr>
            <a:xfrm>
              <a:off x="95527" y="943035"/>
              <a:ext cx="2098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40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</a:rPr>
                <a:t>Turnover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7516" y="1342960"/>
              <a:ext cx="2162772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6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sym typeface="Wingdings" panose="05000000000000000000" pitchFamily="2" charset="2"/>
                </a:rPr>
                <a:t>£20m</a:t>
              </a:r>
              <a:endParaRPr lang="en-GB" sz="6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3107738" y="961869"/>
            <a:ext cx="32688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7200" b="1" dirty="0">
                <a:solidFill>
                  <a:srgbClr val="C0504D"/>
                </a:solidFill>
                <a:latin typeface="Calibri"/>
              </a:rPr>
              <a:t>£100m+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404031" y="6021762"/>
            <a:ext cx="19593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4400" b="1" dirty="0">
                <a:solidFill>
                  <a:srgbClr val="002060"/>
                </a:solidFill>
                <a:latin typeface="Calibri"/>
                <a:sym typeface="Wingdings" panose="05000000000000000000" pitchFamily="2" charset="2"/>
              </a:rPr>
              <a:t>Growth</a:t>
            </a:r>
            <a:endParaRPr lang="en-GB" sz="44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894224" y="2199832"/>
            <a:ext cx="20719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4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4 weeks</a:t>
            </a:r>
            <a:endParaRPr lang="en-GB" sz="7200" b="1" dirty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917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06" y="426780"/>
            <a:ext cx="2110269" cy="1020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935" y="2911244"/>
            <a:ext cx="88040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6400" b="1" dirty="0" smtClean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#TransformingLeisure</a:t>
            </a:r>
            <a:endParaRPr lang="en-GB" sz="6400" b="1" dirty="0">
              <a:solidFill>
                <a:prstClr val="white">
                  <a:lumMod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5683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48" y="256601"/>
            <a:ext cx="1279150" cy="618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2890" y="2646019"/>
            <a:ext cx="6550925" cy="735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200" dirty="0" err="1" smtClean="0">
                <a:solidFill>
                  <a:srgbClr val="E7E6E6">
                    <a:lumMod val="50000"/>
                  </a:srgbClr>
                </a:solidFill>
                <a:latin typeface="Lucida Sans" panose="020B0602030504020204" pitchFamily="34" charset="0"/>
              </a:rPr>
              <a:t>Ravenscraig</a:t>
            </a:r>
            <a:r>
              <a:rPr lang="en-GB" sz="3200" dirty="0" smtClean="0">
                <a:solidFill>
                  <a:srgbClr val="E7E6E6">
                    <a:lumMod val="50000"/>
                  </a:srgbClr>
                </a:solidFill>
                <a:latin typeface="Lucida Sans" panose="020B0602030504020204" pitchFamily="34" charset="0"/>
              </a:rPr>
              <a:t> Activity Centre</a:t>
            </a:r>
          </a:p>
        </p:txBody>
      </p:sp>
    </p:spTree>
    <p:extLst>
      <p:ext uri="{BB962C8B-B14F-4D97-AF65-F5344CB8AC3E}">
        <p14:creationId xmlns:p14="http://schemas.microsoft.com/office/powerpoint/2010/main" val="195033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937" y="193183"/>
            <a:ext cx="6000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prstClr val="white"/>
                </a:solidFill>
                <a:latin typeface="Lucida Sans" panose="020B0602030504020204" pitchFamily="34" charset="0"/>
              </a:rPr>
              <a:t>P</a:t>
            </a:r>
            <a:r>
              <a:rPr lang="en-GB" sz="2800" dirty="0" smtClean="0">
                <a:solidFill>
                  <a:prstClr val="white"/>
                </a:solidFill>
                <a:latin typeface="Lucida Sans" panose="020B0602030504020204" pitchFamily="34" charset="0"/>
              </a:rPr>
              <a:t>re-development</a:t>
            </a:r>
            <a:endParaRPr lang="en-GB" sz="2800" dirty="0">
              <a:solidFill>
                <a:prstClr val="white"/>
              </a:solidFill>
              <a:latin typeface="Lucida Sans" panose="020B0602030504020204" pitchFamily="34" charset="0"/>
            </a:endParaRPr>
          </a:p>
        </p:txBody>
      </p:sp>
      <p:pic>
        <p:nvPicPr>
          <p:cNvPr id="8196" name="Picture 4" descr="http://www.greenocktelegraph.co.uk/resources/images/4442038.jpg?display=1&amp;htype=0&amp;type=mc3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54" b="16626"/>
          <a:stretch/>
        </p:blipFill>
        <p:spPr bwMode="auto">
          <a:xfrm>
            <a:off x="1860206" y="1855532"/>
            <a:ext cx="7049837" cy="412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0" t="15485" r="22873" b="13603"/>
          <a:stretch/>
        </p:blipFill>
        <p:spPr bwMode="auto">
          <a:xfrm>
            <a:off x="212937" y="1059253"/>
            <a:ext cx="3294538" cy="33365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00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937" y="193183"/>
            <a:ext cx="6780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00" dirty="0" smtClean="0">
                <a:solidFill>
                  <a:prstClr val="white"/>
                </a:solidFill>
                <a:latin typeface="Lucida Sans" panose="020B0602030504020204" pitchFamily="34" charset="0"/>
              </a:rPr>
              <a:t>Old 4 Court Sports Hall</a:t>
            </a:r>
            <a:endParaRPr lang="en-GB" sz="2800" dirty="0">
              <a:solidFill>
                <a:prstClr val="white"/>
              </a:solidFill>
              <a:latin typeface="Lucida Sans" panose="020B0602030504020204" pitchFamily="34" charset="0"/>
            </a:endParaRPr>
          </a:p>
        </p:txBody>
      </p:sp>
      <p:pic>
        <p:nvPicPr>
          <p:cNvPr id="4098" name="Picture 2" descr="C:\Users\tfairey\AppData\Local\Microsoft\Windows\Temporary Internet Files\Content.Outlook\1T8ZNR7Z\IMG_065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969" y="-1"/>
            <a:ext cx="9213969" cy="691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3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937" y="193183"/>
            <a:ext cx="6000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00" dirty="0" err="1" smtClean="0">
                <a:solidFill>
                  <a:prstClr val="white"/>
                </a:solidFill>
                <a:latin typeface="Lucida Sans" panose="020B0602030504020204" pitchFamily="34" charset="0"/>
              </a:rPr>
              <a:t>XHeight</a:t>
            </a:r>
            <a:r>
              <a:rPr lang="en-GB" sz="2800" dirty="0" smtClean="0">
                <a:solidFill>
                  <a:prstClr val="white"/>
                </a:solidFill>
                <a:latin typeface="Lucida Sans" panose="020B0602030504020204" pitchFamily="34" charset="0"/>
              </a:rPr>
              <a:t> / Soft Play / Costa Café </a:t>
            </a:r>
            <a:endParaRPr lang="en-GB" sz="2800" dirty="0">
              <a:solidFill>
                <a:prstClr val="white"/>
              </a:solidFill>
              <a:latin typeface="Lucida Sans" panose="020B0602030504020204" pitchFamily="34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96" t="18470" r="25316" b="17724"/>
          <a:stretch/>
        </p:blipFill>
        <p:spPr bwMode="auto">
          <a:xfrm>
            <a:off x="-1" y="0"/>
            <a:ext cx="91779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23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937" y="193183"/>
            <a:ext cx="6780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00" dirty="0" err="1" smtClean="0">
                <a:solidFill>
                  <a:prstClr val="white"/>
                </a:solidFill>
                <a:latin typeface="Lucida Sans" panose="020B0602030504020204" pitchFamily="34" charset="0"/>
              </a:rPr>
              <a:t>XHeight</a:t>
            </a:r>
            <a:r>
              <a:rPr lang="en-GB" sz="2800" dirty="0" smtClean="0">
                <a:solidFill>
                  <a:prstClr val="white"/>
                </a:solidFill>
                <a:latin typeface="Lucida Sans" panose="020B0602030504020204" pitchFamily="34" charset="0"/>
              </a:rPr>
              <a:t> Adventure Climbing</a:t>
            </a:r>
            <a:endParaRPr lang="en-GB" sz="2800" dirty="0">
              <a:solidFill>
                <a:prstClr val="white"/>
              </a:solidFill>
              <a:latin typeface="Lucida Sans" panose="020B0602030504020204" pitchFamily="34" charset="0"/>
            </a:endParaRPr>
          </a:p>
        </p:txBody>
      </p:sp>
      <p:pic>
        <p:nvPicPr>
          <p:cNvPr id="1026" name="Picture 2" descr="C:\Users\tfairey\AppData\Local\Microsoft\Windows\Temporary Internet Files\Content.Outlook\1T8ZNR7Z\Ravenscraig 0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43"/>
          <a:stretch/>
        </p:blipFill>
        <p:spPr bwMode="auto">
          <a:xfrm>
            <a:off x="0" y="0"/>
            <a:ext cx="91360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26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937" y="193183"/>
            <a:ext cx="6780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00" dirty="0" smtClean="0">
                <a:solidFill>
                  <a:prstClr val="white"/>
                </a:solidFill>
                <a:latin typeface="Lucida Sans" panose="020B0602030504020204" pitchFamily="34" charset="0"/>
              </a:rPr>
              <a:t>Soft Play</a:t>
            </a:r>
            <a:endParaRPr lang="en-GB" sz="2800" dirty="0">
              <a:solidFill>
                <a:prstClr val="white"/>
              </a:solidFill>
              <a:latin typeface="Lucida Sans" panose="020B0602030504020204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5" t="17164" r="25316" b="17724"/>
          <a:stretch/>
        </p:blipFill>
        <p:spPr bwMode="auto">
          <a:xfrm>
            <a:off x="-20399" y="0"/>
            <a:ext cx="91755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67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937" y="193183"/>
            <a:ext cx="6780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00" dirty="0" smtClean="0">
                <a:solidFill>
                  <a:prstClr val="white"/>
                </a:solidFill>
                <a:latin typeface="Lucida Sans" panose="020B0602030504020204" pitchFamily="34" charset="0"/>
              </a:rPr>
              <a:t>New Gym : </a:t>
            </a:r>
            <a:r>
              <a:rPr lang="en-GB" sz="2800" dirty="0" err="1">
                <a:solidFill>
                  <a:prstClr val="white"/>
                </a:solidFill>
                <a:latin typeface="Lucida Sans" panose="020B0602030504020204" pitchFamily="34" charset="0"/>
              </a:rPr>
              <a:t>m</a:t>
            </a:r>
            <a:r>
              <a:rPr lang="en-GB" sz="2800" dirty="0" err="1" smtClean="0">
                <a:solidFill>
                  <a:prstClr val="white"/>
                </a:solidFill>
                <a:latin typeface="Lucida Sans" panose="020B0602030504020204" pitchFamily="34" charset="0"/>
              </a:rPr>
              <a:t>ezz</a:t>
            </a:r>
            <a:r>
              <a:rPr lang="en-GB" sz="2800" dirty="0" smtClean="0">
                <a:solidFill>
                  <a:prstClr val="white"/>
                </a:solidFill>
                <a:latin typeface="Lucida Sans" panose="020B0602030504020204" pitchFamily="34" charset="0"/>
              </a:rPr>
              <a:t> over Sports Hall</a:t>
            </a:r>
            <a:endParaRPr lang="en-GB" sz="2800" dirty="0">
              <a:solidFill>
                <a:prstClr val="white"/>
              </a:solidFill>
              <a:latin typeface="Lucida Sans" panose="020B0602030504020204" pitchFamily="34" charset="0"/>
            </a:endParaRPr>
          </a:p>
        </p:txBody>
      </p:sp>
      <p:pic>
        <p:nvPicPr>
          <p:cNvPr id="10242" name="Picture 2" descr="C:\Users\tfairey\AppData\Local\Microsoft\Windows\Temporary Internet Files\Content.Outlook\1T8ZNR7Z\Ravenscraig 0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7" r="1492"/>
          <a:stretch/>
        </p:blipFill>
        <p:spPr bwMode="auto">
          <a:xfrm>
            <a:off x="-1" y="-2"/>
            <a:ext cx="914688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80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3356</TotalTime>
  <Words>242</Words>
  <Application>Microsoft Office PowerPoint</Application>
  <PresentationFormat>On-screen Show (4:3)</PresentationFormat>
  <Paragraphs>63</Paragraphs>
  <Slides>20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3_Office Theme</vt:lpstr>
      <vt:lpstr>1_Office Theme</vt:lpstr>
      <vt:lpstr>6_Office Theme</vt:lpstr>
      <vt:lpstr>4_Office Theme</vt:lpstr>
      <vt:lpstr>5_Office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Albutt</dc:creator>
  <cp:lastModifiedBy>Culture First</cp:lastModifiedBy>
  <cp:revision>138</cp:revision>
  <cp:lastPrinted>2004-11-11T10:55:03Z</cp:lastPrinted>
  <dcterms:created xsi:type="dcterms:W3CDTF">2004-11-10T22:40:44Z</dcterms:created>
  <dcterms:modified xsi:type="dcterms:W3CDTF">2016-06-29T15:03:38Z</dcterms:modified>
</cp:coreProperties>
</file>