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9" r:id="rId2"/>
    <p:sldId id="286" r:id="rId3"/>
    <p:sldId id="300" r:id="rId4"/>
    <p:sldId id="301" r:id="rId5"/>
    <p:sldId id="288" r:id="rId6"/>
    <p:sldId id="294" r:id="rId7"/>
    <p:sldId id="298" r:id="rId8"/>
    <p:sldId id="297" r:id="rId9"/>
    <p:sldId id="296" r:id="rId10"/>
    <p:sldId id="290" r:id="rId11"/>
    <p:sldId id="279" r:id="rId12"/>
    <p:sldId id="281" r:id="rId13"/>
    <p:sldId id="291" r:id="rId14"/>
    <p:sldId id="292" r:id="rId15"/>
    <p:sldId id="299" r:id="rId16"/>
    <p:sldId id="282" r:id="rId17"/>
    <p:sldId id="284" r:id="rId18"/>
    <p:sldId id="285" r:id="rId19"/>
    <p:sldId id="293" r:id="rId20"/>
    <p:sldId id="278"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CCFF"/>
    <a:srgbClr val="ED8EFE"/>
    <a:srgbClr val="FB00FE"/>
    <a:srgbClr val="008D49"/>
    <a:srgbClr val="08D800"/>
    <a:srgbClr val="2FFF2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81" autoAdjust="0"/>
  </p:normalViewPr>
  <p:slideViewPr>
    <p:cSldViewPr>
      <p:cViewPr>
        <p:scale>
          <a:sx n="80" d="100"/>
          <a:sy n="80" d="100"/>
        </p:scale>
        <p:origin x="-2514" y="-7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78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78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78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69287E-5209-4A5F-BE50-02DF93480877}" type="slidenum">
              <a:rPr lang="en-US"/>
              <a:pPr>
                <a:defRPr/>
              </a:pPr>
              <a:t>‹#›</a:t>
            </a:fld>
            <a:endParaRPr lang="en-US"/>
          </a:p>
        </p:txBody>
      </p:sp>
    </p:spTree>
    <p:extLst>
      <p:ext uri="{BB962C8B-B14F-4D97-AF65-F5344CB8AC3E}">
        <p14:creationId xmlns:p14="http://schemas.microsoft.com/office/powerpoint/2010/main" val="2246028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9E37668-4BD6-409A-870D-9F27B267A4C6}" type="slidenum">
              <a:rPr lang="en-US"/>
              <a:pPr>
                <a:defRPr/>
              </a:pPr>
              <a:t>‹#›</a:t>
            </a:fld>
            <a:endParaRPr lang="en-US"/>
          </a:p>
        </p:txBody>
      </p:sp>
    </p:spTree>
    <p:extLst>
      <p:ext uri="{BB962C8B-B14F-4D97-AF65-F5344CB8AC3E}">
        <p14:creationId xmlns:p14="http://schemas.microsoft.com/office/powerpoint/2010/main" val="2420260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187B0F7C-B4C1-49EF-B3F9-6CC67EC089F4}" type="slidenum">
              <a:rPr lang="en-US" altLang="en-US" sz="1200" smtClean="0"/>
              <a:pPr/>
              <a:t>1</a:t>
            </a:fld>
            <a:endParaRPr lang="en-US" altLang="en-US" sz="12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There are significant health and life expectancy inequalities which exist between the different areas of Leeds. This pilot project has the aim of reducing these inequalities by increasing participation in physical activity, targeted at those who are presently inactive and doing less than 1 x 30 minutes of physical activity per week, and whilst providing a universal free offer, the offer is greatest in those areas with the highest need. Sport England have joint funded the pilot with the City Council, as they estimate the cost of physical inactivity to the city at £10.4m every year.</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496E"/>
                </a:solidFill>
                <a:latin typeface="Verdana" pitchFamily="34" charset="0"/>
                <a:ea typeface="Geneva" pitchFamily="-65" charset="-128"/>
              </a:defRPr>
            </a:lvl1pPr>
            <a:lvl2pPr marL="742950" indent="-285750" eaLnBrk="0" hangingPunct="0">
              <a:defRPr sz="2800">
                <a:solidFill>
                  <a:srgbClr val="00496E"/>
                </a:solidFill>
                <a:latin typeface="Verdana" pitchFamily="34" charset="0"/>
                <a:ea typeface="Geneva" pitchFamily="-65" charset="-128"/>
              </a:defRPr>
            </a:lvl2pPr>
            <a:lvl3pPr marL="1143000" indent="-228600" eaLnBrk="0" hangingPunct="0">
              <a:defRPr sz="2800">
                <a:solidFill>
                  <a:srgbClr val="00496E"/>
                </a:solidFill>
                <a:latin typeface="Verdana" pitchFamily="34" charset="0"/>
                <a:ea typeface="Geneva" pitchFamily="-65" charset="-128"/>
              </a:defRPr>
            </a:lvl3pPr>
            <a:lvl4pPr marL="1600200" indent="-228600" eaLnBrk="0" hangingPunct="0">
              <a:defRPr sz="2800">
                <a:solidFill>
                  <a:srgbClr val="00496E"/>
                </a:solidFill>
                <a:latin typeface="Verdana" pitchFamily="34" charset="0"/>
                <a:ea typeface="Geneva" pitchFamily="-65" charset="-128"/>
              </a:defRPr>
            </a:lvl4pPr>
            <a:lvl5pPr marL="2057400" indent="-228600" eaLnBrk="0" hangingPunct="0">
              <a:defRPr sz="2800">
                <a:solidFill>
                  <a:srgbClr val="00496E"/>
                </a:solidFill>
                <a:latin typeface="Verdana" pitchFamily="34" charset="0"/>
                <a:ea typeface="Geneva" pitchFamily="-65" charset="-128"/>
              </a:defRPr>
            </a:lvl5pPr>
            <a:lvl6pPr marL="25146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6pPr>
            <a:lvl7pPr marL="29718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7pPr>
            <a:lvl8pPr marL="34290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8pPr>
            <a:lvl9pPr marL="38862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9pPr>
          </a:lstStyle>
          <a:p>
            <a:pPr eaLnBrk="1" hangingPunct="1"/>
            <a:fld id="{375ED289-818B-49CC-BC79-577B995A70E5}" type="slidenum">
              <a:rPr lang="en-GB" sz="1200" smtClean="0">
                <a:solidFill>
                  <a:schemeClr val="tx1"/>
                </a:solidFill>
                <a:latin typeface="Arial" charset="0"/>
              </a:rPr>
              <a:pPr eaLnBrk="1" hangingPunct="1"/>
              <a:t>11</a:t>
            </a:fld>
            <a:endParaRPr lang="en-GB" sz="1200" smtClean="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Current Offer – 17 sites</a:t>
            </a:r>
          </a:p>
          <a:p>
            <a:r>
              <a:rPr lang="en-GB" smtClean="0"/>
              <a:t>All sessions have been carefully chosen as they have the capacity to incorporate new users with support from qualified staff, however, the scheme is continuously being developed as so times may change throughout the duration of the scheme. </a:t>
            </a:r>
          </a:p>
          <a:p>
            <a:r>
              <a:rPr lang="en-GB" smtClean="0"/>
              <a:t>We have worked with each site to find the most suitable times that we can offer – each centre has identified the times where they have capacity for this. </a:t>
            </a:r>
          </a:p>
          <a:p>
            <a:r>
              <a:rPr lang="en-GB" smtClean="0"/>
              <a:t>Community Offer - The community element will fund a total of 102 free community programmes across the 18 months of the pilot scheme. This equates to:</a:t>
            </a:r>
          </a:p>
          <a:p>
            <a:pPr lvl="1"/>
            <a:r>
              <a:rPr lang="en-GB" smtClean="0"/>
              <a:t>9 programmes running consecutively between October 2013 - December 2013 and January 2014 - March 2014</a:t>
            </a:r>
          </a:p>
          <a:p>
            <a:pPr lvl="1"/>
            <a:r>
              <a:rPr lang="en-GB" smtClean="0"/>
              <a:t>rising to a total of 18 consecutive programmes in April 2014 – June 2014 and July 2014 - September 2014 and;</a:t>
            </a:r>
          </a:p>
          <a:p>
            <a:pPr lvl="1"/>
            <a:r>
              <a:rPr lang="en-GB" smtClean="0"/>
              <a:t>then to a maximum of 24 consecutive programmes in Oct 2014 – December 2014 and January 2015 - March 2015.</a:t>
            </a:r>
          </a:p>
          <a:p>
            <a:endParaRPr lang="en-GB" smtClean="0"/>
          </a:p>
          <a:p>
            <a:endParaRPr lang="en-GB"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496E"/>
                </a:solidFill>
                <a:latin typeface="Verdana" pitchFamily="34" charset="0"/>
                <a:ea typeface="Geneva" pitchFamily="-65" charset="-128"/>
              </a:defRPr>
            </a:lvl1pPr>
            <a:lvl2pPr marL="742950" indent="-285750" eaLnBrk="0" hangingPunct="0">
              <a:defRPr sz="2800">
                <a:solidFill>
                  <a:srgbClr val="00496E"/>
                </a:solidFill>
                <a:latin typeface="Verdana" pitchFamily="34" charset="0"/>
                <a:ea typeface="Geneva" pitchFamily="-65" charset="-128"/>
              </a:defRPr>
            </a:lvl2pPr>
            <a:lvl3pPr marL="1143000" indent="-228600" eaLnBrk="0" hangingPunct="0">
              <a:defRPr sz="2800">
                <a:solidFill>
                  <a:srgbClr val="00496E"/>
                </a:solidFill>
                <a:latin typeface="Verdana" pitchFamily="34" charset="0"/>
                <a:ea typeface="Geneva" pitchFamily="-65" charset="-128"/>
              </a:defRPr>
            </a:lvl3pPr>
            <a:lvl4pPr marL="1600200" indent="-228600" eaLnBrk="0" hangingPunct="0">
              <a:defRPr sz="2800">
                <a:solidFill>
                  <a:srgbClr val="00496E"/>
                </a:solidFill>
                <a:latin typeface="Verdana" pitchFamily="34" charset="0"/>
                <a:ea typeface="Geneva" pitchFamily="-65" charset="-128"/>
              </a:defRPr>
            </a:lvl4pPr>
            <a:lvl5pPr marL="2057400" indent="-228600" eaLnBrk="0" hangingPunct="0">
              <a:defRPr sz="2800">
                <a:solidFill>
                  <a:srgbClr val="00496E"/>
                </a:solidFill>
                <a:latin typeface="Verdana" pitchFamily="34" charset="0"/>
                <a:ea typeface="Geneva" pitchFamily="-65" charset="-128"/>
              </a:defRPr>
            </a:lvl5pPr>
            <a:lvl6pPr marL="25146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6pPr>
            <a:lvl7pPr marL="29718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7pPr>
            <a:lvl8pPr marL="34290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8pPr>
            <a:lvl9pPr marL="38862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9pPr>
          </a:lstStyle>
          <a:p>
            <a:pPr eaLnBrk="1" hangingPunct="1"/>
            <a:fld id="{A88D9EB1-8790-4C95-B09D-11FBB7A3234D}" type="slidenum">
              <a:rPr lang="en-GB" sz="1200" smtClean="0">
                <a:solidFill>
                  <a:schemeClr val="tx1"/>
                </a:solidFill>
                <a:latin typeface="Arial" charset="0"/>
              </a:rPr>
              <a:pPr eaLnBrk="1" hangingPunct="1"/>
              <a:t>16</a:t>
            </a:fld>
            <a:endParaRPr lang="en-GB" sz="1200" smtClean="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Figures are as of 6.2.14</a:t>
            </a:r>
          </a:p>
          <a:p>
            <a:endParaRPr lang="en-GB"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00496E"/>
                </a:solidFill>
                <a:latin typeface="Verdana" pitchFamily="34" charset="0"/>
                <a:ea typeface="Geneva" pitchFamily="-65" charset="-128"/>
              </a:defRPr>
            </a:lvl1pPr>
            <a:lvl2pPr marL="742950" indent="-285750" eaLnBrk="0" hangingPunct="0">
              <a:defRPr sz="2800">
                <a:solidFill>
                  <a:srgbClr val="00496E"/>
                </a:solidFill>
                <a:latin typeface="Verdana" pitchFamily="34" charset="0"/>
                <a:ea typeface="Geneva" pitchFamily="-65" charset="-128"/>
              </a:defRPr>
            </a:lvl2pPr>
            <a:lvl3pPr marL="1143000" indent="-228600" eaLnBrk="0" hangingPunct="0">
              <a:defRPr sz="2800">
                <a:solidFill>
                  <a:srgbClr val="00496E"/>
                </a:solidFill>
                <a:latin typeface="Verdana" pitchFamily="34" charset="0"/>
                <a:ea typeface="Geneva" pitchFamily="-65" charset="-128"/>
              </a:defRPr>
            </a:lvl3pPr>
            <a:lvl4pPr marL="1600200" indent="-228600" eaLnBrk="0" hangingPunct="0">
              <a:defRPr sz="2800">
                <a:solidFill>
                  <a:srgbClr val="00496E"/>
                </a:solidFill>
                <a:latin typeface="Verdana" pitchFamily="34" charset="0"/>
                <a:ea typeface="Geneva" pitchFamily="-65" charset="-128"/>
              </a:defRPr>
            </a:lvl4pPr>
            <a:lvl5pPr marL="2057400" indent="-228600" eaLnBrk="0" hangingPunct="0">
              <a:defRPr sz="2800">
                <a:solidFill>
                  <a:srgbClr val="00496E"/>
                </a:solidFill>
                <a:latin typeface="Verdana" pitchFamily="34" charset="0"/>
                <a:ea typeface="Geneva" pitchFamily="-65" charset="-128"/>
              </a:defRPr>
            </a:lvl5pPr>
            <a:lvl6pPr marL="25146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6pPr>
            <a:lvl7pPr marL="29718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7pPr>
            <a:lvl8pPr marL="34290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8pPr>
            <a:lvl9pPr marL="38862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9pPr>
          </a:lstStyle>
          <a:p>
            <a:pPr eaLnBrk="1" hangingPunct="1"/>
            <a:fld id="{2129C9A9-B464-4D81-86BF-5E0AE927C049}" type="slidenum">
              <a:rPr lang="en-GB" sz="1200" smtClean="0">
                <a:solidFill>
                  <a:schemeClr val="tx1"/>
                </a:solidFill>
                <a:latin typeface="Arial" charset="0"/>
              </a:rPr>
              <a:pPr eaLnBrk="1" hangingPunct="1"/>
              <a:t>17</a:t>
            </a:fld>
            <a:endParaRPr lang="en-GB" sz="1200" smtClean="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D97230-2073-4AF5-893F-BD82B8898466}" type="slidenum">
              <a:rPr lang="en-US"/>
              <a:pPr>
                <a:defRPr/>
              </a:pPr>
              <a:t>‹#›</a:t>
            </a:fld>
            <a:endParaRPr lang="en-US"/>
          </a:p>
        </p:txBody>
      </p:sp>
    </p:spTree>
    <p:extLst>
      <p:ext uri="{BB962C8B-B14F-4D97-AF65-F5344CB8AC3E}">
        <p14:creationId xmlns:p14="http://schemas.microsoft.com/office/powerpoint/2010/main" val="242371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2E8365-5498-4379-986E-4FEAA1550420}" type="slidenum">
              <a:rPr lang="en-US"/>
              <a:pPr>
                <a:defRPr/>
              </a:pPr>
              <a:t>‹#›</a:t>
            </a:fld>
            <a:endParaRPr lang="en-US"/>
          </a:p>
        </p:txBody>
      </p:sp>
    </p:spTree>
    <p:extLst>
      <p:ext uri="{BB962C8B-B14F-4D97-AF65-F5344CB8AC3E}">
        <p14:creationId xmlns:p14="http://schemas.microsoft.com/office/powerpoint/2010/main" val="104770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188C93-611C-458A-B279-E0496DD25CA3}" type="slidenum">
              <a:rPr lang="en-US"/>
              <a:pPr>
                <a:defRPr/>
              </a:pPr>
              <a:t>‹#›</a:t>
            </a:fld>
            <a:endParaRPr lang="en-US"/>
          </a:p>
        </p:txBody>
      </p:sp>
    </p:spTree>
    <p:extLst>
      <p:ext uri="{BB962C8B-B14F-4D97-AF65-F5344CB8AC3E}">
        <p14:creationId xmlns:p14="http://schemas.microsoft.com/office/powerpoint/2010/main" val="3748650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785225"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1484313"/>
            <a:ext cx="4316412" cy="4321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484313"/>
            <a:ext cx="4316413" cy="4321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7697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B2F4D8-3F40-4B15-9935-B6B280D08A4D}" type="slidenum">
              <a:rPr lang="en-US"/>
              <a:pPr>
                <a:defRPr/>
              </a:pPr>
              <a:t>‹#›</a:t>
            </a:fld>
            <a:endParaRPr lang="en-US"/>
          </a:p>
        </p:txBody>
      </p:sp>
    </p:spTree>
    <p:extLst>
      <p:ext uri="{BB962C8B-B14F-4D97-AF65-F5344CB8AC3E}">
        <p14:creationId xmlns:p14="http://schemas.microsoft.com/office/powerpoint/2010/main" val="288830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6BCBAD-9A8F-4847-878B-F69F537DE792}" type="slidenum">
              <a:rPr lang="en-US"/>
              <a:pPr>
                <a:defRPr/>
              </a:pPr>
              <a:t>‹#›</a:t>
            </a:fld>
            <a:endParaRPr lang="en-US"/>
          </a:p>
        </p:txBody>
      </p:sp>
    </p:spTree>
    <p:extLst>
      <p:ext uri="{BB962C8B-B14F-4D97-AF65-F5344CB8AC3E}">
        <p14:creationId xmlns:p14="http://schemas.microsoft.com/office/powerpoint/2010/main" val="131255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41DA70-FBF4-48B7-9AC6-CB78766C38CA}" type="slidenum">
              <a:rPr lang="en-US"/>
              <a:pPr>
                <a:defRPr/>
              </a:pPr>
              <a:t>‹#›</a:t>
            </a:fld>
            <a:endParaRPr lang="en-US"/>
          </a:p>
        </p:txBody>
      </p:sp>
    </p:spTree>
    <p:extLst>
      <p:ext uri="{BB962C8B-B14F-4D97-AF65-F5344CB8AC3E}">
        <p14:creationId xmlns:p14="http://schemas.microsoft.com/office/powerpoint/2010/main" val="118179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E362FF-C702-4D4E-9B32-ECE5CC6E8FE8}" type="slidenum">
              <a:rPr lang="en-US"/>
              <a:pPr>
                <a:defRPr/>
              </a:pPr>
              <a:t>‹#›</a:t>
            </a:fld>
            <a:endParaRPr lang="en-US"/>
          </a:p>
        </p:txBody>
      </p:sp>
    </p:spTree>
    <p:extLst>
      <p:ext uri="{BB962C8B-B14F-4D97-AF65-F5344CB8AC3E}">
        <p14:creationId xmlns:p14="http://schemas.microsoft.com/office/powerpoint/2010/main" val="65328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10F238-68A8-4E68-BCD6-D94841743ED4}" type="slidenum">
              <a:rPr lang="en-US"/>
              <a:pPr>
                <a:defRPr/>
              </a:pPr>
              <a:t>‹#›</a:t>
            </a:fld>
            <a:endParaRPr lang="en-US"/>
          </a:p>
        </p:txBody>
      </p:sp>
    </p:spTree>
    <p:extLst>
      <p:ext uri="{BB962C8B-B14F-4D97-AF65-F5344CB8AC3E}">
        <p14:creationId xmlns:p14="http://schemas.microsoft.com/office/powerpoint/2010/main" val="272221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971472-990E-48A0-8657-F23413F68176}" type="slidenum">
              <a:rPr lang="en-US"/>
              <a:pPr>
                <a:defRPr/>
              </a:pPr>
              <a:t>‹#›</a:t>
            </a:fld>
            <a:endParaRPr lang="en-US"/>
          </a:p>
        </p:txBody>
      </p:sp>
    </p:spTree>
    <p:extLst>
      <p:ext uri="{BB962C8B-B14F-4D97-AF65-F5344CB8AC3E}">
        <p14:creationId xmlns:p14="http://schemas.microsoft.com/office/powerpoint/2010/main" val="25101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06247D-5BB4-48FA-801D-83E570D41D4C}" type="slidenum">
              <a:rPr lang="en-US"/>
              <a:pPr>
                <a:defRPr/>
              </a:pPr>
              <a:t>‹#›</a:t>
            </a:fld>
            <a:endParaRPr lang="en-US"/>
          </a:p>
        </p:txBody>
      </p:sp>
    </p:spTree>
    <p:extLst>
      <p:ext uri="{BB962C8B-B14F-4D97-AF65-F5344CB8AC3E}">
        <p14:creationId xmlns:p14="http://schemas.microsoft.com/office/powerpoint/2010/main" val="401276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0FAB68-DA43-44BD-90B3-BEF79C748A1C}" type="slidenum">
              <a:rPr lang="en-US"/>
              <a:pPr>
                <a:defRPr/>
              </a:pPr>
              <a:t>‹#›</a:t>
            </a:fld>
            <a:endParaRPr lang="en-US"/>
          </a:p>
        </p:txBody>
      </p:sp>
    </p:spTree>
    <p:extLst>
      <p:ext uri="{BB962C8B-B14F-4D97-AF65-F5344CB8AC3E}">
        <p14:creationId xmlns:p14="http://schemas.microsoft.com/office/powerpoint/2010/main" val="238493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90A50"/>
            </a:gs>
            <a:gs pos="50000">
              <a:srgbClr val="9D16AC"/>
            </a:gs>
            <a:gs pos="100000">
              <a:srgbClr val="490A5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A46B788-84C0-4299-9111-778627E97C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leeds.gov.uk/even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t="281" b="1859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ChangeArrowheads="1"/>
          </p:cNvSpPr>
          <p:nvPr/>
        </p:nvSpPr>
        <p:spPr bwMode="auto">
          <a:xfrm>
            <a:off x="1981200" y="2590800"/>
            <a:ext cx="5257800" cy="1752600"/>
          </a:xfrm>
          <a:prstGeom prst="rect">
            <a:avLst/>
          </a:prstGeom>
          <a:solidFill>
            <a:srgbClr val="9D16AC">
              <a:alpha val="4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ltLang="en-US"/>
          </a:p>
        </p:txBody>
      </p:sp>
      <p:pic>
        <p:nvPicPr>
          <p:cNvPr id="20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90800"/>
            <a:ext cx="52578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1201" y="5517232"/>
            <a:ext cx="5471120" cy="584775"/>
          </a:xfrm>
          <a:prstGeom prst="rect">
            <a:avLst/>
          </a:prstGeom>
          <a:noFill/>
        </p:spPr>
        <p:txBody>
          <a:bodyPr wrap="square" rtlCol="0">
            <a:spAutoFit/>
          </a:bodyPr>
          <a:lstStyle/>
          <a:p>
            <a:pPr algn="ctr"/>
            <a:r>
              <a:rPr lang="en-GB" sz="3200" b="1" dirty="0" smtClean="0">
                <a:solidFill>
                  <a:schemeClr val="bg1"/>
                </a:solidFill>
                <a:latin typeface="+mj-lt"/>
              </a:rPr>
              <a:t>Mark Allman: Vice Chair</a:t>
            </a:r>
            <a:endParaRPr lang="en-GB" sz="3200" b="1" dirty="0">
              <a:solidFill>
                <a:schemeClr val="bg1"/>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1188" y="260648"/>
            <a:ext cx="7772400" cy="1599903"/>
          </a:xfrm>
          <a:prstGeom prst="rect">
            <a:avLst/>
          </a:prstGeom>
        </p:spPr>
        <p:txBody>
          <a:bodyPr/>
          <a:lstStyle>
            <a:lvl1pPr algn="l" rtl="0" eaLnBrk="0" fontAlgn="base" hangingPunct="0">
              <a:spcBef>
                <a:spcPct val="0"/>
              </a:spcBef>
              <a:spcAft>
                <a:spcPct val="0"/>
              </a:spcAft>
              <a:defRPr sz="3200" b="1">
                <a:solidFill>
                  <a:srgbClr val="00496E"/>
                </a:solidFill>
                <a:latin typeface="+mj-lt"/>
                <a:ea typeface="Geneva" pitchFamily="-65" charset="-128"/>
                <a:cs typeface="Geneva" pitchFamily="-65" charset="-128"/>
              </a:defRPr>
            </a:lvl1pPr>
            <a:lvl2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2pPr>
            <a:lvl3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3pPr>
            <a:lvl4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4pPr>
            <a:lvl5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5pPr>
            <a:lvl6pPr marL="457200" algn="l" rtl="0" fontAlgn="base">
              <a:spcBef>
                <a:spcPct val="0"/>
              </a:spcBef>
              <a:spcAft>
                <a:spcPct val="0"/>
              </a:spcAft>
              <a:defRPr sz="3200" b="1">
                <a:solidFill>
                  <a:srgbClr val="00496E"/>
                </a:solidFill>
                <a:latin typeface="Verdana" pitchFamily="-65" charset="0"/>
              </a:defRPr>
            </a:lvl6pPr>
            <a:lvl7pPr marL="914400" algn="l" rtl="0" fontAlgn="base">
              <a:spcBef>
                <a:spcPct val="0"/>
              </a:spcBef>
              <a:spcAft>
                <a:spcPct val="0"/>
              </a:spcAft>
              <a:defRPr sz="3200" b="1">
                <a:solidFill>
                  <a:srgbClr val="00496E"/>
                </a:solidFill>
                <a:latin typeface="Verdana" pitchFamily="-65" charset="0"/>
              </a:defRPr>
            </a:lvl7pPr>
            <a:lvl8pPr marL="1371600" algn="l" rtl="0" fontAlgn="base">
              <a:spcBef>
                <a:spcPct val="0"/>
              </a:spcBef>
              <a:spcAft>
                <a:spcPct val="0"/>
              </a:spcAft>
              <a:defRPr sz="3200" b="1">
                <a:solidFill>
                  <a:srgbClr val="00496E"/>
                </a:solidFill>
                <a:latin typeface="Verdana" pitchFamily="-65" charset="0"/>
              </a:defRPr>
            </a:lvl8pPr>
            <a:lvl9pPr marL="1828800" algn="l" rtl="0" fontAlgn="base">
              <a:spcBef>
                <a:spcPct val="0"/>
              </a:spcBef>
              <a:spcAft>
                <a:spcPct val="0"/>
              </a:spcAft>
              <a:defRPr sz="3200" b="1">
                <a:solidFill>
                  <a:srgbClr val="00496E"/>
                </a:solidFill>
                <a:latin typeface="Verdana" pitchFamily="-65" charset="0"/>
              </a:defRPr>
            </a:lvl9pPr>
          </a:lstStyle>
          <a:p>
            <a:pPr algn="ctr">
              <a:buFont typeface="Verdana" pitchFamily="34" charset="0"/>
              <a:buNone/>
              <a:defRPr/>
            </a:pPr>
            <a:endParaRPr lang="en-GB" dirty="0" smtClean="0">
              <a:solidFill>
                <a:schemeClr val="bg1"/>
              </a:solidFill>
              <a:latin typeface="+mn-lt"/>
            </a:endParaRPr>
          </a:p>
          <a:p>
            <a:pPr algn="ctr">
              <a:buFont typeface="Verdana" pitchFamily="34" charset="0"/>
              <a:buNone/>
              <a:defRPr/>
            </a:pPr>
            <a:r>
              <a:rPr lang="en-GB" dirty="0" smtClean="0">
                <a:solidFill>
                  <a:schemeClr val="bg1"/>
                </a:solidFill>
                <a:latin typeface="+mn-lt"/>
              </a:rPr>
              <a:t>Leeds Let’s Get Active</a:t>
            </a:r>
            <a:endParaRPr lang="en-GB" dirty="0">
              <a:solidFill>
                <a:schemeClr val="bg1"/>
              </a:solidFill>
              <a:latin typeface="+mn-lt"/>
            </a:endParaRPr>
          </a:p>
        </p:txBody>
      </p:sp>
      <p:pic>
        <p:nvPicPr>
          <p:cNvPr id="4100" name="Picture 2" descr="L:\SA-SDU\LLGA\Marketing and Communications\Final print\LLGA_Logo on wh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975580"/>
            <a:ext cx="4173860" cy="226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975580"/>
            <a:ext cx="3960440" cy="226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22140" y="1628800"/>
            <a:ext cx="6750496" cy="1569660"/>
          </a:xfrm>
          <a:prstGeom prst="rect">
            <a:avLst/>
          </a:prstGeom>
        </p:spPr>
        <p:txBody>
          <a:bodyPr wrap="square">
            <a:spAutoFit/>
          </a:bodyPr>
          <a:lstStyle/>
          <a:p>
            <a:pPr algn="ctr" eaLnBrk="1" hangingPunct="1">
              <a:buFont typeface="Verdana" pitchFamily="34" charset="0"/>
              <a:buNone/>
            </a:pPr>
            <a:r>
              <a:rPr lang="en-GB" dirty="0">
                <a:solidFill>
                  <a:schemeClr val="bg1"/>
                </a:solidFill>
                <a:latin typeface="+mj-lt"/>
              </a:rPr>
              <a:t>Reducing Health Inequalities in Leeds</a:t>
            </a:r>
          </a:p>
          <a:p>
            <a:pPr algn="ctr" eaLnBrk="1" hangingPunct="1">
              <a:buFont typeface="Verdana" pitchFamily="34" charset="0"/>
              <a:buNone/>
            </a:pPr>
            <a:endParaRPr lang="en-GB" dirty="0">
              <a:solidFill>
                <a:schemeClr val="bg1"/>
              </a:solidFill>
              <a:latin typeface="+mj-lt"/>
            </a:endParaRPr>
          </a:p>
          <a:p>
            <a:pPr algn="ctr" eaLnBrk="1" hangingPunct="1">
              <a:buFont typeface="Verdana" pitchFamily="34" charset="0"/>
              <a:buNone/>
            </a:pPr>
            <a:endParaRPr lang="en-GB" dirty="0">
              <a:solidFill>
                <a:schemeClr val="bg1"/>
              </a:solidFill>
              <a:latin typeface="+mj-lt"/>
            </a:endParaRPr>
          </a:p>
          <a:p>
            <a:pPr algn="ctr" eaLnBrk="1" hangingPunct="1">
              <a:buFont typeface="Verdana" pitchFamily="34" charset="0"/>
              <a:buNone/>
            </a:pPr>
            <a:r>
              <a:rPr lang="en-GB" dirty="0">
                <a:solidFill>
                  <a:schemeClr val="bg1"/>
                </a:solidFill>
                <a:latin typeface="+mj-lt"/>
              </a:rPr>
              <a:t>Breaking Down Barriers to Physical Activity  </a:t>
            </a:r>
          </a:p>
        </p:txBody>
      </p:sp>
    </p:spTree>
    <p:extLst>
      <p:ext uri="{BB962C8B-B14F-4D97-AF65-F5344CB8AC3E}">
        <p14:creationId xmlns:p14="http://schemas.microsoft.com/office/powerpoint/2010/main" val="1466176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458788"/>
            <a:ext cx="74168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21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88640"/>
            <a:ext cx="7772400" cy="936104"/>
          </a:xfrm>
        </p:spPr>
        <p:txBody>
          <a:bodyPr/>
          <a:lstStyle/>
          <a:p>
            <a:r>
              <a:rPr lang="en-GB" sz="4000" dirty="0" smtClean="0">
                <a:solidFill>
                  <a:schemeClr val="bg1"/>
                </a:solidFill>
              </a:rPr>
              <a:t>Sport England Health Pilot</a:t>
            </a:r>
            <a:endParaRPr lang="en-GB" sz="4000" dirty="0">
              <a:solidFill>
                <a:schemeClr val="bg1"/>
              </a:solidFill>
            </a:endParaRPr>
          </a:p>
        </p:txBody>
      </p:sp>
      <p:sp>
        <p:nvSpPr>
          <p:cNvPr id="5" name="Content Placeholder 4"/>
          <p:cNvSpPr>
            <a:spLocks noGrp="1"/>
          </p:cNvSpPr>
          <p:nvPr>
            <p:ph idx="1"/>
          </p:nvPr>
        </p:nvSpPr>
        <p:spPr>
          <a:xfrm>
            <a:off x="685800" y="1412776"/>
            <a:ext cx="7772400" cy="4683224"/>
          </a:xfrm>
        </p:spPr>
        <p:txBody>
          <a:bodyPr/>
          <a:lstStyle/>
          <a:p>
            <a:r>
              <a:rPr lang="en-GB" sz="2800" dirty="0" smtClean="0">
                <a:solidFill>
                  <a:schemeClr val="bg1"/>
                </a:solidFill>
              </a:rPr>
              <a:t>“</a:t>
            </a:r>
            <a:r>
              <a:rPr lang="en-GB" sz="2800" dirty="0">
                <a:solidFill>
                  <a:schemeClr val="bg1"/>
                </a:solidFill>
              </a:rPr>
              <a:t>Get healthy get into Sport grant programme”.  </a:t>
            </a:r>
            <a:endParaRPr lang="en-GB" sz="2800" dirty="0" smtClean="0">
              <a:solidFill>
                <a:schemeClr val="bg1"/>
              </a:solidFill>
            </a:endParaRPr>
          </a:p>
          <a:p>
            <a:endParaRPr lang="en-GB" sz="2800" dirty="0">
              <a:solidFill>
                <a:schemeClr val="bg1"/>
              </a:solidFill>
            </a:endParaRPr>
          </a:p>
          <a:p>
            <a:r>
              <a:rPr lang="en-GB" sz="2800" dirty="0" smtClean="0">
                <a:solidFill>
                  <a:schemeClr val="bg1"/>
                </a:solidFill>
              </a:rPr>
              <a:t>The </a:t>
            </a:r>
            <a:r>
              <a:rPr lang="en-GB" sz="2800" dirty="0">
                <a:solidFill>
                  <a:schemeClr val="bg1"/>
                </a:solidFill>
              </a:rPr>
              <a:t>“Leeds Let’s Get Active” LLGA project is one of 14 national pilots</a:t>
            </a:r>
          </a:p>
          <a:p>
            <a:pPr>
              <a:buFont typeface="Verdana" pitchFamily="34" charset="0"/>
              <a:buNone/>
            </a:pPr>
            <a:endParaRPr lang="en-GB" sz="2800" dirty="0">
              <a:solidFill>
                <a:schemeClr val="bg1"/>
              </a:solidFill>
            </a:endParaRPr>
          </a:p>
          <a:p>
            <a:r>
              <a:rPr lang="en-GB" sz="2800" dirty="0" smtClean="0">
                <a:solidFill>
                  <a:schemeClr val="bg1"/>
                </a:solidFill>
              </a:rPr>
              <a:t> </a:t>
            </a:r>
            <a:r>
              <a:rPr lang="en-GB" sz="2800" dirty="0">
                <a:solidFill>
                  <a:schemeClr val="bg1"/>
                </a:solidFill>
              </a:rPr>
              <a:t>Sport England </a:t>
            </a:r>
            <a:r>
              <a:rPr lang="en-GB" sz="2800" dirty="0" smtClean="0">
                <a:solidFill>
                  <a:schemeClr val="bg1"/>
                </a:solidFill>
              </a:rPr>
              <a:t>award of £500k </a:t>
            </a:r>
            <a:r>
              <a:rPr lang="en-GB" sz="2800" dirty="0">
                <a:solidFill>
                  <a:schemeClr val="bg1"/>
                </a:solidFill>
              </a:rPr>
              <a:t>was matched by </a:t>
            </a:r>
            <a:r>
              <a:rPr lang="en-GB" sz="2800" dirty="0" smtClean="0">
                <a:solidFill>
                  <a:schemeClr val="bg1"/>
                </a:solidFill>
              </a:rPr>
              <a:t>£500k from Public </a:t>
            </a:r>
            <a:r>
              <a:rPr lang="en-GB" sz="2800" dirty="0">
                <a:solidFill>
                  <a:schemeClr val="bg1"/>
                </a:solidFill>
              </a:rPr>
              <a:t>Health plus Health funding of £60k, continued from the previous Bodyline Access Scheme project, making total funding for this pilot project £1,060k. </a:t>
            </a:r>
          </a:p>
          <a:p>
            <a:endParaRPr lang="en-GB" dirty="0"/>
          </a:p>
        </p:txBody>
      </p:sp>
    </p:spTree>
    <p:extLst>
      <p:ext uri="{BB962C8B-B14F-4D97-AF65-F5344CB8AC3E}">
        <p14:creationId xmlns:p14="http://schemas.microsoft.com/office/powerpoint/2010/main" val="129107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GB" dirty="0">
                <a:solidFill>
                  <a:schemeClr val="bg1"/>
                </a:solidFill>
              </a:rPr>
              <a:t>Scheme Outline</a:t>
            </a:r>
            <a:br>
              <a:rPr lang="en-GB" dirty="0">
                <a:solidFill>
                  <a:schemeClr val="bg1"/>
                </a:solidFill>
              </a:rPr>
            </a:br>
            <a:endParaRPr lang="en-GB" dirty="0"/>
          </a:p>
        </p:txBody>
      </p:sp>
      <p:sp>
        <p:nvSpPr>
          <p:cNvPr id="4" name="Content Placeholder 3"/>
          <p:cNvSpPr>
            <a:spLocks noGrp="1"/>
          </p:cNvSpPr>
          <p:nvPr>
            <p:ph idx="1"/>
          </p:nvPr>
        </p:nvSpPr>
        <p:spPr>
          <a:xfrm>
            <a:off x="685800" y="1412776"/>
            <a:ext cx="7772400" cy="4683224"/>
          </a:xfrm>
        </p:spPr>
        <p:txBody>
          <a:bodyPr/>
          <a:lstStyle/>
          <a:p>
            <a:r>
              <a:rPr lang="en-GB" sz="2800" dirty="0" smtClean="0">
                <a:solidFill>
                  <a:schemeClr val="bg1"/>
                </a:solidFill>
              </a:rPr>
              <a:t>Free</a:t>
            </a:r>
            <a:r>
              <a:rPr lang="en-GB" sz="2800" dirty="0">
                <a:solidFill>
                  <a:schemeClr val="bg1"/>
                </a:solidFill>
              </a:rPr>
              <a:t>, universal access to all City Council leisure centres (which includes gym, swim and exercise class provision</a:t>
            </a:r>
            <a:r>
              <a:rPr lang="en-GB" sz="2800" dirty="0" smtClean="0">
                <a:solidFill>
                  <a:schemeClr val="bg1"/>
                </a:solidFill>
              </a:rPr>
              <a:t>)</a:t>
            </a:r>
          </a:p>
          <a:p>
            <a:pPr marL="0" indent="0">
              <a:buNone/>
            </a:pPr>
            <a:r>
              <a:rPr lang="en-GB" sz="2800" dirty="0" smtClean="0">
                <a:solidFill>
                  <a:schemeClr val="bg1"/>
                </a:solidFill>
              </a:rPr>
              <a:t> </a:t>
            </a:r>
            <a:endParaRPr lang="en-GB" sz="2800" dirty="0">
              <a:solidFill>
                <a:schemeClr val="bg1"/>
              </a:solidFill>
            </a:endParaRPr>
          </a:p>
          <a:p>
            <a:r>
              <a:rPr lang="en-GB" sz="2800" dirty="0">
                <a:solidFill>
                  <a:schemeClr val="bg1"/>
                </a:solidFill>
              </a:rPr>
              <a:t>Free physical activity opportunities in local parks and community settings</a:t>
            </a:r>
            <a:r>
              <a:rPr lang="en-GB" sz="2800" dirty="0" smtClean="0">
                <a:solidFill>
                  <a:schemeClr val="bg1"/>
                </a:solidFill>
              </a:rPr>
              <a:t>.</a:t>
            </a:r>
          </a:p>
          <a:p>
            <a:pPr marL="0" indent="0">
              <a:buNone/>
            </a:pPr>
            <a:r>
              <a:rPr lang="en-GB" sz="2800" dirty="0" smtClean="0">
                <a:solidFill>
                  <a:schemeClr val="bg1"/>
                </a:solidFill>
              </a:rPr>
              <a:t> </a:t>
            </a:r>
            <a:endParaRPr lang="en-GB" sz="2800" dirty="0">
              <a:solidFill>
                <a:schemeClr val="bg1"/>
              </a:solidFill>
            </a:endParaRPr>
          </a:p>
          <a:p>
            <a:r>
              <a:rPr lang="en-GB" sz="2800" dirty="0">
                <a:solidFill>
                  <a:schemeClr val="bg1"/>
                </a:solidFill>
              </a:rPr>
              <a:t>A continuation of the Bodyline access </a:t>
            </a:r>
            <a:r>
              <a:rPr lang="en-GB" sz="2800" dirty="0" smtClean="0">
                <a:solidFill>
                  <a:schemeClr val="bg1"/>
                </a:solidFill>
              </a:rPr>
              <a:t>scheme ( Exercise on referral)</a:t>
            </a:r>
            <a:endParaRPr lang="en-GB" sz="2800" dirty="0">
              <a:solidFill>
                <a:schemeClr val="bg1"/>
              </a:solidFill>
            </a:endParaRPr>
          </a:p>
          <a:p>
            <a:endParaRPr lang="en-GB" dirty="0"/>
          </a:p>
        </p:txBody>
      </p:sp>
    </p:spTree>
    <p:extLst>
      <p:ext uri="{BB962C8B-B14F-4D97-AF65-F5344CB8AC3E}">
        <p14:creationId xmlns:p14="http://schemas.microsoft.com/office/powerpoint/2010/main" val="317583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0648"/>
            <a:ext cx="7772400" cy="792088"/>
          </a:xfrm>
        </p:spPr>
        <p:txBody>
          <a:bodyPr/>
          <a:lstStyle/>
          <a:p>
            <a:r>
              <a:rPr lang="en-GB" sz="3200" dirty="0" smtClean="0">
                <a:solidFill>
                  <a:schemeClr val="bg1"/>
                </a:solidFill>
              </a:rPr>
              <a:t>What are we trying to achieve?</a:t>
            </a:r>
            <a:endParaRPr lang="en-GB" sz="3200" dirty="0">
              <a:solidFill>
                <a:schemeClr val="bg1"/>
              </a:solidFill>
            </a:endParaRPr>
          </a:p>
        </p:txBody>
      </p:sp>
      <p:sp>
        <p:nvSpPr>
          <p:cNvPr id="5" name="Content Placeholder 4"/>
          <p:cNvSpPr>
            <a:spLocks noGrp="1"/>
          </p:cNvSpPr>
          <p:nvPr>
            <p:ph idx="1"/>
          </p:nvPr>
        </p:nvSpPr>
        <p:spPr>
          <a:xfrm>
            <a:off x="685800" y="980728"/>
            <a:ext cx="7772400" cy="5688632"/>
          </a:xfrm>
        </p:spPr>
        <p:txBody>
          <a:bodyPr/>
          <a:lstStyle/>
          <a:p>
            <a:pPr lvl="0"/>
            <a:r>
              <a:rPr lang="en-GB" sz="2400" dirty="0">
                <a:solidFill>
                  <a:schemeClr val="bg1"/>
                </a:solidFill>
              </a:rPr>
              <a:t>To increase the activity levels and participation in sport of those inactive in Leeds especially in areas of highest health inequalities</a:t>
            </a:r>
          </a:p>
          <a:p>
            <a:pPr lvl="0"/>
            <a:r>
              <a:rPr lang="en-GB" sz="2400" dirty="0">
                <a:solidFill>
                  <a:schemeClr val="bg1"/>
                </a:solidFill>
              </a:rPr>
              <a:t>To establish better links with health </a:t>
            </a:r>
            <a:r>
              <a:rPr lang="en-GB" sz="2400" dirty="0" smtClean="0">
                <a:solidFill>
                  <a:schemeClr val="bg1"/>
                </a:solidFill>
              </a:rPr>
              <a:t>partners</a:t>
            </a:r>
          </a:p>
          <a:p>
            <a:pPr lvl="0"/>
            <a:r>
              <a:rPr lang="en-GB" sz="2400" dirty="0" smtClean="0">
                <a:solidFill>
                  <a:schemeClr val="bg1"/>
                </a:solidFill>
              </a:rPr>
              <a:t>Create greater understanding (through evidence) of the role that sport and active lifestyles can play in delivering health outcomes,( protect and grow services).</a:t>
            </a:r>
          </a:p>
          <a:p>
            <a:pPr lvl="0"/>
            <a:r>
              <a:rPr lang="en-GB" sz="2400" dirty="0" smtClean="0">
                <a:solidFill>
                  <a:schemeClr val="bg1"/>
                </a:solidFill>
              </a:rPr>
              <a:t>Use of digital platforms to market to and sign up participants</a:t>
            </a:r>
            <a:endParaRPr lang="en-GB" sz="2400" dirty="0">
              <a:solidFill>
                <a:schemeClr val="bg1"/>
              </a:solidFill>
            </a:endParaRPr>
          </a:p>
          <a:p>
            <a:pPr lvl="0"/>
            <a:r>
              <a:rPr lang="en-GB" sz="2400" dirty="0" smtClean="0">
                <a:solidFill>
                  <a:schemeClr val="bg1"/>
                </a:solidFill>
              </a:rPr>
              <a:t>Targets include</a:t>
            </a:r>
            <a:endParaRPr lang="en-GB" sz="2400" dirty="0">
              <a:solidFill>
                <a:schemeClr val="bg1"/>
              </a:solidFill>
            </a:endParaRPr>
          </a:p>
          <a:p>
            <a:pPr lvl="1"/>
            <a:r>
              <a:rPr lang="en-GB" sz="2000" dirty="0" smtClean="0">
                <a:solidFill>
                  <a:schemeClr val="bg1"/>
                </a:solidFill>
              </a:rPr>
              <a:t>270,000 </a:t>
            </a:r>
            <a:r>
              <a:rPr lang="en-GB" sz="2000" dirty="0">
                <a:solidFill>
                  <a:schemeClr val="bg1"/>
                </a:solidFill>
              </a:rPr>
              <a:t>new visits</a:t>
            </a:r>
          </a:p>
          <a:p>
            <a:pPr lvl="1"/>
            <a:r>
              <a:rPr lang="en-GB" sz="2000" dirty="0">
                <a:solidFill>
                  <a:schemeClr val="bg1"/>
                </a:solidFill>
              </a:rPr>
              <a:t>16,500 new card members</a:t>
            </a:r>
          </a:p>
          <a:p>
            <a:pPr lvl="1"/>
            <a:r>
              <a:rPr lang="en-GB" sz="2000" dirty="0">
                <a:solidFill>
                  <a:schemeClr val="bg1"/>
                </a:solidFill>
              </a:rPr>
              <a:t>1350 previously inactive new participants completing 1x30 minutes physical activity per week</a:t>
            </a:r>
          </a:p>
          <a:p>
            <a:endParaRPr lang="en-GB" sz="2000" dirty="0">
              <a:solidFill>
                <a:schemeClr val="bg1"/>
              </a:solidFill>
            </a:endParaRPr>
          </a:p>
        </p:txBody>
      </p:sp>
    </p:spTree>
    <p:extLst>
      <p:ext uri="{BB962C8B-B14F-4D97-AF65-F5344CB8AC3E}">
        <p14:creationId xmlns:p14="http://schemas.microsoft.com/office/powerpoint/2010/main" val="226331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2530" name="Picture 2" descr="G:\LEISURE DIRECTORATE\Mark\Projects\LLGA\Marketing Plan\screen 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8343"/>
            <a:ext cx="8424936" cy="647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588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1"/>
          <p:cNvGraphicFramePr>
            <a:graphicFrameLocks noChangeAspect="1"/>
          </p:cNvGraphicFramePr>
          <p:nvPr>
            <p:extLst>
              <p:ext uri="{D42A27DB-BD31-4B8C-83A1-F6EECF244321}">
                <p14:modId xmlns:p14="http://schemas.microsoft.com/office/powerpoint/2010/main" val="782385815"/>
              </p:ext>
            </p:extLst>
          </p:nvPr>
        </p:nvGraphicFramePr>
        <p:xfrm>
          <a:off x="0" y="188640"/>
          <a:ext cx="4427910" cy="6408712"/>
        </p:xfrm>
        <a:graphic>
          <a:graphicData uri="http://schemas.openxmlformats.org/presentationml/2006/ole">
            <mc:AlternateContent xmlns:mc="http://schemas.openxmlformats.org/markup-compatibility/2006">
              <mc:Choice xmlns:v="urn:schemas-microsoft-com:vml" Requires="v">
                <p:oleObj spid="_x0000_s20560" name="Acrobat Document" r:id="rId4" imgW="8020016" imgH="11344166" progId="AcroExch.Document.7">
                  <p:embed/>
                </p:oleObj>
              </mc:Choice>
              <mc:Fallback>
                <p:oleObj name="Acrobat Document" r:id="rId4" imgW="8020016" imgH="11344166" progId="AcroExch.Document.7">
                  <p:embed/>
                  <p:pic>
                    <p:nvPicPr>
                      <p:cNvPr id="0" name=""/>
                      <p:cNvPicPr>
                        <a:picLocks noChangeAspect="1" noChangeArrowheads="1"/>
                      </p:cNvPicPr>
                      <p:nvPr/>
                    </p:nvPicPr>
                    <p:blipFill>
                      <a:blip r:embed="rId5"/>
                      <a:srcRect/>
                      <a:stretch>
                        <a:fillRect/>
                      </a:stretch>
                    </p:blipFill>
                    <p:spPr bwMode="auto">
                      <a:xfrm>
                        <a:off x="0" y="188640"/>
                        <a:ext cx="4427910" cy="6408712"/>
                      </a:xfrm>
                      <a:prstGeom prst="rect">
                        <a:avLst/>
                      </a:prstGeom>
                      <a:noFill/>
                      <a:ln>
                        <a:noFill/>
                      </a:ln>
                    </p:spPr>
                  </p:pic>
                </p:oleObj>
              </mc:Fallback>
            </mc:AlternateContent>
          </a:graphicData>
        </a:graphic>
      </p:graphicFrame>
      <p:graphicFrame>
        <p:nvGraphicFramePr>
          <p:cNvPr id="8195" name="Object 2"/>
          <p:cNvGraphicFramePr>
            <a:graphicFrameLocks noChangeAspect="1"/>
          </p:cNvGraphicFramePr>
          <p:nvPr>
            <p:extLst>
              <p:ext uri="{D42A27DB-BD31-4B8C-83A1-F6EECF244321}">
                <p14:modId xmlns:p14="http://schemas.microsoft.com/office/powerpoint/2010/main" val="2191715639"/>
              </p:ext>
            </p:extLst>
          </p:nvPr>
        </p:nvGraphicFramePr>
        <p:xfrm>
          <a:off x="4633090" y="188640"/>
          <a:ext cx="4510910" cy="6385093"/>
        </p:xfrm>
        <a:graphic>
          <a:graphicData uri="http://schemas.openxmlformats.org/presentationml/2006/ole">
            <mc:AlternateContent xmlns:mc="http://schemas.openxmlformats.org/markup-compatibility/2006">
              <mc:Choice xmlns:v="urn:schemas-microsoft-com:vml" Requires="v">
                <p:oleObj spid="_x0000_s20561" name="Acrobat Document" r:id="rId6" imgW="5667122" imgH="8019837" progId="AcroExch.Document.7">
                  <p:embed/>
                </p:oleObj>
              </mc:Choice>
              <mc:Fallback>
                <p:oleObj name="Acrobat Document" r:id="rId6" imgW="5667122" imgH="8019837"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3090" y="188640"/>
                        <a:ext cx="4510910" cy="63850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8015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11188" y="1052736"/>
            <a:ext cx="453687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itchFamily="34" charset="0"/>
              <a:buChar char="•"/>
            </a:pPr>
            <a:r>
              <a:rPr lang="en-GB" dirty="0">
                <a:solidFill>
                  <a:schemeClr val="bg1"/>
                </a:solidFill>
                <a:latin typeface="+mj-lt"/>
              </a:rPr>
              <a:t>Over 16,000 LLGA members signed up (microsite and automatic communication)</a:t>
            </a:r>
          </a:p>
          <a:p>
            <a:pPr>
              <a:buFont typeface="Verdana" pitchFamily="34" charset="0"/>
              <a:buNone/>
            </a:pPr>
            <a:endParaRPr lang="en-GB" dirty="0">
              <a:solidFill>
                <a:schemeClr val="bg1"/>
              </a:solidFill>
              <a:latin typeface="+mj-lt"/>
            </a:endParaRPr>
          </a:p>
          <a:p>
            <a:pPr marL="342900" indent="-342900">
              <a:buFont typeface="Arial" pitchFamily="34" charset="0"/>
              <a:buChar char="•"/>
            </a:pPr>
            <a:r>
              <a:rPr lang="en-GB" dirty="0">
                <a:solidFill>
                  <a:schemeClr val="bg1"/>
                </a:solidFill>
                <a:latin typeface="+mj-lt"/>
              </a:rPr>
              <a:t>27,000 visits to LLGA sessions</a:t>
            </a:r>
          </a:p>
          <a:p>
            <a:pPr>
              <a:buFont typeface="Verdana" pitchFamily="34" charset="0"/>
              <a:buNone/>
            </a:pPr>
            <a:endParaRPr lang="en-GB" dirty="0">
              <a:solidFill>
                <a:schemeClr val="bg1"/>
              </a:solidFill>
              <a:latin typeface="+mj-lt"/>
            </a:endParaRPr>
          </a:p>
          <a:p>
            <a:pPr marL="342900" indent="-342900">
              <a:buFont typeface="Arial" pitchFamily="34" charset="0"/>
              <a:buChar char="•"/>
            </a:pPr>
            <a:r>
              <a:rPr lang="en-GB" dirty="0">
                <a:solidFill>
                  <a:schemeClr val="bg1"/>
                </a:solidFill>
                <a:latin typeface="+mj-lt"/>
              </a:rPr>
              <a:t>745 members inactive at baseline had attended at least one LLGA </a:t>
            </a:r>
            <a:r>
              <a:rPr lang="en-GB" dirty="0" smtClean="0">
                <a:solidFill>
                  <a:schemeClr val="bg1"/>
                </a:solidFill>
                <a:latin typeface="+mj-lt"/>
              </a:rPr>
              <a:t>session. </a:t>
            </a:r>
            <a:endParaRPr lang="en-GB" dirty="0">
              <a:solidFill>
                <a:schemeClr val="bg1"/>
              </a:solidFill>
              <a:latin typeface="+mj-lt"/>
            </a:endParaRPr>
          </a:p>
          <a:p>
            <a:pPr>
              <a:buFont typeface="Verdana" pitchFamily="34" charset="0"/>
              <a:buNone/>
            </a:pPr>
            <a:endParaRPr lang="en-GB" dirty="0">
              <a:solidFill>
                <a:schemeClr val="bg1"/>
              </a:solidFill>
              <a:latin typeface="+mj-lt"/>
            </a:endParaRPr>
          </a:p>
          <a:p>
            <a:pPr marL="342900" indent="-342900">
              <a:buFont typeface="Arial" pitchFamily="34" charset="0"/>
              <a:buChar char="•"/>
            </a:pPr>
            <a:r>
              <a:rPr lang="en-GB" dirty="0">
                <a:solidFill>
                  <a:schemeClr val="bg1"/>
                </a:solidFill>
                <a:latin typeface="+mj-lt"/>
              </a:rPr>
              <a:t>A further 177 inactive LLGA members had attended LLGA sessions at least once a week for at least four weeks</a:t>
            </a:r>
            <a:r>
              <a:rPr lang="en-GB" dirty="0">
                <a:latin typeface="+mj-lt"/>
              </a:rPr>
              <a:t>.</a:t>
            </a:r>
          </a:p>
        </p:txBody>
      </p:sp>
      <p:sp>
        <p:nvSpPr>
          <p:cNvPr id="10243" name="TextBox 2"/>
          <p:cNvSpPr txBox="1">
            <a:spLocks noChangeArrowheads="1"/>
          </p:cNvSpPr>
          <p:nvPr/>
        </p:nvSpPr>
        <p:spPr bwMode="auto">
          <a:xfrm>
            <a:off x="107504" y="260350"/>
            <a:ext cx="8856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00496E"/>
                </a:solidFill>
                <a:latin typeface="Verdana" pitchFamily="34" charset="0"/>
                <a:ea typeface="Geneva" pitchFamily="-65" charset="-128"/>
              </a:defRPr>
            </a:lvl1pPr>
            <a:lvl2pPr marL="742950" indent="-285750" eaLnBrk="0" hangingPunct="0">
              <a:defRPr sz="2800">
                <a:solidFill>
                  <a:srgbClr val="00496E"/>
                </a:solidFill>
                <a:latin typeface="Verdana" pitchFamily="34" charset="0"/>
                <a:ea typeface="Geneva" pitchFamily="-65" charset="-128"/>
              </a:defRPr>
            </a:lvl2pPr>
            <a:lvl3pPr marL="1143000" indent="-228600" eaLnBrk="0" hangingPunct="0">
              <a:defRPr sz="2800">
                <a:solidFill>
                  <a:srgbClr val="00496E"/>
                </a:solidFill>
                <a:latin typeface="Verdana" pitchFamily="34" charset="0"/>
                <a:ea typeface="Geneva" pitchFamily="-65" charset="-128"/>
              </a:defRPr>
            </a:lvl3pPr>
            <a:lvl4pPr marL="1600200" indent="-228600" eaLnBrk="0" hangingPunct="0">
              <a:defRPr sz="2800">
                <a:solidFill>
                  <a:srgbClr val="00496E"/>
                </a:solidFill>
                <a:latin typeface="Verdana" pitchFamily="34" charset="0"/>
                <a:ea typeface="Geneva" pitchFamily="-65" charset="-128"/>
              </a:defRPr>
            </a:lvl4pPr>
            <a:lvl5pPr marL="2057400" indent="-228600" eaLnBrk="0" hangingPunct="0">
              <a:defRPr sz="2800">
                <a:solidFill>
                  <a:srgbClr val="00496E"/>
                </a:solidFill>
                <a:latin typeface="Verdana" pitchFamily="34" charset="0"/>
                <a:ea typeface="Geneva" pitchFamily="-65" charset="-128"/>
              </a:defRPr>
            </a:lvl5pPr>
            <a:lvl6pPr marL="25146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6pPr>
            <a:lvl7pPr marL="29718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7pPr>
            <a:lvl8pPr marL="34290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8pPr>
            <a:lvl9pPr marL="3886200" indent="-228600" eaLnBrk="0" fontAlgn="base" hangingPunct="0">
              <a:spcBef>
                <a:spcPct val="20000"/>
              </a:spcBef>
              <a:spcAft>
                <a:spcPct val="0"/>
              </a:spcAft>
              <a:buClr>
                <a:srgbClr val="D49100"/>
              </a:buClr>
              <a:buSzPct val="145000"/>
              <a:buFont typeface="Verdana" pitchFamily="34" charset="0"/>
              <a:buChar char="□"/>
              <a:defRPr sz="2800">
                <a:solidFill>
                  <a:srgbClr val="00496E"/>
                </a:solidFill>
                <a:latin typeface="Verdana" pitchFamily="34" charset="0"/>
                <a:ea typeface="Geneva" pitchFamily="-65" charset="-128"/>
              </a:defRPr>
            </a:lvl9pPr>
          </a:lstStyle>
          <a:p>
            <a:pPr algn="ctr" eaLnBrk="1" hangingPunct="1">
              <a:buFont typeface="Verdana" pitchFamily="34" charset="0"/>
              <a:buNone/>
            </a:pPr>
            <a:r>
              <a:rPr lang="en-GB" dirty="0">
                <a:solidFill>
                  <a:schemeClr val="bg1"/>
                </a:solidFill>
              </a:rPr>
              <a:t>Since Launching on 30</a:t>
            </a:r>
            <a:r>
              <a:rPr lang="en-GB" baseline="30000" dirty="0">
                <a:solidFill>
                  <a:schemeClr val="bg1"/>
                </a:solidFill>
              </a:rPr>
              <a:t>th</a:t>
            </a:r>
            <a:r>
              <a:rPr lang="en-GB" dirty="0">
                <a:solidFill>
                  <a:schemeClr val="bg1"/>
                </a:solidFill>
              </a:rPr>
              <a:t> September</a:t>
            </a:r>
            <a:r>
              <a:rPr lang="en-GB" dirty="0"/>
              <a:t>….</a:t>
            </a:r>
          </a:p>
        </p:txBody>
      </p:sp>
      <p:pic>
        <p:nvPicPr>
          <p:cNvPr id="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00808"/>
            <a:ext cx="4499992"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92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23850" y="981075"/>
            <a:ext cx="828059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Verdana" pitchFamily="34" charset="0"/>
              <a:buNone/>
            </a:pPr>
            <a:r>
              <a:rPr lang="en-GB" i="1" dirty="0">
                <a:solidFill>
                  <a:schemeClr val="bg1"/>
                </a:solidFill>
                <a:latin typeface="+mj-lt"/>
              </a:rPr>
              <a:t>“I just wanted  to feedback a really positive story regarding the gym cards. We have a client who has been on an ATR and in and out of alcohol treatment for many years. He feels that the Gym card has been the single most helpful thing to help him stop drinking and stay stopped in all that time. </a:t>
            </a:r>
          </a:p>
          <a:p>
            <a:pPr algn="ctr">
              <a:buFont typeface="Verdana" pitchFamily="34" charset="0"/>
              <a:buNone/>
            </a:pPr>
            <a:endParaRPr lang="en-GB" i="1" dirty="0">
              <a:solidFill>
                <a:schemeClr val="bg1"/>
              </a:solidFill>
              <a:latin typeface="+mj-lt"/>
            </a:endParaRPr>
          </a:p>
          <a:p>
            <a:pPr algn="ctr">
              <a:buFont typeface="Verdana" pitchFamily="34" charset="0"/>
              <a:buNone/>
            </a:pPr>
            <a:r>
              <a:rPr lang="en-GB" i="1" dirty="0">
                <a:solidFill>
                  <a:schemeClr val="bg1"/>
                </a:solidFill>
                <a:latin typeface="+mj-lt"/>
              </a:rPr>
              <a:t>He has a history of mental health problems and feels that he is really aware of how exercise can improve his mental health now and </a:t>
            </a:r>
            <a:r>
              <a:rPr lang="en-GB" i="1" dirty="0">
                <a:solidFill>
                  <a:srgbClr val="FFFF00"/>
                </a:solidFill>
                <a:latin typeface="+mj-lt"/>
              </a:rPr>
              <a:t>has found it better than any mental health treatment</a:t>
            </a:r>
            <a:r>
              <a:rPr lang="en-GB" i="1" dirty="0">
                <a:solidFill>
                  <a:schemeClr val="bg1"/>
                </a:solidFill>
                <a:latin typeface="+mj-lt"/>
              </a:rPr>
              <a:t>. Since getting a gym card he has been going daily and has benefited and now intends to keep accessing the gym through Leeds Lets Get Active”</a:t>
            </a:r>
          </a:p>
          <a:p>
            <a:pPr algn="ctr">
              <a:buFont typeface="Verdana" pitchFamily="34" charset="0"/>
              <a:buNone/>
            </a:pPr>
            <a:r>
              <a:rPr lang="en-GB" i="1" dirty="0">
                <a:solidFill>
                  <a:schemeClr val="bg1"/>
                </a:solidFill>
                <a:latin typeface="+mj-lt"/>
              </a:rPr>
              <a:t> </a:t>
            </a:r>
          </a:p>
          <a:p>
            <a:pPr algn="ctr">
              <a:buFont typeface="Verdana" pitchFamily="34" charset="0"/>
              <a:buNone/>
            </a:pPr>
            <a:r>
              <a:rPr lang="en-GB" i="1" dirty="0">
                <a:solidFill>
                  <a:schemeClr val="bg1"/>
                </a:solidFill>
                <a:latin typeface="+mj-lt"/>
              </a:rPr>
              <a:t>Service Manager </a:t>
            </a:r>
          </a:p>
          <a:p>
            <a:pPr algn="ctr">
              <a:buFont typeface="Verdana" pitchFamily="34" charset="0"/>
              <a:buNone/>
            </a:pPr>
            <a:r>
              <a:rPr lang="en-GB" i="1" dirty="0">
                <a:solidFill>
                  <a:schemeClr val="bg1"/>
                </a:solidFill>
                <a:latin typeface="+mj-lt"/>
              </a:rPr>
              <a:t>ADS Leeds </a:t>
            </a:r>
          </a:p>
        </p:txBody>
      </p:sp>
    </p:spTree>
    <p:extLst>
      <p:ext uri="{BB962C8B-B14F-4D97-AF65-F5344CB8AC3E}">
        <p14:creationId xmlns:p14="http://schemas.microsoft.com/office/powerpoint/2010/main" val="3463129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224136"/>
          </a:xfrm>
        </p:spPr>
        <p:txBody>
          <a:bodyPr/>
          <a:lstStyle/>
          <a:p>
            <a:r>
              <a:rPr lang="en-GB" sz="4000" dirty="0" smtClean="0">
                <a:solidFill>
                  <a:schemeClr val="bg1"/>
                </a:solidFill>
              </a:rPr>
              <a:t>Learning points </a:t>
            </a:r>
            <a:endParaRPr lang="en-GB" sz="4000" dirty="0">
              <a:solidFill>
                <a:schemeClr val="bg1"/>
              </a:solidFill>
            </a:endParaRPr>
          </a:p>
        </p:txBody>
      </p:sp>
      <p:sp>
        <p:nvSpPr>
          <p:cNvPr id="3" name="Content Placeholder 2"/>
          <p:cNvSpPr>
            <a:spLocks noGrp="1"/>
          </p:cNvSpPr>
          <p:nvPr>
            <p:ph idx="1"/>
          </p:nvPr>
        </p:nvSpPr>
        <p:spPr>
          <a:xfrm>
            <a:off x="685800" y="1340768"/>
            <a:ext cx="7772400" cy="4755232"/>
          </a:xfrm>
        </p:spPr>
        <p:txBody>
          <a:bodyPr/>
          <a:lstStyle/>
          <a:p>
            <a:r>
              <a:rPr lang="en-GB" sz="2800" dirty="0" smtClean="0">
                <a:solidFill>
                  <a:schemeClr val="bg1"/>
                </a:solidFill>
              </a:rPr>
              <a:t>Understand the landscape</a:t>
            </a:r>
          </a:p>
          <a:p>
            <a:r>
              <a:rPr lang="en-GB" sz="2800" dirty="0" smtClean="0">
                <a:solidFill>
                  <a:schemeClr val="bg1"/>
                </a:solidFill>
              </a:rPr>
              <a:t>Develop strong partnerships</a:t>
            </a:r>
          </a:p>
          <a:p>
            <a:r>
              <a:rPr lang="en-GB" sz="2800" dirty="0" smtClean="0">
                <a:solidFill>
                  <a:schemeClr val="bg1"/>
                </a:solidFill>
              </a:rPr>
              <a:t>Learn a new language ( and teach yours)</a:t>
            </a:r>
          </a:p>
          <a:p>
            <a:r>
              <a:rPr lang="en-GB" sz="2800" dirty="0" smtClean="0">
                <a:solidFill>
                  <a:schemeClr val="bg1"/>
                </a:solidFill>
              </a:rPr>
              <a:t>Win hearts and minds, but you still need</a:t>
            </a:r>
            <a:r>
              <a:rPr lang="en-GB" sz="2800" dirty="0">
                <a:solidFill>
                  <a:schemeClr val="bg1"/>
                </a:solidFill>
              </a:rPr>
              <a:t> e</a:t>
            </a:r>
            <a:r>
              <a:rPr lang="en-GB" sz="2800" dirty="0" smtClean="0">
                <a:solidFill>
                  <a:schemeClr val="bg1"/>
                </a:solidFill>
              </a:rPr>
              <a:t>vidence and more evidence</a:t>
            </a:r>
          </a:p>
          <a:p>
            <a:r>
              <a:rPr lang="en-GB" sz="2800" dirty="0" smtClean="0">
                <a:solidFill>
                  <a:schemeClr val="bg1"/>
                </a:solidFill>
              </a:rPr>
              <a:t>Public health now accountable politically- service alignment opportunities</a:t>
            </a:r>
          </a:p>
          <a:p>
            <a:r>
              <a:rPr lang="en-GB" sz="2800" dirty="0" smtClean="0">
                <a:solidFill>
                  <a:schemeClr val="bg1"/>
                </a:solidFill>
              </a:rPr>
              <a:t>Long term conditions  </a:t>
            </a:r>
          </a:p>
          <a:p>
            <a:r>
              <a:rPr lang="en-GB" sz="2800" dirty="0" smtClean="0">
                <a:solidFill>
                  <a:schemeClr val="bg1"/>
                </a:solidFill>
              </a:rPr>
              <a:t>Don’t </a:t>
            </a:r>
            <a:r>
              <a:rPr lang="en-GB" sz="2800" dirty="0">
                <a:solidFill>
                  <a:schemeClr val="bg1"/>
                </a:solidFill>
              </a:rPr>
              <a:t>just think public health</a:t>
            </a:r>
          </a:p>
          <a:p>
            <a:pPr marL="0" indent="0">
              <a:buNone/>
            </a:pPr>
            <a:endParaRPr lang="en-GB" sz="2800" dirty="0">
              <a:solidFill>
                <a:schemeClr val="bg1"/>
              </a:solidFill>
            </a:endParaRPr>
          </a:p>
        </p:txBody>
      </p:sp>
    </p:spTree>
    <p:extLst>
      <p:ext uri="{BB962C8B-B14F-4D97-AF65-F5344CB8AC3E}">
        <p14:creationId xmlns:p14="http://schemas.microsoft.com/office/powerpoint/2010/main" val="403481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1188" y="1125538"/>
            <a:ext cx="7772400" cy="1470025"/>
          </a:xfrm>
          <a:prstGeom prst="rect">
            <a:avLst/>
          </a:prstGeom>
        </p:spPr>
        <p:txBody>
          <a:bodyPr/>
          <a:lstStyle>
            <a:lvl1pPr algn="l" rtl="0" eaLnBrk="0" fontAlgn="base" hangingPunct="0">
              <a:spcBef>
                <a:spcPct val="0"/>
              </a:spcBef>
              <a:spcAft>
                <a:spcPct val="0"/>
              </a:spcAft>
              <a:defRPr sz="3200" b="1">
                <a:solidFill>
                  <a:srgbClr val="00496E"/>
                </a:solidFill>
                <a:latin typeface="+mj-lt"/>
                <a:ea typeface="Geneva" pitchFamily="-65" charset="-128"/>
                <a:cs typeface="Geneva" pitchFamily="-65" charset="-128"/>
              </a:defRPr>
            </a:lvl1pPr>
            <a:lvl2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2pPr>
            <a:lvl3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3pPr>
            <a:lvl4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4pPr>
            <a:lvl5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5pPr>
            <a:lvl6pPr marL="457200" algn="l" rtl="0" fontAlgn="base">
              <a:spcBef>
                <a:spcPct val="0"/>
              </a:spcBef>
              <a:spcAft>
                <a:spcPct val="0"/>
              </a:spcAft>
              <a:defRPr sz="3200" b="1">
                <a:solidFill>
                  <a:srgbClr val="00496E"/>
                </a:solidFill>
                <a:latin typeface="Verdana" pitchFamily="-65" charset="0"/>
              </a:defRPr>
            </a:lvl6pPr>
            <a:lvl7pPr marL="914400" algn="l" rtl="0" fontAlgn="base">
              <a:spcBef>
                <a:spcPct val="0"/>
              </a:spcBef>
              <a:spcAft>
                <a:spcPct val="0"/>
              </a:spcAft>
              <a:defRPr sz="3200" b="1">
                <a:solidFill>
                  <a:srgbClr val="00496E"/>
                </a:solidFill>
                <a:latin typeface="Verdana" pitchFamily="-65" charset="0"/>
              </a:defRPr>
            </a:lvl7pPr>
            <a:lvl8pPr marL="1371600" algn="l" rtl="0" fontAlgn="base">
              <a:spcBef>
                <a:spcPct val="0"/>
              </a:spcBef>
              <a:spcAft>
                <a:spcPct val="0"/>
              </a:spcAft>
              <a:defRPr sz="3200" b="1">
                <a:solidFill>
                  <a:srgbClr val="00496E"/>
                </a:solidFill>
                <a:latin typeface="Verdana" pitchFamily="-65" charset="0"/>
              </a:defRPr>
            </a:lvl8pPr>
            <a:lvl9pPr marL="1828800" algn="l" rtl="0" fontAlgn="base">
              <a:spcBef>
                <a:spcPct val="0"/>
              </a:spcBef>
              <a:spcAft>
                <a:spcPct val="0"/>
              </a:spcAft>
              <a:defRPr sz="3200" b="1">
                <a:solidFill>
                  <a:srgbClr val="00496E"/>
                </a:solidFill>
                <a:latin typeface="Verdana" pitchFamily="-65" charset="0"/>
              </a:defRPr>
            </a:lvl9pPr>
          </a:lstStyle>
          <a:p>
            <a:pPr algn="ctr">
              <a:buFont typeface="Verdana" pitchFamily="34" charset="0"/>
              <a:buNone/>
              <a:defRPr/>
            </a:pPr>
            <a:endParaRPr lang="en-GB" dirty="0">
              <a:solidFill>
                <a:schemeClr val="bg1"/>
              </a:solidFill>
              <a:latin typeface="+mn-lt"/>
            </a:endParaRPr>
          </a:p>
        </p:txBody>
      </p:sp>
      <p:sp>
        <p:nvSpPr>
          <p:cNvPr id="4" name="Subtitle 3"/>
          <p:cNvSpPr>
            <a:spLocks noGrp="1"/>
          </p:cNvSpPr>
          <p:nvPr>
            <p:ph type="subTitle" idx="1"/>
          </p:nvPr>
        </p:nvSpPr>
        <p:spPr>
          <a:xfrm>
            <a:off x="107504" y="692696"/>
            <a:ext cx="4896544" cy="4946104"/>
          </a:xfrm>
        </p:spPr>
        <p:txBody>
          <a:bodyPr/>
          <a:lstStyle/>
          <a:p>
            <a:pPr algn="l"/>
            <a:r>
              <a:rPr lang="en-GB" sz="2800" dirty="0" smtClean="0">
                <a:solidFill>
                  <a:schemeClr val="bg1"/>
                </a:solidFill>
              </a:rPr>
              <a:t>Building </a:t>
            </a:r>
            <a:r>
              <a:rPr lang="en-GB" sz="2800" dirty="0">
                <a:solidFill>
                  <a:schemeClr val="bg1"/>
                </a:solidFill>
              </a:rPr>
              <a:t>on existing </a:t>
            </a:r>
            <a:r>
              <a:rPr lang="en-GB" sz="2800" dirty="0" smtClean="0">
                <a:solidFill>
                  <a:schemeClr val="bg1"/>
                </a:solidFill>
              </a:rPr>
              <a:t>guides produced by </a:t>
            </a:r>
            <a:r>
              <a:rPr lang="en-GB" sz="2800" dirty="0" err="1" smtClean="0">
                <a:solidFill>
                  <a:schemeClr val="bg1"/>
                </a:solidFill>
              </a:rPr>
              <a:t>cCLOA</a:t>
            </a:r>
            <a:r>
              <a:rPr lang="en-GB" sz="2800" dirty="0" smtClean="0">
                <a:solidFill>
                  <a:schemeClr val="bg1"/>
                </a:solidFill>
              </a:rPr>
              <a:t> </a:t>
            </a:r>
          </a:p>
          <a:p>
            <a:pPr algn="l"/>
            <a:r>
              <a:rPr lang="en-GB" sz="2800" dirty="0" smtClean="0">
                <a:solidFill>
                  <a:schemeClr val="bg1"/>
                </a:solidFill>
              </a:rPr>
              <a:t>-Adult Social care</a:t>
            </a:r>
          </a:p>
          <a:p>
            <a:pPr algn="l"/>
            <a:r>
              <a:rPr lang="en-GB" sz="2800" dirty="0" smtClean="0">
                <a:solidFill>
                  <a:schemeClr val="bg1"/>
                </a:solidFill>
              </a:rPr>
              <a:t>-Crime and anti social behaviour</a:t>
            </a:r>
            <a:r>
              <a:rPr lang="en-GB" sz="2800" dirty="0">
                <a:solidFill>
                  <a:schemeClr val="bg1"/>
                </a:solidFill>
              </a:rPr>
              <a:t/>
            </a:r>
            <a:br>
              <a:rPr lang="en-GB" sz="2800" dirty="0">
                <a:solidFill>
                  <a:schemeClr val="bg1"/>
                </a:solidFill>
              </a:rPr>
            </a:br>
            <a:r>
              <a:rPr lang="en-GB" sz="2800" dirty="0">
                <a:solidFill>
                  <a:schemeClr val="bg1"/>
                </a:solidFill>
              </a:rPr>
              <a:t/>
            </a:r>
            <a:br>
              <a:rPr lang="en-GB" sz="2800" dirty="0">
                <a:solidFill>
                  <a:schemeClr val="bg1"/>
                </a:solidFill>
              </a:rPr>
            </a:br>
            <a:endParaRPr lang="en-GB" sz="2800" dirty="0" smtClean="0">
              <a:solidFill>
                <a:schemeClr val="bg1"/>
              </a:solidFill>
            </a:endParaRPr>
          </a:p>
          <a:p>
            <a:pPr algn="l"/>
            <a:r>
              <a:rPr lang="en-GB" sz="2800" dirty="0" smtClean="0">
                <a:solidFill>
                  <a:schemeClr val="bg1"/>
                </a:solidFill>
              </a:rPr>
              <a:t>Developed </a:t>
            </a:r>
            <a:r>
              <a:rPr lang="en-GB" sz="2800" dirty="0">
                <a:solidFill>
                  <a:schemeClr val="bg1"/>
                </a:solidFill>
              </a:rPr>
              <a:t>through wide stakeholder </a:t>
            </a:r>
            <a:r>
              <a:rPr lang="en-GB" sz="2800" dirty="0" smtClean="0">
                <a:solidFill>
                  <a:schemeClr val="bg1"/>
                </a:solidFill>
              </a:rPr>
              <a:t>engagement </a:t>
            </a:r>
            <a:r>
              <a:rPr lang="en-GB" sz="2800" dirty="0">
                <a:solidFill>
                  <a:schemeClr val="bg1"/>
                </a:solidFill>
              </a:rPr>
              <a:t>across sport and cultural </a:t>
            </a:r>
            <a:r>
              <a:rPr lang="en-GB" sz="2800" dirty="0" smtClean="0">
                <a:solidFill>
                  <a:schemeClr val="bg1"/>
                </a:solidFill>
              </a:rPr>
              <a:t>sectors</a:t>
            </a:r>
          </a:p>
        </p:txBody>
      </p:sp>
      <p:pic>
        <p:nvPicPr>
          <p:cNvPr id="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3744" t="15358" r="25508" b="10130"/>
          <a:stretch/>
        </p:blipFill>
        <p:spPr bwMode="auto">
          <a:xfrm>
            <a:off x="4497388" y="318163"/>
            <a:ext cx="432048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348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60350"/>
            <a:ext cx="7772400" cy="864394"/>
          </a:xfrm>
        </p:spPr>
        <p:txBody>
          <a:bodyPr/>
          <a:lstStyle/>
          <a:p>
            <a:r>
              <a:rPr lang="en-GB" altLang="en-US" b="1" dirty="0" smtClean="0">
                <a:solidFill>
                  <a:schemeClr val="bg1"/>
                </a:solidFill>
                <a:latin typeface="Calibri" pitchFamily="34" charset="0"/>
              </a:rPr>
              <a:t>Keeping in touch with </a:t>
            </a:r>
            <a:r>
              <a:rPr lang="en-GB" altLang="en-US" b="1" baseline="30000" dirty="0" err="1" smtClean="0">
                <a:solidFill>
                  <a:schemeClr val="bg1"/>
                </a:solidFill>
                <a:latin typeface="Calibri" pitchFamily="34" charset="0"/>
              </a:rPr>
              <a:t>c</a:t>
            </a:r>
            <a:r>
              <a:rPr lang="en-GB" altLang="en-US" b="1" dirty="0" err="1" smtClean="0">
                <a:solidFill>
                  <a:schemeClr val="bg1"/>
                </a:solidFill>
                <a:latin typeface="Calibri" pitchFamily="34" charset="0"/>
              </a:rPr>
              <a:t>CLOA</a:t>
            </a:r>
            <a:endParaRPr lang="en-GB" altLang="en-US" b="1" dirty="0" smtClean="0">
              <a:solidFill>
                <a:schemeClr val="bg1"/>
              </a:solidFill>
              <a:latin typeface="Calibri" pitchFamily="34" charset="0"/>
            </a:endParaRPr>
          </a:p>
        </p:txBody>
      </p:sp>
      <p:sp>
        <p:nvSpPr>
          <p:cNvPr id="4099" name="Rectangle 3"/>
          <p:cNvSpPr>
            <a:spLocks noGrp="1" noChangeArrowheads="1"/>
          </p:cNvSpPr>
          <p:nvPr>
            <p:ph type="body" idx="1"/>
          </p:nvPr>
        </p:nvSpPr>
        <p:spPr>
          <a:xfrm>
            <a:off x="142875" y="1124744"/>
            <a:ext cx="8858250" cy="3791744"/>
          </a:xfrm>
        </p:spPr>
        <p:txBody>
          <a:bodyPr/>
          <a:lstStyle/>
          <a:p>
            <a:pPr>
              <a:buFontTx/>
              <a:buNone/>
            </a:pPr>
            <a:r>
              <a:rPr lang="en-GB" altLang="en-US" b="1" dirty="0" smtClean="0">
                <a:solidFill>
                  <a:schemeClr val="bg1"/>
                </a:solidFill>
                <a:latin typeface="Calibri" pitchFamily="34" charset="0"/>
              </a:rPr>
              <a:t>Join and benefit from information and networking</a:t>
            </a:r>
          </a:p>
          <a:p>
            <a:pPr>
              <a:buFontTx/>
              <a:buNone/>
            </a:pPr>
            <a:r>
              <a:rPr lang="en-GB" altLang="en-US" b="1" dirty="0" smtClean="0">
                <a:solidFill>
                  <a:schemeClr val="bg1"/>
                </a:solidFill>
                <a:latin typeface="Calibri" pitchFamily="34" charset="0"/>
              </a:rPr>
              <a:t>Visit our website  - </a:t>
            </a:r>
            <a:r>
              <a:rPr lang="en-GB" altLang="en-US" b="1" dirty="0" smtClean="0">
                <a:solidFill>
                  <a:srgbClr val="FFFF00"/>
                </a:solidFill>
                <a:latin typeface="Calibri" pitchFamily="34" charset="0"/>
              </a:rPr>
              <a:t>www.cloa.org.uk</a:t>
            </a:r>
          </a:p>
          <a:p>
            <a:pPr>
              <a:buFontTx/>
              <a:buNone/>
            </a:pPr>
            <a:r>
              <a:rPr lang="en-GB" altLang="en-US" b="1" dirty="0" smtClean="0">
                <a:solidFill>
                  <a:schemeClr val="bg1"/>
                </a:solidFill>
                <a:latin typeface="Calibri" pitchFamily="34" charset="0"/>
                <a:cs typeface="Calibri" pitchFamily="34" charset="0"/>
              </a:rPr>
              <a:t>Follow us on Twitter </a:t>
            </a:r>
            <a:r>
              <a:rPr lang="en-GB" altLang="en-US" b="1" dirty="0" smtClean="0">
                <a:solidFill>
                  <a:srgbClr val="FFFF00"/>
                </a:solidFill>
                <a:latin typeface="Calibri" pitchFamily="34" charset="0"/>
                <a:cs typeface="Calibri" pitchFamily="34" charset="0"/>
              </a:rPr>
              <a:t>@</a:t>
            </a:r>
            <a:r>
              <a:rPr lang="en-GB" altLang="en-US" b="1" dirty="0" err="1" smtClean="0">
                <a:solidFill>
                  <a:srgbClr val="FFFF00"/>
                </a:solidFill>
                <a:latin typeface="Calibri" pitchFamily="34" charset="0"/>
                <a:cs typeface="Calibri" pitchFamily="34" charset="0"/>
              </a:rPr>
              <a:t>cCLOAssociation</a:t>
            </a:r>
            <a:endParaRPr lang="en-GB" altLang="en-US" b="1" dirty="0" smtClean="0">
              <a:solidFill>
                <a:srgbClr val="FFFF00"/>
              </a:solidFill>
              <a:latin typeface="Calibri" pitchFamily="34" charset="0"/>
              <a:cs typeface="Calibri" pitchFamily="34" charset="0"/>
            </a:endParaRPr>
          </a:p>
          <a:p>
            <a:pPr>
              <a:buFontTx/>
              <a:buNone/>
            </a:pPr>
            <a:r>
              <a:rPr lang="en-GB" altLang="en-US" b="1" dirty="0" smtClean="0">
                <a:solidFill>
                  <a:schemeClr val="bg1"/>
                </a:solidFill>
                <a:latin typeface="Calibri" pitchFamily="34" charset="0"/>
                <a:cs typeface="Calibri" pitchFamily="34" charset="0"/>
              </a:rPr>
              <a:t>Join the debate on </a:t>
            </a:r>
            <a:r>
              <a:rPr lang="en-GB" altLang="en-US" b="1" dirty="0" err="1" smtClean="0">
                <a:solidFill>
                  <a:srgbClr val="FFFF00"/>
                </a:solidFill>
                <a:latin typeface="Calibri" pitchFamily="34" charset="0"/>
                <a:cs typeface="Calibri" pitchFamily="34" charset="0"/>
              </a:rPr>
              <a:t>Linkedin</a:t>
            </a:r>
            <a:r>
              <a:rPr lang="en-GB" altLang="en-US" b="1" dirty="0" smtClean="0">
                <a:solidFill>
                  <a:srgbClr val="FFFF00"/>
                </a:solidFill>
                <a:latin typeface="Calibri" pitchFamily="34" charset="0"/>
                <a:cs typeface="Calibri" pitchFamily="34" charset="0"/>
              </a:rPr>
              <a:t>™</a:t>
            </a:r>
          </a:p>
          <a:p>
            <a:pPr>
              <a:buFontTx/>
              <a:buNone/>
            </a:pPr>
            <a:r>
              <a:rPr lang="en-GB" altLang="en-US" b="1" dirty="0" smtClean="0">
                <a:solidFill>
                  <a:schemeClr val="bg1"/>
                </a:solidFill>
                <a:latin typeface="Calibri" pitchFamily="34" charset="0"/>
                <a:cs typeface="Calibri" pitchFamily="34" charset="0"/>
              </a:rPr>
              <a:t>Subscribe to the blog</a:t>
            </a:r>
          </a:p>
          <a:p>
            <a:pPr>
              <a:buFontTx/>
              <a:buNone/>
            </a:pPr>
            <a:endParaRPr lang="en-GB" altLang="en-US" b="1" dirty="0">
              <a:solidFill>
                <a:schemeClr val="bg1"/>
              </a:solidFill>
              <a:latin typeface="Calibri" pitchFamily="34" charset="0"/>
              <a:cs typeface="Calibri" pitchFamily="34" charset="0"/>
            </a:endParaRPr>
          </a:p>
          <a:p>
            <a:pPr>
              <a:buFontTx/>
              <a:buNone/>
            </a:pPr>
            <a:r>
              <a:rPr lang="en-GB" altLang="en-US" sz="2800" b="1" dirty="0" smtClean="0">
                <a:solidFill>
                  <a:schemeClr val="bg1"/>
                </a:solidFill>
                <a:latin typeface="Calibri" pitchFamily="34" charset="0"/>
                <a:cs typeface="Calibri" pitchFamily="34" charset="0"/>
              </a:rPr>
              <a:t>Mark Allman, Vice Chair  </a:t>
            </a:r>
            <a:r>
              <a:rPr lang="en-GB" altLang="en-US" sz="2800" b="1" dirty="0" smtClean="0">
                <a:solidFill>
                  <a:srgbClr val="FFFF00"/>
                </a:solidFill>
                <a:latin typeface="Calibri" pitchFamily="34" charset="0"/>
                <a:cs typeface="Calibri" pitchFamily="34" charset="0"/>
              </a:rPr>
              <a:t>mark.allman@leeds.gov.uk</a:t>
            </a:r>
          </a:p>
          <a:p>
            <a:pPr>
              <a:buFontTx/>
              <a:buNone/>
            </a:pPr>
            <a:endParaRPr lang="en-GB" altLang="en-US" dirty="0" smtClean="0">
              <a:solidFill>
                <a:schemeClr val="bg1"/>
              </a:solidFill>
              <a:latin typeface="Calibri" pitchFamily="34" charset="0"/>
            </a:endParaRPr>
          </a:p>
        </p:txBody>
      </p:sp>
      <p:pic>
        <p:nvPicPr>
          <p:cNvPr id="41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53075"/>
            <a:ext cx="9144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Post Industrial revolution</a:t>
            </a:r>
            <a:endParaRPr lang="en-GB" dirty="0">
              <a:solidFill>
                <a:schemeClr val="bg1"/>
              </a:solidFill>
            </a:endParaRPr>
          </a:p>
        </p:txBody>
      </p:sp>
      <p:pic>
        <p:nvPicPr>
          <p:cNvPr id="4" name="Content Placeholder 3" descr="C:\Documents and Settings\pamfli\My Documents\My Pictures\Hyde Park Bandstand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1981200"/>
            <a:ext cx="352839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3568" y="2219438"/>
            <a:ext cx="3960440" cy="3194721"/>
          </a:xfrm>
          <a:prstGeom prst="rect">
            <a:avLst/>
          </a:prstGeom>
        </p:spPr>
        <p:txBody>
          <a:bodyPr wrap="square">
            <a:spAutoFit/>
          </a:bodyPr>
          <a:lstStyle/>
          <a:p>
            <a:pPr>
              <a:lnSpc>
                <a:spcPct val="90000"/>
              </a:lnSpc>
              <a:tabLst>
                <a:tab pos="3240088" algn="l"/>
                <a:tab pos="3624263" algn="l"/>
              </a:tabLst>
            </a:pPr>
            <a:r>
              <a:rPr lang="en-GB" altLang="en-US" sz="3200" dirty="0">
                <a:solidFill>
                  <a:schemeClr val="bg1"/>
                </a:solidFill>
                <a:latin typeface="+mj-lt"/>
              </a:rPr>
              <a:t>Allotments</a:t>
            </a:r>
          </a:p>
          <a:p>
            <a:pPr>
              <a:lnSpc>
                <a:spcPct val="90000"/>
              </a:lnSpc>
              <a:tabLst>
                <a:tab pos="3240088" algn="l"/>
                <a:tab pos="3624263" algn="l"/>
              </a:tabLst>
            </a:pPr>
            <a:r>
              <a:rPr lang="en-GB" altLang="en-US" sz="3200" dirty="0">
                <a:solidFill>
                  <a:schemeClr val="bg1"/>
                </a:solidFill>
                <a:latin typeface="+mj-lt"/>
              </a:rPr>
              <a:t>Libraries</a:t>
            </a:r>
          </a:p>
          <a:p>
            <a:pPr>
              <a:lnSpc>
                <a:spcPct val="90000"/>
              </a:lnSpc>
              <a:tabLst>
                <a:tab pos="3240088" algn="l"/>
                <a:tab pos="3624263" algn="l"/>
              </a:tabLst>
            </a:pPr>
            <a:r>
              <a:rPr lang="en-GB" altLang="en-US" sz="3200" dirty="0">
                <a:solidFill>
                  <a:schemeClr val="bg1"/>
                </a:solidFill>
                <a:latin typeface="+mj-lt"/>
              </a:rPr>
              <a:t>Museums</a:t>
            </a:r>
          </a:p>
          <a:p>
            <a:pPr>
              <a:lnSpc>
                <a:spcPct val="90000"/>
              </a:lnSpc>
              <a:tabLst>
                <a:tab pos="3240088" algn="l"/>
                <a:tab pos="3624263" algn="l"/>
              </a:tabLst>
            </a:pPr>
            <a:r>
              <a:rPr lang="en-GB" altLang="en-US" sz="3200" dirty="0">
                <a:solidFill>
                  <a:schemeClr val="bg1"/>
                </a:solidFill>
                <a:latin typeface="+mj-lt"/>
              </a:rPr>
              <a:t>Parks</a:t>
            </a:r>
          </a:p>
          <a:p>
            <a:pPr>
              <a:lnSpc>
                <a:spcPct val="90000"/>
              </a:lnSpc>
              <a:tabLst>
                <a:tab pos="3240088" algn="l"/>
                <a:tab pos="3624263" algn="l"/>
              </a:tabLst>
            </a:pPr>
            <a:r>
              <a:rPr lang="en-GB" altLang="en-US" sz="3200" dirty="0">
                <a:solidFill>
                  <a:schemeClr val="bg1"/>
                </a:solidFill>
                <a:latin typeface="+mj-lt"/>
              </a:rPr>
              <a:t>Public Baths</a:t>
            </a:r>
          </a:p>
          <a:p>
            <a:pPr>
              <a:lnSpc>
                <a:spcPct val="90000"/>
              </a:lnSpc>
              <a:tabLst>
                <a:tab pos="3240088" algn="l"/>
                <a:tab pos="3624263" algn="l"/>
              </a:tabLst>
            </a:pPr>
            <a:r>
              <a:rPr lang="en-GB" altLang="en-US" sz="3200" dirty="0">
                <a:solidFill>
                  <a:schemeClr val="bg1"/>
                </a:solidFill>
                <a:latin typeface="+mj-lt"/>
              </a:rPr>
              <a:t>Adult Education</a:t>
            </a:r>
          </a:p>
          <a:p>
            <a:pPr>
              <a:lnSpc>
                <a:spcPct val="90000"/>
              </a:lnSpc>
              <a:tabLst>
                <a:tab pos="3240088" algn="l"/>
                <a:tab pos="3624263" algn="l"/>
              </a:tabLst>
            </a:pPr>
            <a:r>
              <a:rPr lang="en-GB" altLang="en-US" sz="3200" dirty="0">
                <a:solidFill>
                  <a:schemeClr val="bg1"/>
                </a:solidFill>
                <a:latin typeface="+mj-lt"/>
              </a:rPr>
              <a:t>National Parks</a:t>
            </a:r>
          </a:p>
        </p:txBody>
      </p:sp>
    </p:spTree>
    <p:extLst>
      <p:ext uri="{BB962C8B-B14F-4D97-AF65-F5344CB8AC3E}">
        <p14:creationId xmlns:p14="http://schemas.microsoft.com/office/powerpoint/2010/main" val="156027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1188" y="1125538"/>
            <a:ext cx="7772400" cy="1470025"/>
          </a:xfrm>
          <a:prstGeom prst="rect">
            <a:avLst/>
          </a:prstGeom>
        </p:spPr>
        <p:txBody>
          <a:bodyPr/>
          <a:lstStyle>
            <a:lvl1pPr algn="l" rtl="0" eaLnBrk="0" fontAlgn="base" hangingPunct="0">
              <a:spcBef>
                <a:spcPct val="0"/>
              </a:spcBef>
              <a:spcAft>
                <a:spcPct val="0"/>
              </a:spcAft>
              <a:defRPr sz="3200" b="1">
                <a:solidFill>
                  <a:srgbClr val="00496E"/>
                </a:solidFill>
                <a:latin typeface="+mj-lt"/>
                <a:ea typeface="Geneva" pitchFamily="-65" charset="-128"/>
                <a:cs typeface="Geneva" pitchFamily="-65" charset="-128"/>
              </a:defRPr>
            </a:lvl1pPr>
            <a:lvl2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2pPr>
            <a:lvl3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3pPr>
            <a:lvl4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4pPr>
            <a:lvl5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5pPr>
            <a:lvl6pPr marL="457200" algn="l" rtl="0" fontAlgn="base">
              <a:spcBef>
                <a:spcPct val="0"/>
              </a:spcBef>
              <a:spcAft>
                <a:spcPct val="0"/>
              </a:spcAft>
              <a:defRPr sz="3200" b="1">
                <a:solidFill>
                  <a:srgbClr val="00496E"/>
                </a:solidFill>
                <a:latin typeface="Verdana" pitchFamily="-65" charset="0"/>
              </a:defRPr>
            </a:lvl6pPr>
            <a:lvl7pPr marL="914400" algn="l" rtl="0" fontAlgn="base">
              <a:spcBef>
                <a:spcPct val="0"/>
              </a:spcBef>
              <a:spcAft>
                <a:spcPct val="0"/>
              </a:spcAft>
              <a:defRPr sz="3200" b="1">
                <a:solidFill>
                  <a:srgbClr val="00496E"/>
                </a:solidFill>
                <a:latin typeface="Verdana" pitchFamily="-65" charset="0"/>
              </a:defRPr>
            </a:lvl7pPr>
            <a:lvl8pPr marL="1371600" algn="l" rtl="0" fontAlgn="base">
              <a:spcBef>
                <a:spcPct val="0"/>
              </a:spcBef>
              <a:spcAft>
                <a:spcPct val="0"/>
              </a:spcAft>
              <a:defRPr sz="3200" b="1">
                <a:solidFill>
                  <a:srgbClr val="00496E"/>
                </a:solidFill>
                <a:latin typeface="Verdana" pitchFamily="-65" charset="0"/>
              </a:defRPr>
            </a:lvl8pPr>
            <a:lvl9pPr marL="1828800" algn="l" rtl="0" fontAlgn="base">
              <a:spcBef>
                <a:spcPct val="0"/>
              </a:spcBef>
              <a:spcAft>
                <a:spcPct val="0"/>
              </a:spcAft>
              <a:defRPr sz="3200" b="1">
                <a:solidFill>
                  <a:srgbClr val="00496E"/>
                </a:solidFill>
                <a:latin typeface="Verdana" pitchFamily="-65" charset="0"/>
              </a:defRPr>
            </a:lvl9pPr>
          </a:lstStyle>
          <a:p>
            <a:pPr algn="ctr">
              <a:buFont typeface="Verdana" pitchFamily="34" charset="0"/>
              <a:buNone/>
              <a:defRPr/>
            </a:pPr>
            <a:endParaRPr lang="en-GB" dirty="0">
              <a:solidFill>
                <a:schemeClr val="bg1"/>
              </a:solidFill>
              <a:latin typeface="+mn-lt"/>
            </a:endParaRPr>
          </a:p>
        </p:txBody>
      </p:sp>
      <p:sp>
        <p:nvSpPr>
          <p:cNvPr id="3" name="Title 2"/>
          <p:cNvSpPr>
            <a:spLocks noGrp="1"/>
          </p:cNvSpPr>
          <p:nvPr>
            <p:ph type="ctrTitle"/>
          </p:nvPr>
        </p:nvSpPr>
        <p:spPr>
          <a:xfrm>
            <a:off x="685800" y="404665"/>
            <a:ext cx="8278688" cy="1080119"/>
          </a:xfrm>
        </p:spPr>
        <p:txBody>
          <a:bodyPr/>
          <a:lstStyle/>
          <a:p>
            <a:r>
              <a:rPr lang="en-GB" sz="3200" dirty="0" smtClean="0">
                <a:solidFill>
                  <a:schemeClr val="bg1"/>
                </a:solidFill>
              </a:rPr>
              <a:t>Overview</a:t>
            </a:r>
            <a:endParaRPr lang="en-GB" sz="3200" dirty="0">
              <a:solidFill>
                <a:schemeClr val="bg1"/>
              </a:solidFill>
            </a:endParaRPr>
          </a:p>
        </p:txBody>
      </p:sp>
      <p:sp>
        <p:nvSpPr>
          <p:cNvPr id="4" name="Subtitle 3"/>
          <p:cNvSpPr>
            <a:spLocks noGrp="1"/>
          </p:cNvSpPr>
          <p:nvPr>
            <p:ph type="subTitle" idx="1"/>
          </p:nvPr>
        </p:nvSpPr>
        <p:spPr>
          <a:xfrm>
            <a:off x="1371600" y="1340768"/>
            <a:ext cx="6400800" cy="5112568"/>
          </a:xfrm>
        </p:spPr>
        <p:txBody>
          <a:bodyPr/>
          <a:lstStyle/>
          <a:p>
            <a:pPr marL="457200" indent="-457200" algn="l">
              <a:buFont typeface="Arial" pitchFamily="34" charset="0"/>
              <a:buChar char="•"/>
            </a:pPr>
            <a:r>
              <a:rPr lang="en-GB" sz="2800" dirty="0" smtClean="0">
                <a:solidFill>
                  <a:schemeClr val="bg1"/>
                </a:solidFill>
              </a:rPr>
              <a:t>Why it is important to engage</a:t>
            </a:r>
          </a:p>
          <a:p>
            <a:pPr marL="457200" indent="-457200" algn="l">
              <a:buFont typeface="Arial" pitchFamily="34" charset="0"/>
              <a:buChar char="•"/>
            </a:pPr>
            <a:r>
              <a:rPr lang="en-GB" sz="2800" dirty="0" smtClean="0">
                <a:solidFill>
                  <a:schemeClr val="bg1"/>
                </a:solidFill>
              </a:rPr>
              <a:t>Understanding the policy context</a:t>
            </a:r>
          </a:p>
          <a:p>
            <a:pPr marL="457200" indent="-457200" algn="l">
              <a:buFont typeface="Arial" pitchFamily="34" charset="0"/>
              <a:buChar char="•"/>
            </a:pPr>
            <a:r>
              <a:rPr lang="en-GB" sz="2800" dirty="0" smtClean="0">
                <a:solidFill>
                  <a:schemeClr val="bg1"/>
                </a:solidFill>
              </a:rPr>
              <a:t>How Culture and Leisure can engage locally</a:t>
            </a:r>
          </a:p>
          <a:p>
            <a:pPr marL="457200" indent="-457200" algn="l">
              <a:buFont typeface="Arial" pitchFamily="34" charset="0"/>
              <a:buChar char="•"/>
            </a:pPr>
            <a:r>
              <a:rPr lang="en-GB" sz="2800" dirty="0" smtClean="0">
                <a:solidFill>
                  <a:schemeClr val="bg1"/>
                </a:solidFill>
              </a:rPr>
              <a:t>Demonstrating the contribution culture and leisure can make- the evidence base- case studies</a:t>
            </a:r>
          </a:p>
          <a:p>
            <a:pPr marL="457200" indent="-457200" algn="l">
              <a:buFont typeface="Arial" pitchFamily="34" charset="0"/>
              <a:buChar char="•"/>
            </a:pPr>
            <a:r>
              <a:rPr lang="en-GB" sz="2800" dirty="0" smtClean="0">
                <a:solidFill>
                  <a:schemeClr val="bg1"/>
                </a:solidFill>
              </a:rPr>
              <a:t>Conclusions and taking action</a:t>
            </a:r>
          </a:p>
          <a:p>
            <a:pPr marL="457200" indent="-457200" algn="l">
              <a:buFont typeface="Arial" pitchFamily="34" charset="0"/>
              <a:buChar char="•"/>
            </a:pPr>
            <a:endParaRPr lang="en-GB" sz="2800" dirty="0" smtClean="0">
              <a:solidFill>
                <a:schemeClr val="bg1"/>
              </a:solidFill>
            </a:endParaRPr>
          </a:p>
        </p:txBody>
      </p:sp>
    </p:spTree>
    <p:extLst>
      <p:ext uri="{BB962C8B-B14F-4D97-AF65-F5344CB8AC3E}">
        <p14:creationId xmlns:p14="http://schemas.microsoft.com/office/powerpoint/2010/main" val="3594398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1188" y="404664"/>
            <a:ext cx="7772400" cy="1152129"/>
          </a:xfrm>
          <a:prstGeom prst="rect">
            <a:avLst/>
          </a:prstGeom>
        </p:spPr>
        <p:txBody>
          <a:bodyPr/>
          <a:lstStyle>
            <a:lvl1pPr algn="l" rtl="0" eaLnBrk="0" fontAlgn="base" hangingPunct="0">
              <a:spcBef>
                <a:spcPct val="0"/>
              </a:spcBef>
              <a:spcAft>
                <a:spcPct val="0"/>
              </a:spcAft>
              <a:defRPr sz="3200" b="1">
                <a:solidFill>
                  <a:srgbClr val="00496E"/>
                </a:solidFill>
                <a:latin typeface="+mj-lt"/>
                <a:ea typeface="Geneva" pitchFamily="-65" charset="-128"/>
                <a:cs typeface="Geneva" pitchFamily="-65" charset="-128"/>
              </a:defRPr>
            </a:lvl1pPr>
            <a:lvl2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2pPr>
            <a:lvl3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3pPr>
            <a:lvl4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4pPr>
            <a:lvl5pPr algn="l" rtl="0" eaLnBrk="0" fontAlgn="base" hangingPunct="0">
              <a:spcBef>
                <a:spcPct val="0"/>
              </a:spcBef>
              <a:spcAft>
                <a:spcPct val="0"/>
              </a:spcAft>
              <a:defRPr sz="3200" b="1">
                <a:solidFill>
                  <a:srgbClr val="00496E"/>
                </a:solidFill>
                <a:latin typeface="Verdana" pitchFamily="-65" charset="0"/>
                <a:ea typeface="Geneva" pitchFamily="-65" charset="-128"/>
                <a:cs typeface="Geneva" pitchFamily="-65" charset="-128"/>
              </a:defRPr>
            </a:lvl5pPr>
            <a:lvl6pPr marL="457200" algn="l" rtl="0" fontAlgn="base">
              <a:spcBef>
                <a:spcPct val="0"/>
              </a:spcBef>
              <a:spcAft>
                <a:spcPct val="0"/>
              </a:spcAft>
              <a:defRPr sz="3200" b="1">
                <a:solidFill>
                  <a:srgbClr val="00496E"/>
                </a:solidFill>
                <a:latin typeface="Verdana" pitchFamily="-65" charset="0"/>
              </a:defRPr>
            </a:lvl6pPr>
            <a:lvl7pPr marL="914400" algn="l" rtl="0" fontAlgn="base">
              <a:spcBef>
                <a:spcPct val="0"/>
              </a:spcBef>
              <a:spcAft>
                <a:spcPct val="0"/>
              </a:spcAft>
              <a:defRPr sz="3200" b="1">
                <a:solidFill>
                  <a:srgbClr val="00496E"/>
                </a:solidFill>
                <a:latin typeface="Verdana" pitchFamily="-65" charset="0"/>
              </a:defRPr>
            </a:lvl7pPr>
            <a:lvl8pPr marL="1371600" algn="l" rtl="0" fontAlgn="base">
              <a:spcBef>
                <a:spcPct val="0"/>
              </a:spcBef>
              <a:spcAft>
                <a:spcPct val="0"/>
              </a:spcAft>
              <a:defRPr sz="3200" b="1">
                <a:solidFill>
                  <a:srgbClr val="00496E"/>
                </a:solidFill>
                <a:latin typeface="Verdana" pitchFamily="-65" charset="0"/>
              </a:defRPr>
            </a:lvl8pPr>
            <a:lvl9pPr marL="1828800" algn="l" rtl="0" fontAlgn="base">
              <a:spcBef>
                <a:spcPct val="0"/>
              </a:spcBef>
              <a:spcAft>
                <a:spcPct val="0"/>
              </a:spcAft>
              <a:defRPr sz="3200" b="1">
                <a:solidFill>
                  <a:srgbClr val="00496E"/>
                </a:solidFill>
                <a:latin typeface="Verdana" pitchFamily="-65" charset="0"/>
              </a:defRPr>
            </a:lvl9pPr>
          </a:lstStyle>
          <a:p>
            <a:pPr algn="ctr">
              <a:buFont typeface="Verdana" pitchFamily="34" charset="0"/>
              <a:buNone/>
              <a:defRPr/>
            </a:pPr>
            <a:endParaRPr lang="en-GB" dirty="0">
              <a:solidFill>
                <a:schemeClr val="bg1"/>
              </a:solidFill>
              <a:latin typeface="+mn-lt"/>
            </a:endParaRPr>
          </a:p>
        </p:txBody>
      </p:sp>
      <p:sp>
        <p:nvSpPr>
          <p:cNvPr id="3" name="Title 2"/>
          <p:cNvSpPr>
            <a:spLocks noGrp="1"/>
          </p:cNvSpPr>
          <p:nvPr>
            <p:ph type="title"/>
          </p:nvPr>
        </p:nvSpPr>
        <p:spPr>
          <a:xfrm>
            <a:off x="685800" y="609600"/>
            <a:ext cx="7772400" cy="587152"/>
          </a:xfrm>
        </p:spPr>
        <p:txBody>
          <a:bodyPr/>
          <a:lstStyle/>
          <a:p>
            <a:pPr algn="ctr"/>
            <a:r>
              <a:rPr lang="en-GB" sz="3600" dirty="0" smtClean="0">
                <a:solidFill>
                  <a:schemeClr val="bg1"/>
                </a:solidFill>
              </a:rPr>
              <a:t>Working smarter locally</a:t>
            </a:r>
            <a:endParaRPr lang="en-GB" sz="3600" dirty="0">
              <a:solidFill>
                <a:schemeClr val="bg1"/>
              </a:solidFill>
            </a:endParaRPr>
          </a:p>
        </p:txBody>
      </p:sp>
      <p:sp>
        <p:nvSpPr>
          <p:cNvPr id="4" name="Content Placeholder 3"/>
          <p:cNvSpPr>
            <a:spLocks noGrp="1"/>
          </p:cNvSpPr>
          <p:nvPr>
            <p:ph idx="1"/>
          </p:nvPr>
        </p:nvSpPr>
        <p:spPr>
          <a:xfrm>
            <a:off x="685800" y="1412776"/>
            <a:ext cx="7772400" cy="4683224"/>
          </a:xfrm>
        </p:spPr>
        <p:txBody>
          <a:bodyPr/>
          <a:lstStyle/>
          <a:p>
            <a:r>
              <a:rPr lang="en-GB" sz="2800" dirty="0" smtClean="0">
                <a:solidFill>
                  <a:schemeClr val="bg1"/>
                </a:solidFill>
              </a:rPr>
              <a:t>Making links with Health and Well-being Boards</a:t>
            </a:r>
          </a:p>
          <a:p>
            <a:r>
              <a:rPr lang="en-GB" sz="2800" dirty="0" smtClean="0">
                <a:solidFill>
                  <a:schemeClr val="bg1"/>
                </a:solidFill>
              </a:rPr>
              <a:t>Working with CCGs</a:t>
            </a:r>
          </a:p>
          <a:p>
            <a:r>
              <a:rPr lang="en-GB" sz="2800" dirty="0" smtClean="0">
                <a:solidFill>
                  <a:schemeClr val="bg1"/>
                </a:solidFill>
              </a:rPr>
              <a:t>Working with Leisure Operators</a:t>
            </a:r>
          </a:p>
          <a:p>
            <a:r>
              <a:rPr lang="en-GB" sz="2800" dirty="0" smtClean="0">
                <a:solidFill>
                  <a:schemeClr val="bg1"/>
                </a:solidFill>
              </a:rPr>
              <a:t>Understand how funding is allocated</a:t>
            </a:r>
          </a:p>
          <a:p>
            <a:r>
              <a:rPr lang="en-GB" sz="2800" dirty="0" smtClean="0">
                <a:solidFill>
                  <a:schemeClr val="bg1"/>
                </a:solidFill>
              </a:rPr>
              <a:t>Lifestyle and behaviour change approaches</a:t>
            </a:r>
          </a:p>
          <a:p>
            <a:r>
              <a:rPr lang="en-GB" sz="2800" dirty="0" smtClean="0">
                <a:solidFill>
                  <a:schemeClr val="bg1"/>
                </a:solidFill>
              </a:rPr>
              <a:t>Skilled and talented workforces</a:t>
            </a:r>
          </a:p>
          <a:p>
            <a:r>
              <a:rPr lang="en-GB" sz="2800" dirty="0" smtClean="0">
                <a:solidFill>
                  <a:schemeClr val="bg1"/>
                </a:solidFill>
              </a:rPr>
              <a:t>Improve positioning through better data and championing</a:t>
            </a:r>
            <a:endParaRPr lang="en-GB" sz="2800" dirty="0">
              <a:solidFill>
                <a:schemeClr val="bg1"/>
              </a:solidFill>
            </a:endParaRPr>
          </a:p>
        </p:txBody>
      </p:sp>
    </p:spTree>
    <p:extLst>
      <p:ext uri="{BB962C8B-B14F-4D97-AF65-F5344CB8AC3E}">
        <p14:creationId xmlns:p14="http://schemas.microsoft.com/office/powerpoint/2010/main" val="70835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5328592" cy="1563960"/>
          </a:xfrm>
        </p:spPr>
        <p:txBody>
          <a:bodyPr/>
          <a:lstStyle/>
          <a:p>
            <a:r>
              <a:rPr lang="en-GB" sz="3600" b="1" dirty="0" smtClean="0">
                <a:solidFill>
                  <a:schemeClr val="bg1"/>
                </a:solidFill>
              </a:rPr>
              <a:t>Engaging with Health and Well-being: Leeds City Council</a:t>
            </a:r>
            <a:endParaRPr lang="en-GB" sz="3600" b="1" dirty="0">
              <a:solidFill>
                <a:schemeClr val="bg1"/>
              </a:solidFill>
            </a:endParaRPr>
          </a:p>
        </p:txBody>
      </p:sp>
      <p:sp>
        <p:nvSpPr>
          <p:cNvPr id="3" name="Content Placeholder 2"/>
          <p:cNvSpPr>
            <a:spLocks noGrp="1"/>
          </p:cNvSpPr>
          <p:nvPr>
            <p:ph sz="half" idx="1"/>
          </p:nvPr>
        </p:nvSpPr>
        <p:spPr>
          <a:xfrm>
            <a:off x="395536" y="2276872"/>
            <a:ext cx="3384376" cy="4248472"/>
          </a:xfrm>
        </p:spPr>
        <p:txBody>
          <a:bodyPr/>
          <a:lstStyle/>
          <a:p>
            <a:r>
              <a:rPr lang="en-GB" dirty="0" smtClean="0">
                <a:solidFill>
                  <a:schemeClr val="bg1"/>
                </a:solidFill>
              </a:rPr>
              <a:t>Political support for culture and Sport</a:t>
            </a:r>
          </a:p>
          <a:p>
            <a:r>
              <a:rPr lang="en-GB" dirty="0" smtClean="0">
                <a:solidFill>
                  <a:schemeClr val="bg1"/>
                </a:solidFill>
              </a:rPr>
              <a:t>Budget cuts presenting opportunities as well as major challenges</a:t>
            </a:r>
          </a:p>
          <a:p>
            <a:r>
              <a:rPr lang="en-GB" dirty="0" smtClean="0">
                <a:solidFill>
                  <a:schemeClr val="bg1"/>
                </a:solidFill>
              </a:rPr>
              <a:t>Relationship building</a:t>
            </a:r>
          </a:p>
          <a:p>
            <a:endParaRPr lang="en-GB" dirty="0" smtClean="0"/>
          </a:p>
          <a:p>
            <a:endParaRPr lang="en-GB" dirty="0"/>
          </a:p>
        </p:txBody>
      </p:sp>
      <p:sp>
        <p:nvSpPr>
          <p:cNvPr id="4" name="Content Placeholder 3"/>
          <p:cNvSpPr>
            <a:spLocks noGrp="1"/>
          </p:cNvSpPr>
          <p:nvPr>
            <p:ph sz="half" idx="2"/>
          </p:nvPr>
        </p:nvSpPr>
        <p:spPr>
          <a:xfrm>
            <a:off x="3995936" y="2492896"/>
            <a:ext cx="4968552" cy="3603104"/>
          </a:xfrm>
        </p:spPr>
        <p:txBody>
          <a:bodyPr/>
          <a:lstStyle/>
          <a:p>
            <a:r>
              <a:rPr lang="en-GB" dirty="0" smtClean="0">
                <a:solidFill>
                  <a:schemeClr val="bg1"/>
                </a:solidFill>
              </a:rPr>
              <a:t>Contributions include;</a:t>
            </a:r>
          </a:p>
          <a:p>
            <a:pPr lvl="1"/>
            <a:r>
              <a:rPr lang="en-GB" dirty="0" smtClean="0">
                <a:solidFill>
                  <a:schemeClr val="bg1"/>
                </a:solidFill>
              </a:rPr>
              <a:t>Service integration/Adult social care</a:t>
            </a:r>
          </a:p>
          <a:p>
            <a:pPr lvl="1"/>
            <a:r>
              <a:rPr lang="en-GB" dirty="0" smtClean="0">
                <a:solidFill>
                  <a:schemeClr val="bg1"/>
                </a:solidFill>
              </a:rPr>
              <a:t>Older people</a:t>
            </a:r>
          </a:p>
          <a:p>
            <a:pPr lvl="1"/>
            <a:r>
              <a:rPr lang="en-GB" dirty="0" smtClean="0">
                <a:solidFill>
                  <a:schemeClr val="bg1"/>
                </a:solidFill>
              </a:rPr>
              <a:t>Reminiscence</a:t>
            </a:r>
          </a:p>
          <a:p>
            <a:pPr lvl="1"/>
            <a:r>
              <a:rPr lang="en-GB" dirty="0" smtClean="0">
                <a:solidFill>
                  <a:schemeClr val="bg1"/>
                </a:solidFill>
              </a:rPr>
              <a:t>Cardiac rehab</a:t>
            </a:r>
          </a:p>
          <a:p>
            <a:pPr lvl="1"/>
            <a:r>
              <a:rPr lang="en-GB" dirty="0" smtClean="0">
                <a:solidFill>
                  <a:schemeClr val="bg1"/>
                </a:solidFill>
              </a:rPr>
              <a:t>School sport and healthy schools</a:t>
            </a:r>
          </a:p>
          <a:p>
            <a:pPr lvl="1"/>
            <a:r>
              <a:rPr lang="en-GB" dirty="0" smtClean="0">
                <a:solidFill>
                  <a:schemeClr val="bg1"/>
                </a:solidFill>
              </a:rPr>
              <a:t>Public health spend uplift</a:t>
            </a:r>
          </a:p>
          <a:p>
            <a:endParaRPr lang="en-GB" dirty="0"/>
          </a:p>
        </p:txBody>
      </p:sp>
      <p:pic>
        <p:nvPicPr>
          <p:cNvPr id="21508" name="Picture 4" descr="business advice graphi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88640"/>
            <a:ext cx="345638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89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sz="4000" dirty="0" smtClean="0">
                <a:solidFill>
                  <a:schemeClr val="bg1"/>
                </a:solidFill>
              </a:rPr>
              <a:t>Culture and Sport contribution to Health and Well-being</a:t>
            </a:r>
            <a:endParaRPr lang="en-GB" sz="4000" dirty="0">
              <a:solidFill>
                <a:schemeClr val="bg1"/>
              </a:solidFill>
            </a:endParaRPr>
          </a:p>
        </p:txBody>
      </p:sp>
      <p:sp>
        <p:nvSpPr>
          <p:cNvPr id="6" name="Content Placeholder 5"/>
          <p:cNvSpPr>
            <a:spLocks noGrp="1"/>
          </p:cNvSpPr>
          <p:nvPr>
            <p:ph idx="1"/>
          </p:nvPr>
        </p:nvSpPr>
        <p:spPr>
          <a:xfrm>
            <a:off x="107504" y="1981200"/>
            <a:ext cx="8350696" cy="4114800"/>
          </a:xfrm>
        </p:spPr>
        <p:txBody>
          <a:bodyPr/>
          <a:lstStyle/>
          <a:p>
            <a:pPr marL="0" indent="0">
              <a:buNone/>
            </a:pPr>
            <a:endParaRPr lang="en-GB" sz="3600" dirty="0" smtClean="0">
              <a:solidFill>
                <a:schemeClr val="bg1"/>
              </a:solidFill>
            </a:endParaRPr>
          </a:p>
          <a:p>
            <a:pPr marL="0" indent="0">
              <a:buNone/>
            </a:pPr>
            <a:endParaRPr lang="en-GB" sz="3600" dirty="0">
              <a:solidFill>
                <a:schemeClr val="bg1"/>
              </a:solidFill>
            </a:endParaRPr>
          </a:p>
          <a:p>
            <a:pPr marL="0" indent="0">
              <a:buNone/>
            </a:pPr>
            <a:endParaRPr lang="en-GB" sz="3600" dirty="0" smtClean="0">
              <a:solidFill>
                <a:schemeClr val="bg1"/>
              </a:solidFill>
            </a:endParaRPr>
          </a:p>
          <a:p>
            <a:pPr marL="0" indent="0">
              <a:buNone/>
            </a:pPr>
            <a:endParaRPr lang="en-GB" sz="3600" dirty="0">
              <a:solidFill>
                <a:schemeClr val="bg1"/>
              </a:solidFill>
            </a:endParaRPr>
          </a:p>
          <a:p>
            <a:pPr marL="0" indent="0">
              <a:buNone/>
            </a:pPr>
            <a:endParaRPr lang="en-GB" dirty="0" smtClean="0">
              <a:solidFill>
                <a:srgbClr val="FFC000"/>
              </a:solidFill>
              <a:latin typeface="Impact" pitchFamily="34" charset="0"/>
            </a:endParaRPr>
          </a:p>
          <a:p>
            <a:pPr marL="0" indent="0">
              <a:buNone/>
            </a:pPr>
            <a:r>
              <a:rPr lang="en-GB" dirty="0" smtClean="0">
                <a:solidFill>
                  <a:srgbClr val="FFC000"/>
                </a:solidFill>
                <a:latin typeface="Impact" pitchFamily="34" charset="0"/>
              </a:rPr>
              <a:t>Day Care Integration</a:t>
            </a:r>
            <a:endParaRPr lang="en-GB" dirty="0">
              <a:solidFill>
                <a:srgbClr val="FFC000"/>
              </a:solidFill>
              <a:latin typeface="Impact" pitchFamily="34" charset="0"/>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219818"/>
            <a:ext cx="4104456" cy="293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D49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L:\SA-SDU\LLGA\Marketing and Communications\Final print\LLGA_Logo on whi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204864"/>
            <a:ext cx="4464496"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572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188640"/>
            <a:ext cx="7772400" cy="864096"/>
          </a:xfrm>
        </p:spPr>
        <p:txBody>
          <a:bodyPr/>
          <a:lstStyle/>
          <a:p>
            <a:r>
              <a:rPr lang="en-US" dirty="0" smtClean="0">
                <a:solidFill>
                  <a:schemeClr val="bg1"/>
                </a:solidFill>
              </a:rPr>
              <a:t>Holt Park Active</a:t>
            </a:r>
          </a:p>
        </p:txBody>
      </p:sp>
      <p:sp>
        <p:nvSpPr>
          <p:cNvPr id="10243" name="Rectangle 3"/>
          <p:cNvSpPr>
            <a:spLocks noGrp="1" noChangeArrowheads="1"/>
          </p:cNvSpPr>
          <p:nvPr>
            <p:ph type="body" idx="4294967295"/>
          </p:nvPr>
        </p:nvSpPr>
        <p:spPr>
          <a:xfrm>
            <a:off x="107950" y="1196975"/>
            <a:ext cx="8785225" cy="5038725"/>
          </a:xfrm>
        </p:spPr>
        <p:txBody>
          <a:bodyPr/>
          <a:lstStyle/>
          <a:p>
            <a:pPr marL="0" indent="0">
              <a:buNone/>
              <a:defRPr/>
            </a:pPr>
            <a:r>
              <a:rPr lang="en-GB" dirty="0" smtClean="0">
                <a:solidFill>
                  <a:schemeClr val="bg1"/>
                </a:solidFill>
              </a:rPr>
              <a:t>£28m </a:t>
            </a:r>
            <a:r>
              <a:rPr lang="en-GB" dirty="0" err="1" smtClean="0">
                <a:solidFill>
                  <a:schemeClr val="bg1"/>
                </a:solidFill>
              </a:rPr>
              <a:t>DoH</a:t>
            </a:r>
            <a:r>
              <a:rPr lang="en-GB" dirty="0" smtClean="0">
                <a:solidFill>
                  <a:schemeClr val="bg1"/>
                </a:solidFill>
              </a:rPr>
              <a:t> PFI project </a:t>
            </a:r>
          </a:p>
          <a:p>
            <a:pPr marL="0" indent="0">
              <a:buFont typeface="Verdana" pitchFamily="34" charset="0"/>
              <a:buNone/>
              <a:defRPr/>
            </a:pPr>
            <a:r>
              <a:rPr lang="en-GB" dirty="0">
                <a:solidFill>
                  <a:schemeClr val="bg1"/>
                </a:solidFill>
              </a:rPr>
              <a:t>A</a:t>
            </a:r>
            <a:r>
              <a:rPr lang="en-GB" dirty="0" smtClean="0">
                <a:solidFill>
                  <a:schemeClr val="bg1"/>
                </a:solidFill>
              </a:rPr>
              <a:t> partnership</a:t>
            </a:r>
          </a:p>
          <a:p>
            <a:pPr marL="457200" lvl="1" indent="0">
              <a:buNone/>
              <a:defRPr/>
            </a:pPr>
            <a:r>
              <a:rPr lang="en-GB" dirty="0" smtClean="0">
                <a:solidFill>
                  <a:schemeClr val="bg1"/>
                </a:solidFill>
              </a:rPr>
              <a:t>Fully integrated services for the provision of combined social care, wellbeing </a:t>
            </a:r>
          </a:p>
          <a:p>
            <a:pPr marL="457200" lvl="1" indent="0">
              <a:buFont typeface="Wingdings" pitchFamily="2" charset="2"/>
              <a:buNone/>
              <a:defRPr/>
            </a:pPr>
            <a:r>
              <a:rPr lang="en-GB" dirty="0" smtClean="0">
                <a:solidFill>
                  <a:schemeClr val="bg1"/>
                </a:solidFill>
              </a:rPr>
              <a:t>and leisure services</a:t>
            </a:r>
          </a:p>
          <a:p>
            <a:pPr marL="457200" lvl="1" indent="0">
              <a:buFont typeface="Wingdings" pitchFamily="2" charset="2"/>
              <a:buNone/>
              <a:defRPr/>
            </a:pPr>
            <a:endParaRPr lang="en-GB" dirty="0">
              <a:solidFill>
                <a:schemeClr val="bg1"/>
              </a:solidFill>
            </a:endParaRPr>
          </a:p>
          <a:p>
            <a:pPr lvl="1">
              <a:buFontTx/>
              <a:buChar char="-"/>
              <a:defRPr/>
            </a:pPr>
            <a:r>
              <a:rPr lang="en-GB" dirty="0" smtClean="0">
                <a:solidFill>
                  <a:schemeClr val="bg1"/>
                </a:solidFill>
              </a:rPr>
              <a:t>Day care rooms</a:t>
            </a:r>
          </a:p>
          <a:p>
            <a:pPr lvl="1">
              <a:buFontTx/>
              <a:buChar char="-"/>
              <a:defRPr/>
            </a:pPr>
            <a:r>
              <a:rPr lang="en-GB" dirty="0" smtClean="0">
                <a:solidFill>
                  <a:schemeClr val="bg1"/>
                </a:solidFill>
              </a:rPr>
              <a:t>Pool/Gym/Studio</a:t>
            </a:r>
          </a:p>
          <a:p>
            <a:pPr lvl="1">
              <a:buFontTx/>
              <a:buChar char="-"/>
              <a:defRPr/>
            </a:pPr>
            <a:r>
              <a:rPr lang="en-GB" dirty="0" smtClean="0">
                <a:solidFill>
                  <a:schemeClr val="bg1"/>
                </a:solidFill>
              </a:rPr>
              <a:t>Hydro pool</a:t>
            </a:r>
          </a:p>
          <a:p>
            <a:pPr marL="457200" lvl="1" indent="0">
              <a:buFont typeface="Wingdings" pitchFamily="2" charset="2"/>
              <a:buNone/>
              <a:defRPr/>
            </a:pPr>
            <a:endParaRPr lang="en-GB" dirty="0" smtClean="0"/>
          </a:p>
          <a:p>
            <a:pPr lvl="1">
              <a:defRPr/>
            </a:pPr>
            <a:endParaRPr lang="en-GB" dirty="0" smtClean="0"/>
          </a:p>
          <a:p>
            <a:pPr lvl="2">
              <a:defRPr/>
            </a:pPr>
            <a:endParaRPr lang="en-GB" dirty="0" smtClean="0"/>
          </a:p>
          <a:p>
            <a:pPr lvl="2">
              <a:defRPr/>
            </a:pPr>
            <a:endParaRPr lang="en-GB" dirty="0" smtClean="0"/>
          </a:p>
          <a:p>
            <a:pPr lvl="2">
              <a:defRPr/>
            </a:pPr>
            <a:endParaRPr lang="en-GB" dirty="0" smtClean="0"/>
          </a:p>
          <a:p>
            <a:pPr lvl="1">
              <a:defRPr/>
            </a:pPr>
            <a:endParaRPr lang="en-GB" dirty="0" smtClean="0"/>
          </a:p>
        </p:txBody>
      </p:sp>
      <p:pic>
        <p:nvPicPr>
          <p:cNvPr id="13316" name="Picture 5" descr="C:\Users\20028097\AppData\Local\Microsoft\Windows\Temporary Internet Files\Content.Outlook\TG736YMV\0071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3573016"/>
            <a:ext cx="445582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488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z="3600" dirty="0">
                <a:solidFill>
                  <a:schemeClr val="bg1"/>
                </a:solidFill>
              </a:rPr>
              <a:t>O</a:t>
            </a:r>
            <a:r>
              <a:rPr lang="en-GB" sz="3600" dirty="0" smtClean="0">
                <a:solidFill>
                  <a:schemeClr val="bg1"/>
                </a:solidFill>
              </a:rPr>
              <a:t>ther day care centres  integrated into Leisure centres city wide</a:t>
            </a:r>
          </a:p>
        </p:txBody>
      </p:sp>
      <p:sp>
        <p:nvSpPr>
          <p:cNvPr id="12291" name="Rectangle 3"/>
          <p:cNvSpPr>
            <a:spLocks noGrp="1" noChangeArrowheads="1"/>
          </p:cNvSpPr>
          <p:nvPr>
            <p:ph type="body" sz="half" idx="2"/>
          </p:nvPr>
        </p:nvSpPr>
        <p:spPr>
          <a:xfrm>
            <a:off x="4427984" y="1484784"/>
            <a:ext cx="4316413" cy="4537075"/>
          </a:xfrm>
        </p:spPr>
        <p:txBody>
          <a:bodyPr/>
          <a:lstStyle/>
          <a:p>
            <a:r>
              <a:rPr lang="en-GB" sz="2000" dirty="0" smtClean="0">
                <a:solidFill>
                  <a:schemeClr val="bg1"/>
                </a:solidFill>
              </a:rPr>
              <a:t>More Choice</a:t>
            </a:r>
          </a:p>
          <a:p>
            <a:r>
              <a:rPr lang="en-GB" sz="2000" dirty="0" smtClean="0">
                <a:solidFill>
                  <a:schemeClr val="bg1"/>
                </a:solidFill>
              </a:rPr>
              <a:t>Better Environments</a:t>
            </a:r>
          </a:p>
          <a:p>
            <a:r>
              <a:rPr lang="en-GB" sz="2000" dirty="0" smtClean="0">
                <a:solidFill>
                  <a:schemeClr val="bg1"/>
                </a:solidFill>
              </a:rPr>
              <a:t>Co-located facilities</a:t>
            </a:r>
          </a:p>
          <a:p>
            <a:r>
              <a:rPr lang="en-GB" sz="2000" dirty="0" smtClean="0">
                <a:solidFill>
                  <a:schemeClr val="bg1"/>
                </a:solidFill>
              </a:rPr>
              <a:t>More integrated activities</a:t>
            </a:r>
          </a:p>
          <a:p>
            <a:r>
              <a:rPr lang="en-GB" sz="2000" dirty="0" smtClean="0">
                <a:solidFill>
                  <a:schemeClr val="bg1"/>
                </a:solidFill>
              </a:rPr>
              <a:t>Improved co-working</a:t>
            </a:r>
          </a:p>
          <a:p>
            <a:r>
              <a:rPr lang="en-GB" sz="2000" dirty="0" smtClean="0">
                <a:solidFill>
                  <a:schemeClr val="bg1"/>
                </a:solidFill>
              </a:rPr>
              <a:t>Positive feedback from customers, staff and carers</a:t>
            </a:r>
          </a:p>
          <a:p>
            <a:r>
              <a:rPr lang="en-GB" sz="2000" dirty="0" smtClean="0">
                <a:solidFill>
                  <a:schemeClr val="bg1"/>
                </a:solidFill>
              </a:rPr>
              <a:t>Staff sickness rates down</a:t>
            </a:r>
          </a:p>
          <a:p>
            <a:endParaRPr lang="en-GB" sz="2400" dirty="0" smtClean="0">
              <a:solidFill>
                <a:schemeClr val="bg1"/>
              </a:solidFill>
            </a:endParaRPr>
          </a:p>
        </p:txBody>
      </p:sp>
      <p:pic>
        <p:nvPicPr>
          <p:cNvPr id="12292" name="Picture 4" descr="DPP_0037"/>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580112" y="4437112"/>
            <a:ext cx="2232248" cy="2420888"/>
          </a:xfrm>
          <a:noFill/>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27" y="1628800"/>
            <a:ext cx="4112941" cy="2276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D491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U:\WELLBEING-PROG\HOLT PARK ACTIVE PROJECT\CLIENT PROJECT FOLDER - HOLT PARK ACTIVE LIVING CENTRE -\skills active\IMG_28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27" y="3876209"/>
            <a:ext cx="4112941"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1"/>
          <p:cNvSpPr>
            <a:spLocks noChangeArrowheads="1"/>
          </p:cNvSpPr>
          <p:nvPr/>
        </p:nvSpPr>
        <p:spPr bwMode="auto">
          <a:xfrm>
            <a:off x="4318278" y="5290577"/>
            <a:ext cx="1008063" cy="863600"/>
          </a:xfrm>
          <a:prstGeom prst="rightArrow">
            <a:avLst>
              <a:gd name="adj1" fmla="val 50000"/>
              <a:gd name="adj2" fmla="val 50026"/>
            </a:avLst>
          </a:prstGeom>
          <a:solidFill>
            <a:schemeClr val="accent1"/>
          </a:solidFill>
          <a:ln w="9525" algn="ctr">
            <a:solidFill>
              <a:srgbClr val="D49100"/>
            </a:solidFill>
            <a:round/>
            <a:headEnd/>
            <a:tailEnd/>
          </a:ln>
        </p:spPr>
        <p:txBody>
          <a:bodyPr wrap="none" lIns="0" tIns="0" rIns="0" bIns="0" anchor="ctr"/>
          <a:lstStyle/>
          <a:p>
            <a:pPr marL="342900" indent="-342900"/>
            <a:endParaRPr lang="en-US"/>
          </a:p>
        </p:txBody>
      </p:sp>
    </p:spTree>
    <p:extLst>
      <p:ext uri="{BB962C8B-B14F-4D97-AF65-F5344CB8AC3E}">
        <p14:creationId xmlns:p14="http://schemas.microsoft.com/office/powerpoint/2010/main" val="70316423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3793</TotalTime>
  <Words>878</Words>
  <Application>Microsoft Office PowerPoint</Application>
  <PresentationFormat>On-screen Show (4:3)</PresentationFormat>
  <Paragraphs>136</Paragraphs>
  <Slides>20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Blank Presentation</vt:lpstr>
      <vt:lpstr>Acrobat Document</vt:lpstr>
      <vt:lpstr>PowerPoint Presentation</vt:lpstr>
      <vt:lpstr>PowerPoint Presentation</vt:lpstr>
      <vt:lpstr>Post Industrial revolution</vt:lpstr>
      <vt:lpstr>Overview</vt:lpstr>
      <vt:lpstr>Working smarter locally</vt:lpstr>
      <vt:lpstr>Engaging with Health and Well-being: Leeds City Council</vt:lpstr>
      <vt:lpstr>Culture and Sport contribution to Health and Well-being</vt:lpstr>
      <vt:lpstr>Holt Park Active</vt:lpstr>
      <vt:lpstr>Other day care centres  integrated into Leisure centres city wide</vt:lpstr>
      <vt:lpstr>PowerPoint Presentation</vt:lpstr>
      <vt:lpstr>PowerPoint Presentation</vt:lpstr>
      <vt:lpstr>Sport England Health Pilot</vt:lpstr>
      <vt:lpstr>Scheme Outline </vt:lpstr>
      <vt:lpstr>What are we trying to achieve?</vt:lpstr>
      <vt:lpstr>PowerPoint Presentation</vt:lpstr>
      <vt:lpstr>PowerPoint Presentation</vt:lpstr>
      <vt:lpstr>PowerPoint Presentation</vt:lpstr>
      <vt:lpstr>PowerPoint Presentation</vt:lpstr>
      <vt:lpstr>Learning points </vt:lpstr>
      <vt:lpstr>Keeping in touch with cCLOA</vt:lpstr>
    </vt:vector>
  </TitlesOfParts>
  <Company>LNS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Albutt</dc:creator>
  <cp:lastModifiedBy>Culture First</cp:lastModifiedBy>
  <cp:revision>152</cp:revision>
  <cp:lastPrinted>2004-11-11T10:55:03Z</cp:lastPrinted>
  <dcterms:created xsi:type="dcterms:W3CDTF">2004-11-10T22:40:44Z</dcterms:created>
  <dcterms:modified xsi:type="dcterms:W3CDTF">2014-03-11T15:42:26Z</dcterms:modified>
</cp:coreProperties>
</file>