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D91AB"/>
    <a:srgbClr val="C71B71"/>
    <a:srgbClr val="9882B1"/>
    <a:srgbClr val="FF99CC"/>
    <a:srgbClr val="FF99FF"/>
    <a:srgbClr val="FF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8436-7A33-469F-B197-2B8F85B2A1C2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C79C9-7A6A-4418-A85C-B0106125C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9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3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7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9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C79C9-7A6A-4418-A85C-B0106125C9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8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1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6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7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3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8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5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9A8E2-BB23-44E0-9637-EFAD1DBC5F16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51C9-5F58-4857-A5B7-B96DCEC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915692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16" y="0"/>
            <a:ext cx="1882610" cy="119675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7388" y="1196752"/>
            <a:ext cx="77724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rgbClr val="CC0066"/>
                </a:solidFill>
                <a:latin typeface="Myriad Pro" pitchFamily="34" charset="0"/>
              </a:rPr>
              <a:t>Innovation &amp; Transformation</a:t>
            </a:r>
          </a:p>
          <a:p>
            <a:endParaRPr lang="en-US" altLang="en-US" sz="1800" b="1" dirty="0">
              <a:solidFill>
                <a:srgbClr val="CC0066"/>
              </a:solidFill>
              <a:latin typeface="Myriad Pro" pitchFamily="34" charset="0"/>
            </a:endParaRPr>
          </a:p>
          <a:p>
            <a:r>
              <a:rPr lang="en-US" altLang="en-US" sz="2400" b="1" dirty="0" smtClean="0">
                <a:solidFill>
                  <a:srgbClr val="CC0066"/>
                </a:solidFill>
                <a:latin typeface="Myriad Pro" pitchFamily="34" charset="0"/>
              </a:rPr>
              <a:t>Iain Varah</a:t>
            </a:r>
            <a:br>
              <a:rPr lang="en-US" altLang="en-US" sz="2400" b="1" dirty="0" smtClean="0">
                <a:solidFill>
                  <a:srgbClr val="CC0066"/>
                </a:solidFill>
                <a:latin typeface="Myriad Pro" pitchFamily="34" charset="0"/>
              </a:rPr>
            </a:br>
            <a:r>
              <a:rPr lang="en-US" altLang="en-US" sz="2400" b="1" dirty="0" smtClean="0">
                <a:solidFill>
                  <a:srgbClr val="CC0066"/>
                </a:solidFill>
                <a:latin typeface="Myriad Pro" pitchFamily="34" charset="0"/>
              </a:rPr>
              <a:t>Chief Executive</a:t>
            </a:r>
            <a:endParaRPr lang="en-US" altLang="en-US" sz="2000" b="1" dirty="0" smtClean="0">
              <a:solidFill>
                <a:srgbClr val="CC0066"/>
              </a:solidFill>
              <a:latin typeface="Myriad Pro" pitchFamily="34" charset="0"/>
            </a:endParaRPr>
          </a:p>
          <a:p>
            <a:r>
              <a:rPr lang="en-US" altLang="en-US" sz="2400" b="1" dirty="0" smtClean="0">
                <a:solidFill>
                  <a:srgbClr val="CC0066"/>
                </a:solidFill>
                <a:latin typeface="Myriad Pro" pitchFamily="34" charset="0"/>
              </a:rPr>
              <a:t>Vision – Redbridge Culture &amp; Leisure </a:t>
            </a:r>
            <a:br>
              <a:rPr lang="en-US" altLang="en-US" sz="2400" b="1" dirty="0" smtClean="0">
                <a:solidFill>
                  <a:srgbClr val="CC0066"/>
                </a:solidFill>
                <a:latin typeface="Myriad Pro" pitchFamily="34" charset="0"/>
              </a:rPr>
            </a:br>
            <a:r>
              <a:rPr lang="en-US" altLang="en-US" sz="3200" b="1" dirty="0" smtClean="0">
                <a:solidFill>
                  <a:srgbClr val="CC0066"/>
                </a:solidFill>
                <a:latin typeface="Myriad Pro" pitchFamily="34" charset="0"/>
              </a:rPr>
              <a:t/>
            </a:r>
            <a:br>
              <a:rPr lang="en-US" altLang="en-US" sz="3200" b="1" dirty="0" smtClean="0">
                <a:solidFill>
                  <a:srgbClr val="CC0066"/>
                </a:solidFill>
                <a:latin typeface="Myriad Pro" pitchFamily="34" charset="0"/>
              </a:rPr>
            </a:br>
            <a:r>
              <a:rPr lang="en-US" altLang="en-US" sz="3200" b="1" dirty="0" smtClean="0">
                <a:solidFill>
                  <a:srgbClr val="CC0066"/>
                </a:solidFill>
                <a:latin typeface="Myriad Pro" pitchFamily="34" charset="0"/>
              </a:rPr>
              <a:t/>
            </a:r>
            <a:br>
              <a:rPr lang="en-US" altLang="en-US" sz="3200" b="1" dirty="0" smtClean="0">
                <a:solidFill>
                  <a:srgbClr val="CC0066"/>
                </a:solidFill>
                <a:latin typeface="Myriad Pro" pitchFamily="34" charset="0"/>
              </a:rPr>
            </a:br>
            <a:endParaRPr lang="en-US" altLang="en-US" sz="3200" b="1" dirty="0">
              <a:solidFill>
                <a:srgbClr val="CC0066"/>
              </a:solidFill>
              <a:latin typeface="Myriad Pro" pitchFamily="34" charset="0"/>
            </a:endParaRPr>
          </a:p>
        </p:txBody>
      </p:sp>
      <p:pic>
        <p:nvPicPr>
          <p:cNvPr id="11" name="Picture 2" descr="I:\Comms &amp;Marketing\Photos &amp; images\Libraries\Library images for Stef\Christine at boo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08987"/>
            <a:ext cx="2736304" cy="18242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Comms &amp;Marketing\Photos &amp; images\Libraries\Library images for Stef\Mum with 2 children reading stor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0" y="3258806"/>
            <a:ext cx="2847578" cy="1898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146678"/>
            <a:ext cx="9144000" cy="173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" y="1"/>
            <a:ext cx="9144001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1" y="116632"/>
            <a:ext cx="485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Myriad Pro" pitchFamily="34" charset="0"/>
              </a:rPr>
              <a:t>Background to Vision RCL</a:t>
            </a:r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060" y="3717032"/>
            <a:ext cx="2487346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Parks &amp; Opens Spaces</a:t>
            </a:r>
            <a:endParaRPr lang="en-GB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6461" y="1124744"/>
            <a:ext cx="1959846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Established in 2007 as a Sport &amp; Leisure Trust; expanded in 2011</a:t>
            </a:r>
            <a:endParaRPr lang="en-GB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27693" y="1124744"/>
            <a:ext cx="1958173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Approx</a:t>
            </a:r>
            <a:r>
              <a:rPr lang="en-GB" sz="2000" b="1" dirty="0" smtClean="0"/>
              <a:t> 650 staff; turnover of £18m per annum</a:t>
            </a:r>
            <a:endParaRPr lang="en-GB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89006" y="1124744"/>
            <a:ext cx="1959846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Currently operating in the London Borough of Redbridge</a:t>
            </a:r>
            <a:endParaRPr lang="en-GB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316604" y="3717032"/>
            <a:ext cx="2504650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Sport &amp; Leisure</a:t>
            </a:r>
            <a:endParaRPr lang="en-GB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444208" y="3717032"/>
            <a:ext cx="2592288" cy="864096"/>
          </a:xfrm>
          <a:prstGeom prst="roundRect">
            <a:avLst/>
          </a:prstGeom>
          <a:solidFill>
            <a:srgbClr val="DD91AB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Culture &amp; Libraries</a:t>
            </a:r>
            <a:endParaRPr lang="en-GB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4059" y="4653136"/>
            <a:ext cx="2487347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363" indent="-106363">
              <a:buFont typeface="Arial" panose="020B0604020202020204" pitchFamily="34" charset="0"/>
              <a:buChar char="•"/>
            </a:pPr>
            <a:r>
              <a:rPr lang="en-GB" sz="1400" b="1" dirty="0" smtClean="0"/>
              <a:t>Formal Parks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n-GB" sz="1400" b="1" dirty="0" smtClean="0"/>
              <a:t>Nature Conservation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n-GB" sz="1400" b="1" dirty="0" smtClean="0"/>
              <a:t>Allotments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n-GB" sz="1400" b="1" dirty="0" smtClean="0"/>
              <a:t>Country Parks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n-GB" sz="1400" b="1" dirty="0" smtClean="0"/>
              <a:t>Outdoor Events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316604" y="4666668"/>
            <a:ext cx="2504650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Leisure Centres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Swimming Pools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Cycling Centre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Outdoor Education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Indoor Play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High Ropes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444208" y="4666668"/>
            <a:ext cx="2592288" cy="2016224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Public and School Libraries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Museum &amp; Heritage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Hospitality &amp; Function Venues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Arts/Culture Development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sz="1400" b="1" dirty="0" smtClean="0"/>
              <a:t>Community Centres</a:t>
            </a:r>
            <a:endParaRPr lang="en-GB" sz="1400" b="1" dirty="0"/>
          </a:p>
        </p:txBody>
      </p:sp>
      <p:pic>
        <p:nvPicPr>
          <p:cNvPr id="16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063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3999" cy="836711"/>
          </a:xfrm>
          <a:prstGeom prst="rect">
            <a:avLst/>
          </a:prstGeom>
          <a:solidFill>
            <a:srgbClr val="9882B1"/>
          </a:solidFill>
          <a:ln>
            <a:solidFill>
              <a:srgbClr val="988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031" y="116632"/>
            <a:ext cx="305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Myriad Pro" pitchFamily="34" charset="0"/>
              </a:rPr>
              <a:t>Our Challenges </a:t>
            </a:r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506" y="2276872"/>
            <a:ext cx="1959846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Responding to Local Authority pressures; financial and demographic</a:t>
            </a:r>
            <a:endParaRPr lang="en-GB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88618" y="2276872"/>
            <a:ext cx="1959846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Generate income rather than make cuts and closures</a:t>
            </a:r>
            <a:endParaRPr lang="en-GB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95632" y="2276872"/>
            <a:ext cx="1959846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Seek opportunities for investment to grow our business</a:t>
            </a:r>
            <a:endParaRPr lang="en-GB" sz="2000" b="1" dirty="0"/>
          </a:p>
        </p:txBody>
      </p:sp>
      <p:pic>
        <p:nvPicPr>
          <p:cNvPr id="3074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063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" y="3876"/>
            <a:ext cx="914656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1" y="116632"/>
            <a:ext cx="5453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Myriad Pro" pitchFamily="34" charset="0"/>
              </a:rPr>
              <a:t>Transformation &amp; Innovation</a:t>
            </a:r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6461" y="4149080"/>
            <a:ext cx="1959846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Greater use of technology</a:t>
            </a:r>
            <a:endParaRPr lang="en-GB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6461" y="1268760"/>
            <a:ext cx="1959846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Customer consultation and engagement</a:t>
            </a:r>
            <a:endParaRPr lang="en-GB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917004" y="1268760"/>
            <a:ext cx="1800200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Staff training and culture change</a:t>
            </a:r>
            <a:endParaRPr lang="en-GB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89006" y="1268760"/>
            <a:ext cx="1959846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Building refurbishment and modernisation</a:t>
            </a:r>
            <a:endParaRPr lang="en-GB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86938" y="4149080"/>
            <a:ext cx="1961914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</a:t>
            </a:r>
            <a:r>
              <a:rPr lang="en-GB" sz="2000" b="1" dirty="0" smtClean="0"/>
              <a:t>lexibility and freedom operating outside the local authority environment</a:t>
            </a:r>
            <a:endParaRPr lang="en-GB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915330" y="4149080"/>
            <a:ext cx="1801873" cy="21602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Low cost versus high performance</a:t>
            </a:r>
            <a:endParaRPr lang="en-GB" sz="2000" b="1" dirty="0"/>
          </a:p>
        </p:txBody>
      </p:sp>
      <p:pic>
        <p:nvPicPr>
          <p:cNvPr id="15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063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3" y="-27384"/>
            <a:ext cx="9141437" cy="836711"/>
          </a:xfrm>
          <a:prstGeom prst="rect">
            <a:avLst/>
          </a:prstGeom>
          <a:solidFill>
            <a:srgbClr val="C7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031" y="116632"/>
            <a:ext cx="586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Myriad Pro" pitchFamily="34" charset="0"/>
              </a:rPr>
              <a:t>South Woodford Library &amp; Gym</a:t>
            </a:r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2" descr="http://www.guardian-series.co.uk/resources/images/3442759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0437"/>
            <a:ext cx="4464496" cy="29746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guardian-series.co.uk/resources/images/3466040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85659"/>
            <a:ext cx="4413976" cy="294206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AD.REDBRIDGE.GOV.UK\LBRData\Redirect\VCL\Standard\Garethm\My Documents\My Pictures\Gym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50851"/>
            <a:ext cx="1259632" cy="10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AD.REDBRIDGE.GOV.UK\LBRData\Redirect\VCL\Standard\Garethm\My Documents\My Pictures\ee227676b05a8c63698c6f41513c25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78" y="4910703"/>
            <a:ext cx="1026368" cy="10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AD.REDBRIDGE.GOV.UK\LBRData\Redirect\VCL\Standard\Garethm\My Documents\My Pictures\Studio 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44" y="4921517"/>
            <a:ext cx="1826940" cy="10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67" y="17435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220073" y="1052736"/>
            <a:ext cx="3312368" cy="2304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b="1" dirty="0" smtClean="0"/>
              <a:t>Opened January 2015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b="1" dirty="0" smtClean="0"/>
              <a:t>300 members + concessions and PAYG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b="1" dirty="0" smtClean="0"/>
              <a:t>Library hours increased from 55 to 100 per week at no additional cost</a:t>
            </a:r>
          </a:p>
          <a:p>
            <a:pPr marL="163513" indent="-163513">
              <a:buFont typeface="Arial" panose="020B0604020202020204" pitchFamily="34" charset="0"/>
              <a:buChar char="•"/>
            </a:pPr>
            <a:r>
              <a:rPr lang="en-GB" b="1" dirty="0" smtClean="0"/>
              <a:t>Integrated staffing and facility</a:t>
            </a:r>
          </a:p>
        </p:txBody>
      </p:sp>
    </p:spTree>
    <p:extLst>
      <p:ext uri="{BB962C8B-B14F-4D97-AF65-F5344CB8AC3E}">
        <p14:creationId xmlns:p14="http://schemas.microsoft.com/office/powerpoint/2010/main" val="15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" y="1"/>
            <a:ext cx="9144001" cy="8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1" y="116632"/>
            <a:ext cx="550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Myriad Pro" pitchFamily="34" charset="0"/>
              </a:rPr>
              <a:t>Transformation… what next?</a:t>
            </a:r>
            <a:endParaRPr lang="en-GB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2446" y="1124744"/>
            <a:ext cx="2343330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Continue the trend of income generation as opposed to savings</a:t>
            </a:r>
            <a:endParaRPr lang="en-GB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411365" y="1131888"/>
            <a:ext cx="2316956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Currently quite </a:t>
            </a:r>
            <a:r>
              <a:rPr lang="en-GB" sz="2000" b="1" dirty="0" smtClean="0"/>
              <a:t>reactive -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Pause; take stock</a:t>
            </a:r>
            <a:endParaRPr lang="en-GB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411365" y="4100116"/>
            <a:ext cx="2316955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Will the Library service be less about the physical? </a:t>
            </a:r>
            <a:endParaRPr lang="en-GB" sz="2000" b="1" dirty="0"/>
          </a:p>
        </p:txBody>
      </p:sp>
      <p:pic>
        <p:nvPicPr>
          <p:cNvPr id="16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063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21928" y="4087044"/>
            <a:ext cx="2304256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Further review the broader potential of our buildings </a:t>
            </a:r>
            <a:r>
              <a:rPr lang="en-GB" sz="2000" b="1" dirty="0"/>
              <a:t>and </a:t>
            </a:r>
            <a:r>
              <a:rPr lang="en-GB" sz="2000" b="1" dirty="0" smtClean="0"/>
              <a:t>assets; general rationalisation </a:t>
            </a:r>
            <a:r>
              <a:rPr lang="en-GB" sz="2000" b="1" dirty="0"/>
              <a:t>and </a:t>
            </a:r>
            <a:r>
              <a:rPr lang="en-GB" sz="2000" b="1" dirty="0" smtClean="0"/>
              <a:t>co-location</a:t>
            </a:r>
            <a:endParaRPr lang="en-GB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620537" y="1127324"/>
            <a:ext cx="2331251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Develop a longer term view for Leisure, Culture &amp; Libraries as well as responding to current challenges</a:t>
            </a:r>
            <a:endParaRPr lang="en-GB" sz="2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627684" y="4100116"/>
            <a:ext cx="2316955" cy="2160240"/>
          </a:xfrm>
          <a:prstGeom prst="roundRect">
            <a:avLst/>
          </a:prstGeom>
          <a:solidFill>
            <a:srgbClr val="DD91AB"/>
          </a:solidFill>
          <a:ln>
            <a:solidFill>
              <a:srgbClr val="C71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Don’t lose sight of what we want to achieve and our strengths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807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SMT\Gareth\Culture and Libraries\Libraries\Buildings\Central\Refurbishment\jpg\DSC_0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19904"/>
            <a:ext cx="9143999" cy="836711"/>
          </a:xfrm>
          <a:prstGeom prst="rect">
            <a:avLst/>
          </a:prstGeom>
          <a:solidFill>
            <a:srgbClr val="9882B1"/>
          </a:solidFill>
          <a:ln>
            <a:solidFill>
              <a:srgbClr val="9882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496" y="5982379"/>
            <a:ext cx="2279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Myriad Pro" pitchFamily="34" charset="0"/>
              </a:rPr>
              <a:t>Iain Varah</a:t>
            </a:r>
          </a:p>
          <a:p>
            <a:r>
              <a:rPr lang="en-GB" sz="2400" b="1" dirty="0" smtClean="0">
                <a:solidFill>
                  <a:schemeClr val="bg1"/>
                </a:solidFill>
                <a:latin typeface="Myriad Pro" pitchFamily="34" charset="0"/>
              </a:rPr>
              <a:t>Chief Executive</a:t>
            </a:r>
            <a:endParaRPr lang="en-GB" sz="2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C:\Users\garethm\AppData\Local\Microsoft\Windows\Temporary Internet Files\Content.Outlook\1582GBWX\Vision-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46567"/>
            <a:ext cx="1368152" cy="78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06588" y="6207695"/>
            <a:ext cx="393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Myriad Pro" pitchFamily="34" charset="0"/>
              </a:rPr>
              <a:t>i</a:t>
            </a:r>
            <a:r>
              <a:rPr lang="en-GB" sz="2400" b="1" dirty="0" smtClean="0">
                <a:solidFill>
                  <a:schemeClr val="bg1"/>
                </a:solidFill>
                <a:latin typeface="Myriad Pro" pitchFamily="34" charset="0"/>
              </a:rPr>
              <a:t>ain.varah@visionrcl.org.uk</a:t>
            </a:r>
            <a:endParaRPr lang="en-GB" sz="24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268</Words>
  <Application>Microsoft Office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Redbridge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Morley</dc:creator>
  <cp:lastModifiedBy>Heidi</cp:lastModifiedBy>
  <cp:revision>24</cp:revision>
  <dcterms:created xsi:type="dcterms:W3CDTF">2015-02-25T10:44:54Z</dcterms:created>
  <dcterms:modified xsi:type="dcterms:W3CDTF">2015-03-03T10:58:46Z</dcterms:modified>
</cp:coreProperties>
</file>