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handoutMasterIdLst>
    <p:handoutMasterId r:id="rId12"/>
  </p:handoutMasterIdLst>
  <p:sldIdLst>
    <p:sldId id="337" r:id="rId2"/>
    <p:sldId id="257" r:id="rId3"/>
    <p:sldId id="336" r:id="rId4"/>
    <p:sldId id="327" r:id="rId5"/>
    <p:sldId id="330" r:id="rId6"/>
    <p:sldId id="329" r:id="rId7"/>
    <p:sldId id="338" r:id="rId8"/>
    <p:sldId id="335" r:id="rId9"/>
    <p:sldId id="323" r:id="rId10"/>
    <p:sldId id="333" r:id="rId1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440"/>
    <a:srgbClr val="79B84F"/>
    <a:srgbClr val="27820E"/>
    <a:srgbClr val="9DC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09" autoAdjust="0"/>
  </p:normalViewPr>
  <p:slideViewPr>
    <p:cSldViewPr showGuide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C90-8D73-4916-BF1E-E604CC115028}" type="datetimeFigureOut">
              <a:rPr lang="en-GB" smtClean="0"/>
              <a:t>04/02/2021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7332B-E7A9-4C44-9D00-9D7297122A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49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etter_Strap_Landscap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2113"/>
            <a:ext cx="9144000" cy="646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333375"/>
            <a:ext cx="8496300" cy="1470025"/>
          </a:xfrm>
        </p:spPr>
        <p:txBody>
          <a:bodyPr/>
          <a:lstStyle>
            <a:lvl1pPr>
              <a:defRPr sz="8800">
                <a:solidFill>
                  <a:srgbClr val="79B84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6513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3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44450"/>
            <a:ext cx="2141537" cy="5976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4450"/>
            <a:ext cx="6275388" cy="5976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8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9B84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81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057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08463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341438"/>
            <a:ext cx="42084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3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391097"/>
            <a:ext cx="41738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030859"/>
            <a:ext cx="4173860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91097"/>
            <a:ext cx="4103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30859"/>
            <a:ext cx="4103439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0825" y="44450"/>
            <a:ext cx="85693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08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18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536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61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659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tter_NoStrap_Landscape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2113"/>
            <a:ext cx="9144000" cy="646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44450"/>
            <a:ext cx="8569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569325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79B84F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79B84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79B84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79B84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79B84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55A440"/>
          </a:solidFill>
          <a:latin typeface="GarageGothic Bold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55A440"/>
          </a:solidFill>
          <a:latin typeface="GarageGothic Bold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55A440"/>
          </a:solidFill>
          <a:latin typeface="GarageGothic Bold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55A440"/>
          </a:solidFill>
          <a:latin typeface="GarageGothic Bold" pitchFamily="5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95536" y="44624"/>
            <a:ext cx="8467909" cy="2880320"/>
          </a:xfrm>
        </p:spPr>
        <p:txBody>
          <a:bodyPr/>
          <a:lstStyle/>
          <a:p>
            <a:pPr algn="ctr"/>
            <a:r>
              <a:rPr lang="en-US" sz="7200" dirty="0" smtClean="0">
                <a:latin typeface="+mj-lt"/>
              </a:rPr>
              <a:t/>
            </a:r>
            <a:br>
              <a:rPr lang="en-US" sz="7200" dirty="0" smtClean="0">
                <a:latin typeface="+mj-lt"/>
              </a:rPr>
            </a:br>
            <a:r>
              <a:rPr lang="en-US" sz="7200" dirty="0" smtClean="0">
                <a:latin typeface="+mj-lt"/>
              </a:rPr>
              <a:t/>
            </a:r>
            <a:br>
              <a:rPr lang="en-US" sz="7200" dirty="0" smtClean="0">
                <a:latin typeface="+mj-lt"/>
              </a:rPr>
            </a:br>
            <a:r>
              <a:rPr lang="en-US" sz="7200" dirty="0" smtClean="0">
                <a:latin typeface="+mj-lt"/>
              </a:rPr>
              <a:t/>
            </a:r>
            <a:br>
              <a:rPr lang="en-US" sz="7200" dirty="0" smtClean="0">
                <a:latin typeface="+mj-lt"/>
              </a:rPr>
            </a:br>
            <a:r>
              <a:rPr lang="en-GB" sz="6000" dirty="0" smtClean="0">
                <a:solidFill>
                  <a:srgbClr val="2782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HOW LIBRARIES CAN CONTRIBUTE TO SUSTAINABILITY – AN ECO CASE STUDY</a:t>
            </a:r>
            <a:r>
              <a:rPr lang="en-US" sz="6000" dirty="0" smtClean="0">
                <a:solidFill>
                  <a:srgbClr val="2782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en-US" sz="6000" dirty="0" smtClean="0">
                <a:solidFill>
                  <a:srgbClr val="2782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429000"/>
            <a:ext cx="7088832" cy="1824038"/>
          </a:xfrm>
        </p:spPr>
        <p:txBody>
          <a:bodyPr/>
          <a:lstStyle/>
          <a:p>
            <a:r>
              <a:rPr lang="en-US" sz="6000" dirty="0">
                <a:solidFill>
                  <a:srgbClr val="55A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Diana </a:t>
            </a:r>
            <a:r>
              <a:rPr lang="en-US" sz="6000" dirty="0" smtClean="0">
                <a:solidFill>
                  <a:srgbClr val="55A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Edmonds MBE</a:t>
            </a:r>
            <a:r>
              <a:rPr lang="en-US" sz="6000" dirty="0">
                <a:solidFill>
                  <a:srgbClr val="55A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en-US" sz="6000" dirty="0">
                <a:solidFill>
                  <a:srgbClr val="55A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6000" dirty="0">
                <a:solidFill>
                  <a:srgbClr val="55A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National Libraries </a:t>
            </a:r>
            <a:r>
              <a:rPr lang="en-US" sz="6000" dirty="0" smtClean="0">
                <a:solidFill>
                  <a:srgbClr val="55A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Director, GLL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23850" y="6021388"/>
            <a:ext cx="32400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 smtClean="0">
                <a:solidFill>
                  <a:srgbClr val="79B84F"/>
                </a:solidFill>
              </a:rPr>
              <a:t>27 Jan 2021 CLOA Meeting </a:t>
            </a:r>
            <a:endParaRPr lang="en-GB" dirty="0">
              <a:solidFill>
                <a:srgbClr val="79B8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258" cy="396054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greener library supports the local community to be greener – we act as a recycling point for  items such as batteries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support the Council’s recycling activities by selling composting bags and garden waste stockers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act as a Refill station, providing water for reusable bottles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most importantly, fulfill the key role of a library in providing information about the environmental crisis we face - and sustainability programmes in the local community and beyond.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379300" cy="998810"/>
          </a:xfrm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Libraries as a green focal point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15034"/>
              </p:ext>
            </p:extLst>
          </p:nvPr>
        </p:nvGraphicFramePr>
        <p:xfrm>
          <a:off x="11916816" y="5157192"/>
          <a:ext cx="2808312" cy="467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</a:tblGrid>
              <a:tr h="46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 </a:t>
                      </a:r>
                      <a:endParaRPr lang="en-GB" sz="7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46438" marR="46438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54288" y="987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nvironmental crisis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24744"/>
            <a:ext cx="8712647" cy="4896644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years ago, GLL’s Libraries Division began to consider how libraries could make a positive response to the environmental crisis which we all face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librarians … so our first response was to read books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read articles on amazing new libraries build to be eco friendly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most of the libraries we operate are older – often beautiful – but built before the phrase “eco friendly” became a phrase in a dictionary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we took the Doughnut Economics diagram and worked with the concept of Restore, Repair, Reduce, Reuse and Recycle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used the approach in the restoration  of Bromley Central Library – a major refurbishment project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sz="2400" dirty="0" smtClean="0"/>
          </a:p>
          <a:p>
            <a:pPr marL="457200" indent="-457200">
              <a:buAutoNum type="arabicPlain" startAt="4"/>
            </a:pPr>
            <a:endParaRPr lang="en-GB" sz="2400" dirty="0"/>
          </a:p>
          <a:p>
            <a:pPr marL="0" lvl="0" indent="0">
              <a:buNone/>
            </a:pPr>
            <a:endParaRPr lang="en-GB" sz="2400" dirty="0"/>
          </a:p>
          <a:p>
            <a:endParaRPr lang="en-GB" sz="2400" dirty="0" smtClean="0"/>
          </a:p>
          <a:p>
            <a:pPr marL="0" lv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450"/>
            <a:ext cx="8568630" cy="1368326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sustainability learning opportunity in Bromley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8"/>
            <a:ext cx="8712647" cy="468062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order to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energy consumption, we focused initially on lighting, replacing old light fittings with energy efficient units which reduced energy consumption and improved lux levels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then redecorated,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toxicity levels by using water based paints which emit minimal VOCs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reused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shelving, giving it a new look with decorative end panels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bought new carpet which contained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recycled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material plus some new sustainably sourced material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furniture was purchased from a supplier with the Forest Stewardship Council accreditation to ensure it was sustainably produced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258" cy="4896644"/>
          </a:xfrm>
        </p:spPr>
        <p:txBody>
          <a:bodyPr/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  furniture which was no longer required in the Central Library. We reshelved 2 branch libraries in Bromley --- and gave other items to a charity which is establishing a library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we can do more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further the green agenda when we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heating systems,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plumbing and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on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future, we may change the toilets to make use of “grey water” and may change the sinks to more ergonomic units.</a:t>
            </a:r>
            <a:r>
              <a:rPr lang="en-GB" sz="2400" dirty="0" smtClean="0"/>
              <a:t> 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now planning to locate a Library of Things in Bromley Central Library, offering tools for loan – and enabling customers to restore and repair …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  <a:p>
            <a:pPr>
              <a:buFont typeface="+mj-lt"/>
              <a:buAutoNum type="arabicPeriod"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457200" indent="-457200">
              <a:buAutoNum type="arabicPlain" startAt="4"/>
            </a:pPr>
            <a:endParaRPr lang="en-GB" sz="1600" dirty="0"/>
          </a:p>
          <a:p>
            <a:pPr marL="0" lvl="0" indent="0">
              <a:buNone/>
            </a:pPr>
            <a:endParaRPr lang="en-GB" sz="1600" dirty="0"/>
          </a:p>
          <a:p>
            <a:endParaRPr lang="en-GB" sz="1600" dirty="0"/>
          </a:p>
          <a:p>
            <a:pPr marL="0" lv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US" sz="1600" dirty="0"/>
          </a:p>
          <a:p>
            <a:endParaRPr lang="en-GB" sz="1600" dirty="0"/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163276" cy="1358850"/>
          </a:xfrm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we reused …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3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424266" cy="3960540"/>
          </a:xfrm>
        </p:spPr>
        <p:txBody>
          <a:bodyPr/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moved on to look at our use of plastics and renewables …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banned laminated notices and use screens instead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worked with our cleaning contractor to use cleaning products which contain fewer chemicals – and to refill plastic containers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changed the hand soap to a “green” variety and toilet paper to bamboo or recycled products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sz="16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595324" cy="1080120"/>
          </a:xfrm>
        </p:spPr>
        <p:txBody>
          <a:bodyPr/>
          <a:lstStyle/>
          <a:p>
            <a:pPr eaLnBrk="1" hangingPunct="1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Ongoing management of buildings …</a:t>
            </a:r>
          </a:p>
        </p:txBody>
      </p:sp>
    </p:spTree>
    <p:extLst>
      <p:ext uri="{BB962C8B-B14F-4D97-AF65-F5344CB8AC3E}">
        <p14:creationId xmlns:p14="http://schemas.microsoft.com/office/powerpoint/2010/main" val="15791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39507"/>
            <a:ext cx="8424266" cy="4581781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Librarians have always been proud of the fact that lending books is the original recycling service – but our books are usually covered in plastic!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we have worked with our suppliers to minimise the use of plastic covers, to use labels made of recycled paper and applied with an environmentally friendly adhesive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ask our suppliers to dispose of packaging materials responsibly (meeting the requirements of “Producer Responsibility Obligations (Packaging Waste) Regulations”) accredited via Valpak 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GB" sz="2800" dirty="0"/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GB" sz="2800" dirty="0" smtClean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GB" sz="28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8091268" cy="1286842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ervices: how green is our bookstock?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710900"/>
              </p:ext>
            </p:extLst>
          </p:nvPr>
        </p:nvGraphicFramePr>
        <p:xfrm>
          <a:off x="11916816" y="5157192"/>
          <a:ext cx="2808312" cy="467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</a:tblGrid>
              <a:tr h="46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 </a:t>
                      </a:r>
                      <a:endParaRPr lang="en-GB" sz="7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46438" marR="46438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687578"/>
            <a:ext cx="11302752" cy="75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41714"/>
            <a:ext cx="8424266" cy="4581781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Books and other library materials are delivered directly to libraries to reduce the energy spent in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transportation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invoices are delivered electronically --- no paper copies!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course we also offer digital resources as well as paper based books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GB" sz="2800" dirty="0"/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GB" sz="2800" dirty="0" smtClean="0"/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GB" sz="28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091268" cy="998810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reen is our bookstock - 2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405647"/>
              </p:ext>
            </p:extLst>
          </p:nvPr>
        </p:nvGraphicFramePr>
        <p:xfrm>
          <a:off x="11916816" y="5157192"/>
          <a:ext cx="2808312" cy="467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</a:tblGrid>
              <a:tr h="467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 </a:t>
                      </a:r>
                      <a:endParaRPr lang="en-GB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700" dirty="0">
                          <a:effectLst/>
                        </a:rPr>
                        <a:t>  </a:t>
                      </a:r>
                      <a:endParaRPr lang="en-GB" sz="700" dirty="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46438" marR="46438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06400" y="687578"/>
            <a:ext cx="11147872" cy="105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258" cy="3960540"/>
          </a:xfrm>
        </p:spPr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increasingly important in libraries – both for librarians  and for customers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share Servers and reduced hosted Servers resulting in power reduction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hardware is re-used or re-cycled</a:t>
            </a:r>
          </a:p>
          <a:p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sz="16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379300" cy="998810"/>
          </a:xfrm>
        </p:spPr>
        <p:txBody>
          <a:bodyPr/>
          <a:lstStyle/>
          <a:p>
            <a:pPr eaLnBrk="1" hangingPunct="1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 – front and back of house</a:t>
            </a:r>
          </a:p>
        </p:txBody>
      </p:sp>
    </p:spTree>
    <p:extLst>
      <p:ext uri="{BB962C8B-B14F-4D97-AF65-F5344CB8AC3E}">
        <p14:creationId xmlns:p14="http://schemas.microsoft.com/office/powerpoint/2010/main" val="249444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608823" cy="5472708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endParaRPr lang="en-GB" sz="1600" dirty="0" smtClean="0"/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Libraries buy books, newspapers and magazines </a:t>
            </a:r>
          </a:p>
          <a:p>
            <a:pPr marL="0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 all paper – but very little is recycled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always buy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recycled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paper for printing and photocopying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recycle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paper we buy wherever possible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provide a network of paper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recycling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bins across the whole of our operation for staff and library customers to use, to make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recycling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easy option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books themselves are either sold to customers or via a partnership with World Books to be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reused</a:t>
            </a:r>
          </a:p>
          <a:p>
            <a:pPr marL="0" lvl="0" indent="0">
              <a:buNone/>
            </a:pPr>
            <a:endParaRPr lang="en-US" sz="2800" dirty="0" smtClean="0"/>
          </a:p>
          <a:p>
            <a:pPr marL="0" lvl="0" indent="0">
              <a:buNone/>
            </a:pPr>
            <a:endParaRPr lang="en-US" dirty="0" smtClean="0"/>
          </a:p>
          <a:p>
            <a:pPr lvl="0"/>
            <a:endParaRPr lang="en-US" dirty="0" smtClean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568630" cy="1152128"/>
          </a:xfrm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Lots of paper  …</a:t>
            </a:r>
          </a:p>
        </p:txBody>
      </p:sp>
    </p:spTree>
    <p:extLst>
      <p:ext uri="{BB962C8B-B14F-4D97-AF65-F5344CB8AC3E}">
        <p14:creationId xmlns:p14="http://schemas.microsoft.com/office/powerpoint/2010/main" val="14208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tter PowerPoint master">
  <a:themeElements>
    <a:clrScheme name="Better PowerPoin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tter PowerPoint master">
      <a:majorFont>
        <a:latin typeface="GarageGothic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tter PowerPoi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PowerPoint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PowerPoint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PowerPoint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PowerPoint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PowerPoint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PowerPoint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PowerPoint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PowerPoint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PowerPoint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PowerPoint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PowerPoint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Better PowerPoint master</Template>
  <TotalTime>0</TotalTime>
  <Words>742</Words>
  <Application>Microsoft Office PowerPoint</Application>
  <PresentationFormat>On-screen Show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Better PowerPoint master</vt:lpstr>
      <vt:lpstr>   HOW LIBRARIES CAN CONTRIBUTE TO SUSTAINABILITY – AN ECO CASE STUDY    </vt:lpstr>
      <vt:lpstr>Environmental crisis</vt:lpstr>
      <vt:lpstr>A sustainability learning opportunity in Bromley</vt:lpstr>
      <vt:lpstr> And we reused …  </vt:lpstr>
      <vt:lpstr>Ongoing management of buildings …</vt:lpstr>
      <vt:lpstr>Services: how green is our bookstock?</vt:lpstr>
      <vt:lpstr>Green is our bookstock - 2</vt:lpstr>
      <vt:lpstr>IT – front and back of house</vt:lpstr>
      <vt:lpstr>Lots of paper  …</vt:lpstr>
      <vt:lpstr>Libraries as a green focal 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2018-02-16T12:59:04Z</dcterms:created>
  <dcterms:modified xsi:type="dcterms:W3CDTF">2021-02-04T11:55:21Z</dcterms:modified>
</cp:coreProperties>
</file>