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20"/>
  </p:notesMasterIdLst>
  <p:sldIdLst>
    <p:sldId id="260" r:id="rId5"/>
    <p:sldId id="365" r:id="rId6"/>
    <p:sldId id="354" r:id="rId7"/>
    <p:sldId id="357" r:id="rId8"/>
    <p:sldId id="420" r:id="rId9"/>
    <p:sldId id="421" r:id="rId10"/>
    <p:sldId id="422" r:id="rId11"/>
    <p:sldId id="411" r:id="rId12"/>
    <p:sldId id="416" r:id="rId13"/>
    <p:sldId id="417" r:id="rId14"/>
    <p:sldId id="404" r:id="rId15"/>
    <p:sldId id="451" r:id="rId16"/>
    <p:sldId id="412" r:id="rId17"/>
    <p:sldId id="424" r:id="rId18"/>
    <p:sldId id="41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ADAF2"/>
    <a:srgbClr val="F4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208" autoAdjust="0"/>
  </p:normalViewPr>
  <p:slideViewPr>
    <p:cSldViewPr snapToGrid="0">
      <p:cViewPr>
        <p:scale>
          <a:sx n="90" d="100"/>
          <a:sy n="90" d="100"/>
        </p:scale>
        <p:origin x="-22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0CD2B-34D2-4720-8E90-3A0373BF18F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6C42-50B5-4970-9DCC-C526A01AC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2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inviting 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be providing an overview of the London Councils climate change programme, including the seven themes of work, our training and data projects, and our advocacy work.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Chief Cultural &amp; Leisure Officers Association (CLOA) is the professional association for strategic leaders managing public sector Culture, Arts, Heritage, Tourism, Libraries, Parks, Sport and Leisure services.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C42-50B5-4970-9DCC-C526A01ACA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3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C42-50B5-4970-9DCC-C526A01ACA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30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0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08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38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C42-50B5-4970-9DCC-C526A01ACA5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09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</a:rPr>
              <a:t>To support the programmes more widely, we have developed this governance structure, which I’m hoping is now familiar.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The cross-director climate group will oversee strategic coordination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The borough leads group will bring together working leads – so Francis and colleagues to work through some of the nitty gritty.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The borough recovery missions coordination group will coordinate all that with the recovery missions… which we will also continue to co-lead with GLA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C42-50B5-4970-9DCC-C526A01ACA5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1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28 boroughs now declared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C42-50B5-4970-9DCC-C526A01ACA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8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Variety of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Similarity of ambition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And sticking with that ambition through Covid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C42-50B5-4970-9DCC-C526A01ACA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37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LEDNet and London Councils’ Transport and Environment Committee – portfolio holders – came together at the end of 2019 to agree a joint statement of ambition on climate emergency, a set of principles around governance, resourcing and citizen engagement, and these seven ambitions.</a:t>
            </a:r>
          </a:p>
          <a:p>
            <a:endParaRPr lang="en-GB" dirty="0"/>
          </a:p>
          <a:p>
            <a:r>
              <a:rPr lang="en-GB" dirty="0"/>
              <a:t>For the CLOA portfolio, I think the key engagement would be around ‘create a resilient and green London’, in respect of parks and leisure services, in terms of creating green (and blue) spaces, but also places that support adaptation to more extreme weather – e.g. libraries as cool spaces in heatwaves.</a:t>
            </a:r>
          </a:p>
          <a:p>
            <a:endParaRPr lang="en-GB" dirty="0"/>
          </a:p>
          <a:p>
            <a:r>
              <a:rPr lang="en-GB" dirty="0"/>
              <a:t>Beyond the programmes, there is perhaps something around the cultural dimensions of climate change, that we haven’t really addressed – on the culture and arts side. Is there something here about how we reimagine public spaces and a changing city, but also coping with the impacts of change – a role for arts and culture to explore, express and interrogate how we’re doing that? Allowing us to be more inclusive than just through standard consultations?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C42-50B5-4970-9DCC-C526A01ACA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82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C42-50B5-4970-9DCC-C526A01ACA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6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C42-50B5-4970-9DCC-C526A01ACA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37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</a:rPr>
              <a:t>The key things London Councils will be helping lead boroughs with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Securing an effective process for action plan development, if they don’t have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Supporting the development of governance that involves other boroughs, and others as appropriate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Securing resources to support lead boroughs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Helping shepherd action plans through sign off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Supporting reporting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C42-50B5-4970-9DCC-C526A01ACA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6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C42-50B5-4970-9DCC-C526A01ACA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6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96C42-50B5-4970-9DCC-C526A01ACA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4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674F-EEFD-4CB3-A058-C12927F2AA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39D8-69CA-4564-B9FE-4BB71184C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674F-EEFD-4CB3-A058-C12927F2AA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39D8-69CA-4564-B9FE-4BB71184C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9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674F-EEFD-4CB3-A058-C12927F2AA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39D8-69CA-4564-B9FE-4BB71184C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8397BE0F-4906-4A1E-9230-34123C80D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37785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93728031-D78A-45E5-BE66-4484D5CE4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40" y="6070600"/>
            <a:ext cx="949569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8"/>
          <p:cNvSpPr>
            <a:spLocks noGrp="1" noChangeArrowheads="1"/>
          </p:cNvSpPr>
          <p:nvPr>
            <p:ph type="ctrTitle"/>
          </p:nvPr>
        </p:nvSpPr>
        <p:spPr>
          <a:xfrm>
            <a:off x="726831" y="2454278"/>
            <a:ext cx="4525108" cy="1152525"/>
          </a:xfrm>
        </p:spPr>
        <p:txBody>
          <a:bodyPr lIns="36000" tIns="36000" rIns="0" bIns="0"/>
          <a:lstStyle>
            <a:lvl1pPr>
              <a:defRPr sz="3323" b="0" i="0">
                <a:solidFill>
                  <a:srgbClr val="FAF8FA"/>
                </a:solidFill>
                <a:latin typeface="ITC Officina Sans Book"/>
                <a:cs typeface="ITC Officina Sans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758093" y="3771881"/>
            <a:ext cx="5159620" cy="52072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spcAft>
                <a:spcPts val="244"/>
              </a:spcAft>
              <a:buFont typeface="Times" pitchFamily="-65" charset="0"/>
              <a:buNone/>
              <a:defRPr sz="1662" b="0" i="0">
                <a:solidFill>
                  <a:srgbClr val="FAF8FA"/>
                </a:solidFill>
                <a:latin typeface="ITC Officina Sans Book"/>
                <a:cs typeface="ITC Officina Sans Book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2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DFAFE8B-1D42-460B-875F-B063FE652E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9848" y="1592263"/>
            <a:ext cx="3696943" cy="4265613"/>
          </a:xfrm>
        </p:spPr>
        <p:txBody>
          <a:bodyPr vert="horz" lIns="0" tIns="45720" rIns="91440" bIns="4572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/>
              <a:t>Add first level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727E0F1-9B20-4935-9C52-A8C66FD41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47" y="506192"/>
            <a:ext cx="7795022" cy="540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B8523848-C9BD-4E15-9DBB-8D5801D4F3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848" y="1155943"/>
            <a:ext cx="7795021" cy="26741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15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lvl="0" indent="-171450">
              <a:lnSpc>
                <a:spcPct val="100000"/>
              </a:lnSpc>
              <a:spcAft>
                <a:spcPts val="0"/>
              </a:spcAft>
            </a:pPr>
            <a:r>
              <a:rPr lang="en-US"/>
              <a:t>Add subtitle</a:t>
            </a:r>
            <a:endParaRPr lang="en-GB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3944E09A-1039-416B-8BCD-6EA8163C41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77926" y="1592263"/>
            <a:ext cx="3696943" cy="4265613"/>
          </a:xfrm>
        </p:spPr>
        <p:txBody>
          <a:bodyPr vert="horz" lIns="0" tIns="45720" rIns="91440" bIns="4572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/>
              <a:t>Add first level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1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674F-EEFD-4CB3-A058-C12927F2AA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39D8-69CA-4564-B9FE-4BB71184C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6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674F-EEFD-4CB3-A058-C12927F2AA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39D8-69CA-4564-B9FE-4BB71184C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2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674F-EEFD-4CB3-A058-C12927F2AA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39D8-69CA-4564-B9FE-4BB71184C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45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674F-EEFD-4CB3-A058-C12927F2AA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39D8-69CA-4564-B9FE-4BB71184C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80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674F-EEFD-4CB3-A058-C12927F2AA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39D8-69CA-4564-B9FE-4BB71184C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3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674F-EEFD-4CB3-A058-C12927F2AA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39D8-69CA-4564-B9FE-4BB71184C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6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674F-EEFD-4CB3-A058-C12927F2AA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39D8-69CA-4564-B9FE-4BB71184C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14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674F-EEFD-4CB3-A058-C12927F2AA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39D8-69CA-4564-B9FE-4BB71184C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2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D674F-EEFD-4CB3-A058-C12927F2AA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9D8-69CA-4564-B9FE-4BB71184C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68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A4A63C8-2E27-4997-AE56-86C778B8CC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6831" y="2529256"/>
            <a:ext cx="7910542" cy="1063869"/>
          </a:xfrm>
        </p:spPr>
        <p:txBody>
          <a:bodyPr>
            <a:normAutofit/>
          </a:bodyPr>
          <a:lstStyle/>
          <a:p>
            <a:r>
              <a:rPr lang="en-GB" dirty="0"/>
              <a:t>London Councils Climate Change Programme</a:t>
            </a:r>
            <a:endParaRPr lang="en-US" altLang="en-US" dirty="0">
              <a:latin typeface="Officina Sans ITC TT" pitchFamily="2" charset="0"/>
              <a:cs typeface="ITC Officina Sans Book" pitchFamily="34" charset="0"/>
            </a:endParaRP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xmlns="" id="{D41043C9-56F8-482F-B6C1-0FECC0DD45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7607" y="3745524"/>
            <a:ext cx="5159619" cy="1251481"/>
          </a:xfrm>
        </p:spPr>
        <p:txBody>
          <a:bodyPr>
            <a:normAutofit/>
          </a:bodyPr>
          <a:lstStyle/>
          <a:p>
            <a:pPr>
              <a:spcAft>
                <a:spcPts val="243"/>
              </a:spcAft>
            </a:pPr>
            <a:r>
              <a:rPr lang="en-US" altLang="en-US" dirty="0">
                <a:latin typeface="Officina Sans ITC TT" pitchFamily="2" charset="0"/>
                <a:cs typeface="ITC Officina Sans Book" pitchFamily="34" charset="0"/>
              </a:rPr>
              <a:t>Wednesday 27</a:t>
            </a:r>
            <a:r>
              <a:rPr lang="en-US" altLang="en-US" baseline="30000" dirty="0">
                <a:latin typeface="Officina Sans ITC TT" pitchFamily="2" charset="0"/>
                <a:cs typeface="ITC Officina Sans Book" pitchFamily="34" charset="0"/>
              </a:rPr>
              <a:t>th</a:t>
            </a:r>
            <a:r>
              <a:rPr lang="en-US" altLang="en-US" dirty="0">
                <a:latin typeface="Officina Sans ITC TT" pitchFamily="2" charset="0"/>
                <a:cs typeface="ITC Officina Sans Book" pitchFamily="34" charset="0"/>
              </a:rPr>
              <a:t> January</a:t>
            </a:r>
          </a:p>
          <a:p>
            <a:pPr>
              <a:spcAft>
                <a:spcPts val="243"/>
              </a:spcAft>
            </a:pPr>
            <a:r>
              <a:rPr lang="en-US" altLang="en-US" dirty="0">
                <a:latin typeface="Officina Sans ITC TT" pitchFamily="2" charset="0"/>
                <a:cs typeface="ITC Officina Sans Book" pitchFamily="34" charset="0"/>
              </a:rPr>
              <a:t>Kate Hand</a:t>
            </a:r>
          </a:p>
          <a:p>
            <a:pPr>
              <a:spcAft>
                <a:spcPts val="243"/>
              </a:spcAft>
            </a:pPr>
            <a:endParaRPr lang="en-US" altLang="en-US" dirty="0">
              <a:latin typeface="Officina Sans ITC TT" pitchFamily="2" charset="0"/>
              <a:cs typeface="ITC Officina Sans Book" pitchFamily="34" charset="0"/>
            </a:endParaRPr>
          </a:p>
          <a:p>
            <a:pPr>
              <a:spcAft>
                <a:spcPts val="243"/>
              </a:spcAft>
            </a:pPr>
            <a:endParaRPr lang="en-US" altLang="en-US" dirty="0">
              <a:latin typeface="Officina Sans ITC TT" pitchFamily="2" charset="0"/>
              <a:cs typeface="ITC Officina Sans Boo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8F1C450-14AF-4423-9664-728156484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F340097-DCA3-40E6-9250-598B626EE5F6}"/>
              </a:ext>
            </a:extLst>
          </p:cNvPr>
          <p:cNvSpPr txBox="1">
            <a:spLocks/>
          </p:cNvSpPr>
          <p:nvPr/>
        </p:nvSpPr>
        <p:spPr bwMode="auto">
          <a:xfrm>
            <a:off x="759069" y="2051540"/>
            <a:ext cx="7886700" cy="44413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264"/>
              </a:spcAft>
              <a:buClr>
                <a:srgbClr val="35195D"/>
              </a:buClr>
              <a:buFont typeface="Times" pitchFamily="-65" charset="0"/>
              <a:buNone/>
              <a:defRPr sz="1800" b="0" i="0">
                <a:solidFill>
                  <a:srgbClr val="FAF8FA"/>
                </a:solidFill>
                <a:latin typeface="ITC Officina Sans Book"/>
                <a:ea typeface="+mn-ea"/>
                <a:cs typeface="ITC Officina Sans Book"/>
              </a:defRPr>
            </a:lvl1pPr>
            <a:lvl2pPr marL="56832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2pPr>
            <a:lvl3pPr marL="957263" indent="-198438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3pPr>
            <a:lvl4pPr marL="133667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4pPr>
            <a:lvl5pPr marL="1716088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5pPr>
            <a:lvl6pPr marL="21732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6pPr>
            <a:lvl7pPr marL="26304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7pPr>
            <a:lvl8pPr marL="30876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8pPr>
            <a:lvl9pPr marL="35448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GB" sz="2000" dirty="0">
                <a:solidFill>
                  <a:schemeClr val="tx1"/>
                </a:solidFill>
              </a:rPr>
              <a:t>New and agile </a:t>
            </a:r>
            <a:r>
              <a:rPr lang="en-GB" sz="2000" b="1" dirty="0">
                <a:solidFill>
                  <a:schemeClr val="tx1"/>
                </a:solidFill>
              </a:rPr>
              <a:t>funding models</a:t>
            </a:r>
            <a:r>
              <a:rPr lang="en-GB" sz="2000" dirty="0">
                <a:solidFill>
                  <a:schemeClr val="tx1"/>
                </a:solidFill>
              </a:rPr>
              <a:t>, with persuasive modelling of avoided costs – e.g. financial catastrophe modelling or natural capital accounts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</a:rPr>
              <a:t>Training and capacity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inc.</a:t>
            </a:r>
            <a:r>
              <a:rPr lang="en-GB" sz="2000" dirty="0">
                <a:solidFill>
                  <a:schemeClr val="tx1"/>
                </a:solidFill>
              </a:rPr>
              <a:t> possible pan-London teams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</a:rPr>
              <a:t>Community engagement</a:t>
            </a:r>
            <a:r>
              <a:rPr lang="en-GB" sz="2000" dirty="0">
                <a:solidFill>
                  <a:schemeClr val="tx1"/>
                </a:solidFill>
              </a:rPr>
              <a:t>, on public health risks, water saving etc.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</a:rPr>
              <a:t>Lobbying and advocacy</a:t>
            </a:r>
            <a:r>
              <a:rPr lang="en-GB" sz="2000" dirty="0">
                <a:solidFill>
                  <a:schemeClr val="tx1"/>
                </a:solidFill>
              </a:rPr>
              <a:t>, e.g. for building standards, area-based water charging, green infrastructure benchmarks etc.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4841539-F0BE-4FCD-A2E2-7FD127DCEE23}"/>
              </a:ext>
            </a:extLst>
          </p:cNvPr>
          <p:cNvSpPr txBox="1">
            <a:spLocks/>
          </p:cNvSpPr>
          <p:nvPr/>
        </p:nvSpPr>
        <p:spPr>
          <a:xfrm>
            <a:off x="628650" y="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/>
              <a:t>#7 Resilient and Green: actions</a:t>
            </a:r>
          </a:p>
        </p:txBody>
      </p:sp>
    </p:spTree>
    <p:extLst>
      <p:ext uri="{BB962C8B-B14F-4D97-AF65-F5344CB8AC3E}">
        <p14:creationId xmlns:p14="http://schemas.microsoft.com/office/powerpoint/2010/main" val="147635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D12DEFC-7DE2-144E-A287-107D8FE5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30" y="1400646"/>
            <a:ext cx="6263659" cy="210294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spc="143" dirty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HELPING LONDONERS INTO GOOD WORK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E7015F0-8F51-B147-BAE0-1C78DAFC5FED}"/>
              </a:ext>
            </a:extLst>
          </p:cNvPr>
          <p:cNvCxnSpPr>
            <a:cxnSpLocks/>
          </p:cNvCxnSpPr>
          <p:nvPr/>
        </p:nvCxnSpPr>
        <p:spPr>
          <a:xfrm>
            <a:off x="506873" y="1323976"/>
            <a:ext cx="0" cy="289670"/>
          </a:xfrm>
          <a:prstGeom prst="line">
            <a:avLst/>
          </a:prstGeom>
          <a:ln w="76200">
            <a:solidFill>
              <a:srgbClr val="B1DEC8"/>
            </a:solidFill>
            <a:tailEnd type="non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1C2734-5662-2044-8E1D-6B4DE38C3C6E}"/>
              </a:ext>
            </a:extLst>
          </p:cNvPr>
          <p:cNvSpPr txBox="1"/>
          <p:nvPr/>
        </p:nvSpPr>
        <p:spPr bwMode="gray">
          <a:xfrm>
            <a:off x="438340" y="3132368"/>
            <a:ext cx="4019359" cy="381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685800">
              <a:lnSpc>
                <a:spcPts val="1627"/>
              </a:lnSpc>
              <a:defRPr/>
            </a:pPr>
            <a:r>
              <a:rPr lang="en-GB" sz="1600" i="1" spc="-15" dirty="0">
                <a:solidFill>
                  <a:srgbClr val="FFFFFF"/>
                </a:solidFill>
                <a:latin typeface="Arial" panose="020B0604020202020204" pitchFamily="34" charset="0"/>
                <a:ea typeface="Aktiv Grotesk Medium" panose="020B0504020202020204" pitchFamily="34" charset="0"/>
                <a:cs typeface="Arial" panose="020B0604020202020204" pitchFamily="34" charset="0"/>
              </a:rPr>
              <a:t>We will support Londoners into good jobs with a focus on sectors key to London’s recovery</a:t>
            </a:r>
            <a:r>
              <a:rPr lang="en-US" sz="1600" i="1" spc="-15" dirty="0">
                <a:solidFill>
                  <a:srgbClr val="FFFFFF"/>
                </a:solidFill>
                <a:latin typeface="Arial" panose="020B0604020202020204" pitchFamily="34" charset="0"/>
                <a:ea typeface="Aktiv Grotesk Medium" panose="020B05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4F2D35E-1F37-1242-95A2-2A8633F965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57710" y="913509"/>
            <a:ext cx="1637075" cy="163707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4289A38-92DB-AB46-B618-6FB4D8FEA16A}"/>
              </a:ext>
            </a:extLst>
          </p:cNvPr>
          <p:cNvCxnSpPr>
            <a:cxnSpLocks/>
          </p:cNvCxnSpPr>
          <p:nvPr/>
        </p:nvCxnSpPr>
        <p:spPr>
          <a:xfrm>
            <a:off x="448234" y="3783064"/>
            <a:ext cx="401935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DDC5031-E464-2143-8CE7-FAC48413423A}"/>
              </a:ext>
            </a:extLst>
          </p:cNvPr>
          <p:cNvSpPr txBox="1"/>
          <p:nvPr/>
        </p:nvSpPr>
        <p:spPr bwMode="gray">
          <a:xfrm>
            <a:off x="438339" y="3897079"/>
            <a:ext cx="4019357" cy="3834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800">
              <a:defRPr/>
            </a:pPr>
            <a:r>
              <a:rPr lang="en-GB" sz="1200" b="1" dirty="0">
                <a:solidFill>
                  <a:srgbClr val="FFFFFF"/>
                </a:solidFill>
                <a:latin typeface="Arial" panose="020B0604020202020204"/>
                <a:cs typeface="Arial"/>
              </a:rPr>
              <a:t>Mission Co-leads: </a:t>
            </a:r>
          </a:p>
          <a:p>
            <a:pPr defTabSz="685800"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/>
                <a:cs typeface="Arial"/>
              </a:rPr>
              <a:t>Michelle Cuomo-Boorer (Assistant Director – Skills &amp; Employment, GLA) and Dianna Neal (Strategic Lead: Enterprise, Economy and Skills, London Councils).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2F1705-0580-A243-9FB8-FB1F59DDA372}"/>
              </a:ext>
            </a:extLst>
          </p:cNvPr>
          <p:cNvSpPr txBox="1"/>
          <p:nvPr/>
        </p:nvSpPr>
        <p:spPr bwMode="gray">
          <a:xfrm>
            <a:off x="438339" y="4597906"/>
            <a:ext cx="4019357" cy="4595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800">
              <a:defRPr/>
            </a:pPr>
            <a:endParaRPr lang="en-GB" sz="1200" b="1" dirty="0">
              <a:solidFill>
                <a:srgbClr val="FFFFFF"/>
              </a:solidFill>
              <a:latin typeface="Arial" panose="020B0604020202020204"/>
              <a:cs typeface="Arial"/>
            </a:endParaRPr>
          </a:p>
          <a:p>
            <a:pPr defTabSz="685800">
              <a:defRPr/>
            </a:pPr>
            <a:r>
              <a:rPr lang="en-GB" sz="1200" b="1" dirty="0">
                <a:solidFill>
                  <a:srgbClr val="FFFFFF"/>
                </a:solidFill>
                <a:latin typeface="Arial" panose="020B0604020202020204"/>
                <a:cs typeface="Arial"/>
              </a:rPr>
              <a:t>Lead Organisations &amp; Partners: </a:t>
            </a:r>
          </a:p>
          <a:p>
            <a:pPr defTabSz="685800"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/>
                <a:cs typeface="Arial"/>
              </a:rPr>
              <a:t>GLA and London Councils, boroughs, Jobcentre Plus, skills and employment support providers, employers, unions and VCS.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xmlns="" id="{B8E3E682-C1E2-504E-9F19-5D1D4104CF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105" y="2129877"/>
            <a:ext cx="6415462" cy="216282"/>
          </a:xfrm>
        </p:spPr>
        <p:txBody>
          <a:bodyPr/>
          <a:lstStyle/>
          <a:p>
            <a:r>
              <a:rPr lang="en-GB" sz="2000" spc="-15" dirty="0">
                <a:solidFill>
                  <a:schemeClr val="bg1"/>
                </a:solidFill>
                <a:ea typeface="Aktiv Grotesk" panose="020B0504020202020204" pitchFamily="34" charset="0"/>
              </a:rPr>
              <a:t>Mission Leads, Organisations and Approach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9C3E6C2-D156-AE4C-8440-8F8B73A1FC76}"/>
              </a:ext>
            </a:extLst>
          </p:cNvPr>
          <p:cNvCxnSpPr>
            <a:cxnSpLocks/>
          </p:cNvCxnSpPr>
          <p:nvPr/>
        </p:nvCxnSpPr>
        <p:spPr>
          <a:xfrm>
            <a:off x="438340" y="2520212"/>
            <a:ext cx="4019359" cy="0"/>
          </a:xfrm>
          <a:prstGeom prst="line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D6E5E27-44F9-FA4B-9736-8AE8A98A9FF7}"/>
              </a:ext>
            </a:extLst>
          </p:cNvPr>
          <p:cNvCxnSpPr>
            <a:cxnSpLocks/>
          </p:cNvCxnSpPr>
          <p:nvPr/>
        </p:nvCxnSpPr>
        <p:spPr>
          <a:xfrm>
            <a:off x="407774" y="2520212"/>
            <a:ext cx="8268977" cy="0"/>
          </a:xfrm>
          <a:prstGeom prst="line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74A6D859-7436-B340-8EAA-C1A37529DCDA}"/>
              </a:ext>
            </a:extLst>
          </p:cNvPr>
          <p:cNvCxnSpPr>
            <a:cxnSpLocks/>
          </p:cNvCxnSpPr>
          <p:nvPr/>
        </p:nvCxnSpPr>
        <p:spPr>
          <a:xfrm>
            <a:off x="4657391" y="6889592"/>
            <a:ext cx="401935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 Placeholder 5">
            <a:extLst>
              <a:ext uri="{FF2B5EF4-FFF2-40B4-BE49-F238E27FC236}">
                <a16:creationId xmlns:a16="http://schemas.microsoft.com/office/drawing/2014/main" xmlns="" id="{200F01DE-58E8-504B-A89F-012960A6C2DB}"/>
              </a:ext>
            </a:extLst>
          </p:cNvPr>
          <p:cNvSpPr txBox="1">
            <a:spLocks/>
          </p:cNvSpPr>
          <p:nvPr/>
        </p:nvSpPr>
        <p:spPr>
          <a:xfrm>
            <a:off x="448234" y="2657596"/>
            <a:ext cx="2644872" cy="1903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2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GB" sz="1600">
                <a:solidFill>
                  <a:srgbClr val="FFFFFF"/>
                </a:solidFill>
                <a:cs typeface="Arial"/>
              </a:rPr>
              <a:t>Mission</a:t>
            </a:r>
            <a:endParaRPr lang="en-GB" sz="1600" spc="-8">
              <a:solidFill>
                <a:srgbClr val="FFFFFF"/>
              </a:solidFill>
              <a:ea typeface="Aktiv Grotesk" panose="020B0504020202020204" pitchFamily="34" charset="0"/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xmlns="" id="{B4AE65D7-98BA-2B45-8E5A-A495F76DDFDF}"/>
              </a:ext>
            </a:extLst>
          </p:cNvPr>
          <p:cNvSpPr txBox="1">
            <a:spLocks/>
          </p:cNvSpPr>
          <p:nvPr/>
        </p:nvSpPr>
        <p:spPr>
          <a:xfrm>
            <a:off x="4662889" y="2657596"/>
            <a:ext cx="3254984" cy="1903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2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GB" sz="1600">
                <a:solidFill>
                  <a:srgbClr val="FFFFFF"/>
                </a:solidFill>
                <a:cs typeface="Arial"/>
              </a:rPr>
              <a:t>Approach</a:t>
            </a:r>
            <a:endParaRPr lang="en-GB" sz="1600" spc="-8">
              <a:solidFill>
                <a:srgbClr val="FFFFFF"/>
              </a:solidFill>
              <a:ea typeface="Aktiv Grotesk" panose="020B050402020202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22149FA-32EA-C541-9F9F-3197A3EF615C}"/>
              </a:ext>
            </a:extLst>
          </p:cNvPr>
          <p:cNvCxnSpPr>
            <a:cxnSpLocks/>
          </p:cNvCxnSpPr>
          <p:nvPr/>
        </p:nvCxnSpPr>
        <p:spPr>
          <a:xfrm>
            <a:off x="438341" y="2987806"/>
            <a:ext cx="401935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B6E00296-1066-A74A-9987-2660159E8CEA}"/>
              </a:ext>
            </a:extLst>
          </p:cNvPr>
          <p:cNvCxnSpPr>
            <a:cxnSpLocks/>
          </p:cNvCxnSpPr>
          <p:nvPr/>
        </p:nvCxnSpPr>
        <p:spPr>
          <a:xfrm>
            <a:off x="4657391" y="2987806"/>
            <a:ext cx="401935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1299D7C-0A1A-9A4F-A1DA-40E43FE768A2}"/>
              </a:ext>
            </a:extLst>
          </p:cNvPr>
          <p:cNvSpPr txBox="1"/>
          <p:nvPr/>
        </p:nvSpPr>
        <p:spPr bwMode="gray">
          <a:xfrm>
            <a:off x="4657390" y="3128514"/>
            <a:ext cx="4019352" cy="4336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800">
              <a:defRPr/>
            </a:pPr>
            <a:r>
              <a:rPr lang="en-GB" sz="1200">
                <a:solidFill>
                  <a:srgbClr val="FFFFFF"/>
                </a:solidFill>
                <a:latin typeface="Arial" panose="020B0604020202020204"/>
                <a:cs typeface="Arial"/>
              </a:rPr>
              <a:t>We propose to achieve this mission by developing easy to access support for Londoners so they can find training and rewarding employment opportunities. This includes four project strands:</a:t>
            </a:r>
          </a:p>
          <a:p>
            <a:pPr defTabSz="685800">
              <a:defRPr/>
            </a:pPr>
            <a:endParaRPr lang="en-GB" sz="1200">
              <a:solidFill>
                <a:srgbClr val="FFFFFF"/>
              </a:solidFill>
              <a:latin typeface="Arial" panose="020B0604020202020204"/>
              <a:cs typeface="Arial"/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200">
                <a:solidFill>
                  <a:srgbClr val="FFFFFF"/>
                </a:solidFill>
                <a:latin typeface="Arial" panose="020B0604020202020204"/>
                <a:cs typeface="Arial"/>
              </a:rPr>
              <a:t>Supporting Londoners hardest hit by the pandemic into good work, while ensuring that Londoners with the most complex needs are not left behind.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200">
                <a:solidFill>
                  <a:srgbClr val="FFFFFF"/>
                </a:solidFill>
                <a:latin typeface="Arial" panose="020B0604020202020204"/>
                <a:cs typeface="Arial"/>
              </a:rPr>
              <a:t>Coordinating skills, careers and employment support so there is ‘no wrong door’ for Londoners seeking assistance.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200">
                <a:solidFill>
                  <a:srgbClr val="FFFFFF"/>
                </a:solidFill>
                <a:latin typeface="Arial" panose="020B0604020202020204"/>
                <a:cs typeface="Arial"/>
              </a:rPr>
              <a:t>Establishing sector specific London 'Academies' to support Londoners to gain relevant skills and move into good work in sectors key to London’s recovery.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en-GB" sz="1200">
                <a:solidFill>
                  <a:srgbClr val="FFFFFF"/>
                </a:solidFill>
                <a:latin typeface="Arial" panose="020B0604020202020204"/>
                <a:cs typeface="Arial"/>
              </a:rPr>
              <a:t>Close working with employers and job creation initiatives to promote good work.</a:t>
            </a:r>
          </a:p>
          <a:p>
            <a:pPr defTabSz="685800">
              <a:defRPr/>
            </a:pPr>
            <a:endParaRPr lang="en-GB" sz="1200">
              <a:solidFill>
                <a:srgbClr val="FFFFFF"/>
              </a:solidFill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10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D12DEFC-7DE2-144E-A287-107D8FE5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93" y="1400645"/>
            <a:ext cx="5612710" cy="307587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spc="143" dirty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HIGH STREETS FOR ALL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E7015F0-8F51-B147-BAE0-1C78DAFC5FED}"/>
              </a:ext>
            </a:extLst>
          </p:cNvPr>
          <p:cNvCxnSpPr>
            <a:cxnSpLocks/>
          </p:cNvCxnSpPr>
          <p:nvPr/>
        </p:nvCxnSpPr>
        <p:spPr>
          <a:xfrm>
            <a:off x="506873" y="1323976"/>
            <a:ext cx="0" cy="411956"/>
          </a:xfrm>
          <a:prstGeom prst="line">
            <a:avLst/>
          </a:prstGeom>
          <a:ln w="76200">
            <a:solidFill>
              <a:srgbClr val="B1DEC8"/>
            </a:solidFill>
            <a:tailEnd type="non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1C2734-5662-2044-8E1D-6B4DE38C3C6E}"/>
              </a:ext>
            </a:extLst>
          </p:cNvPr>
          <p:cNvSpPr txBox="1"/>
          <p:nvPr/>
        </p:nvSpPr>
        <p:spPr bwMode="gray">
          <a:xfrm>
            <a:off x="467250" y="3132367"/>
            <a:ext cx="3990449" cy="542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685800">
              <a:lnSpc>
                <a:spcPts val="1627"/>
              </a:lnSpc>
              <a:defRPr/>
            </a:pPr>
            <a:r>
              <a:rPr lang="en-US" sz="1600" i="1" spc="-38" dirty="0">
                <a:solidFill>
                  <a:srgbClr val="FFFFFF"/>
                </a:solidFill>
                <a:latin typeface="Arial" panose="020B0604020202020204" pitchFamily="34" charset="0"/>
                <a:ea typeface="Aktiv Grotesk Medium" panose="020B0504020202020204" pitchFamily="34" charset="0"/>
                <a:cs typeface="Arial" panose="020B0604020202020204" pitchFamily="34" charset="0"/>
              </a:rPr>
              <a:t>Deliver enhanced public spaces and exciting new uses for underused high street buildings in every Borough by 2025, working with London’s diverse communities.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4F2D35E-1F37-1242-95A2-2A8633F965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74471" y="913510"/>
            <a:ext cx="1615328" cy="16253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4289A38-92DB-AB46-B618-6FB4D8FEA16A}"/>
              </a:ext>
            </a:extLst>
          </p:cNvPr>
          <p:cNvCxnSpPr>
            <a:cxnSpLocks/>
          </p:cNvCxnSpPr>
          <p:nvPr/>
        </p:nvCxnSpPr>
        <p:spPr>
          <a:xfrm>
            <a:off x="467247" y="3966552"/>
            <a:ext cx="399044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DDC5031-E464-2143-8CE7-FAC48413423A}"/>
              </a:ext>
            </a:extLst>
          </p:cNvPr>
          <p:cNvSpPr txBox="1"/>
          <p:nvPr/>
        </p:nvSpPr>
        <p:spPr bwMode="gray">
          <a:xfrm>
            <a:off x="467249" y="4068535"/>
            <a:ext cx="3990447" cy="5453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800">
              <a:defRPr/>
            </a:pPr>
            <a:r>
              <a:rPr lang="en-GB" sz="1200" b="1" dirty="0">
                <a:solidFill>
                  <a:srgbClr val="FFFFFF"/>
                </a:solidFill>
                <a:latin typeface="Arial" panose="020B0604020202020204"/>
                <a:cs typeface="Arial"/>
              </a:rPr>
              <a:t>Mission Co-leads: </a:t>
            </a:r>
          </a:p>
          <a:p>
            <a:pPr defTabSz="685800"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/>
                <a:cs typeface="Arial"/>
              </a:rPr>
              <a:t>Sarah Cary (LB Enfield)</a:t>
            </a:r>
          </a:p>
          <a:p>
            <a:pPr defTabSz="685800"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/>
                <a:cs typeface="Arial"/>
              </a:rPr>
              <a:t>Patrick Dubeck (GLA)</a:t>
            </a:r>
            <a:endParaRPr lang="en-GB" sz="1200" b="1" i="1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2F1705-0580-A243-9FB8-FB1F59DDA372}"/>
              </a:ext>
            </a:extLst>
          </p:cNvPr>
          <p:cNvSpPr txBox="1"/>
          <p:nvPr/>
        </p:nvSpPr>
        <p:spPr bwMode="gray">
          <a:xfrm>
            <a:off x="467249" y="4769362"/>
            <a:ext cx="3990447" cy="6535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685800">
              <a:defRPr/>
            </a:pPr>
            <a:r>
              <a:rPr lang="en-GB" sz="1200" b="1">
                <a:solidFill>
                  <a:srgbClr val="FFFFFF"/>
                </a:solidFill>
                <a:latin typeface="Arial" panose="020B0604020202020204"/>
                <a:cs typeface="Arial"/>
              </a:rPr>
              <a:t>Lead by locally defined partnerships - </a:t>
            </a:r>
            <a:r>
              <a:rPr lang="en-GB" sz="1200">
                <a:solidFill>
                  <a:srgbClr val="FFFFFF"/>
                </a:solidFill>
                <a:latin typeface="Arial" panose="020B0604020202020204"/>
                <a:cs typeface="Arial"/>
              </a:rPr>
              <a:t>involving property interests, businesses, diverse community groups and local anchor institutions, supported by London Boroughs, London Councils and the GLA group and a newly formed multi sector / diverse interest advocates group. 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xmlns="" id="{B8E3E682-C1E2-504E-9F19-5D1D4104CF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250" y="2129876"/>
            <a:ext cx="5852651" cy="307587"/>
          </a:xfrm>
        </p:spPr>
        <p:txBody>
          <a:bodyPr/>
          <a:lstStyle/>
          <a:p>
            <a:r>
              <a:rPr lang="en-GB" sz="2000" spc="-15" dirty="0">
                <a:solidFill>
                  <a:schemeClr val="bg1"/>
                </a:solidFill>
                <a:ea typeface="Aktiv Grotesk" panose="020B0504020202020204" pitchFamily="34" charset="0"/>
              </a:rPr>
              <a:t>Mission Leads, Organisations and Approach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9C3E6C2-D156-AE4C-8440-8F8B73A1FC76}"/>
              </a:ext>
            </a:extLst>
          </p:cNvPr>
          <p:cNvCxnSpPr>
            <a:cxnSpLocks/>
          </p:cNvCxnSpPr>
          <p:nvPr/>
        </p:nvCxnSpPr>
        <p:spPr>
          <a:xfrm>
            <a:off x="467250" y="2520212"/>
            <a:ext cx="3990449" cy="0"/>
          </a:xfrm>
          <a:prstGeom prst="line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D6E5E27-44F9-FA4B-9736-8AE8A98A9FF7}"/>
              </a:ext>
            </a:extLst>
          </p:cNvPr>
          <p:cNvCxnSpPr>
            <a:cxnSpLocks/>
          </p:cNvCxnSpPr>
          <p:nvPr/>
        </p:nvCxnSpPr>
        <p:spPr>
          <a:xfrm>
            <a:off x="467250" y="2520212"/>
            <a:ext cx="8209501" cy="0"/>
          </a:xfrm>
          <a:prstGeom prst="line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74A6D859-7436-B340-8EAA-C1A37529DCDA}"/>
              </a:ext>
            </a:extLst>
          </p:cNvPr>
          <p:cNvCxnSpPr>
            <a:cxnSpLocks/>
          </p:cNvCxnSpPr>
          <p:nvPr/>
        </p:nvCxnSpPr>
        <p:spPr>
          <a:xfrm>
            <a:off x="4686301" y="6889592"/>
            <a:ext cx="399044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 Placeholder 5">
            <a:extLst>
              <a:ext uri="{FF2B5EF4-FFF2-40B4-BE49-F238E27FC236}">
                <a16:creationId xmlns:a16="http://schemas.microsoft.com/office/drawing/2014/main" xmlns="" id="{200F01DE-58E8-504B-A89F-012960A6C2DB}"/>
              </a:ext>
            </a:extLst>
          </p:cNvPr>
          <p:cNvSpPr txBox="1">
            <a:spLocks/>
          </p:cNvSpPr>
          <p:nvPr/>
        </p:nvSpPr>
        <p:spPr>
          <a:xfrm>
            <a:off x="467258" y="2657596"/>
            <a:ext cx="2625848" cy="270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2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GB" sz="1600">
                <a:solidFill>
                  <a:srgbClr val="FFFFFF"/>
                </a:solidFill>
                <a:cs typeface="Arial"/>
              </a:rPr>
              <a:t>Mission</a:t>
            </a:r>
            <a:endParaRPr lang="en-GB" sz="1600" spc="-8">
              <a:solidFill>
                <a:srgbClr val="FFFFFF"/>
              </a:solidFill>
              <a:ea typeface="Aktiv Grotesk" panose="020B0504020202020204" pitchFamily="34" charset="0"/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xmlns="" id="{B4AE65D7-98BA-2B45-8E5A-A495F76DDFDF}"/>
              </a:ext>
            </a:extLst>
          </p:cNvPr>
          <p:cNvSpPr txBox="1">
            <a:spLocks/>
          </p:cNvSpPr>
          <p:nvPr/>
        </p:nvSpPr>
        <p:spPr>
          <a:xfrm>
            <a:off x="4686301" y="2657596"/>
            <a:ext cx="3231572" cy="270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2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GB" sz="1600">
                <a:solidFill>
                  <a:srgbClr val="FFFFFF"/>
                </a:solidFill>
                <a:cs typeface="Arial"/>
              </a:rPr>
              <a:t>Approach</a:t>
            </a:r>
            <a:endParaRPr lang="en-GB" sz="1600" spc="-8">
              <a:solidFill>
                <a:srgbClr val="FFFFFF"/>
              </a:solidFill>
              <a:ea typeface="Aktiv Grotesk" panose="020B050402020202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22149FA-32EA-C541-9F9F-3197A3EF615C}"/>
              </a:ext>
            </a:extLst>
          </p:cNvPr>
          <p:cNvCxnSpPr>
            <a:cxnSpLocks/>
          </p:cNvCxnSpPr>
          <p:nvPr/>
        </p:nvCxnSpPr>
        <p:spPr>
          <a:xfrm>
            <a:off x="467251" y="2987806"/>
            <a:ext cx="399044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B6E00296-1066-A74A-9987-2660159E8CEA}"/>
              </a:ext>
            </a:extLst>
          </p:cNvPr>
          <p:cNvCxnSpPr>
            <a:cxnSpLocks/>
          </p:cNvCxnSpPr>
          <p:nvPr/>
        </p:nvCxnSpPr>
        <p:spPr>
          <a:xfrm>
            <a:off x="4686301" y="2987806"/>
            <a:ext cx="399044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1299D7C-0A1A-9A4F-A1DA-40E43FE768A2}"/>
              </a:ext>
            </a:extLst>
          </p:cNvPr>
          <p:cNvSpPr txBox="1"/>
          <p:nvPr/>
        </p:nvSpPr>
        <p:spPr bwMode="gray">
          <a:xfrm>
            <a:off x="4686300" y="3128514"/>
            <a:ext cx="3990442" cy="6166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685800">
              <a:defRPr/>
            </a:pPr>
            <a:r>
              <a:rPr lang="en-GB" sz="1200" b="1" dirty="0">
                <a:solidFill>
                  <a:srgbClr val="FFFFFF"/>
                </a:solidFill>
                <a:latin typeface="Arial" panose="020B0604020202020204"/>
                <a:cs typeface="Arial"/>
              </a:rPr>
              <a:t>We propose to achieve the mission </a:t>
            </a:r>
            <a:r>
              <a:rPr lang="en-GB" sz="1200" dirty="0">
                <a:solidFill>
                  <a:srgbClr val="FFFFFF"/>
                </a:solidFill>
                <a:latin typeface="Arial" panose="020B0604020202020204"/>
                <a:cs typeface="Arial"/>
              </a:rPr>
              <a:t>by fostering local engagement, partnership formation and a culture of ideas, experimentation and invention across the city to deliver inclusive, exemplar High Street projects in every borough. </a:t>
            </a:r>
          </a:p>
          <a:p>
            <a:pPr defTabSz="685800">
              <a:defRPr/>
            </a:pPr>
            <a:endParaRPr lang="en-GB" sz="1200" dirty="0">
              <a:solidFill>
                <a:srgbClr val="FFFFFF"/>
              </a:solidFill>
              <a:latin typeface="Arial" panose="020B0604020202020204"/>
              <a:cs typeface="Arial"/>
            </a:endParaRPr>
          </a:p>
          <a:p>
            <a:pPr defTabSz="685800">
              <a:lnSpc>
                <a:spcPts val="1275"/>
              </a:lnSpc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/>
                <a:cs typeface="Arial"/>
              </a:rPr>
              <a:t>This will be supported by enabling funds, expert advice and best practice sharing. We will develop tools that respond to recent  planning and licensing changes and </a:t>
            </a:r>
            <a:r>
              <a:rPr lang="en-US" sz="1200" spc="-15" dirty="0">
                <a:solidFill>
                  <a:srgbClr val="FFFFFF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plan for, safeguard and directly deliver a diverse, resilient and thriving mix of High street and town </a:t>
            </a:r>
            <a:r>
              <a:rPr lang="en-US" sz="1200" spc="-15" dirty="0" err="1">
                <a:solidFill>
                  <a:srgbClr val="FFFFFF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centre</a:t>
            </a:r>
            <a:r>
              <a:rPr lang="en-US" sz="1200" spc="-15" dirty="0">
                <a:solidFill>
                  <a:srgbClr val="FFFFFF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 activity within easy reach of all Londoners and at all times of day and night.</a:t>
            </a:r>
          </a:p>
          <a:p>
            <a:pPr defTabSz="685800">
              <a:defRPr/>
            </a:pPr>
            <a:endParaRPr lang="en-GB" sz="1200" dirty="0">
              <a:solidFill>
                <a:srgbClr val="FFFFFF"/>
              </a:solidFill>
              <a:latin typeface="Arial" panose="020B0604020202020204"/>
              <a:cs typeface="Arial"/>
            </a:endParaRPr>
          </a:p>
          <a:p>
            <a:pPr defTabSz="685800">
              <a:defRPr/>
            </a:pPr>
            <a:r>
              <a:rPr lang="en-GB" sz="1200" dirty="0">
                <a:solidFill>
                  <a:srgbClr val="FFFFFF"/>
                </a:solidFill>
                <a:latin typeface="Arial" panose="020B0604020202020204"/>
                <a:cs typeface="Arial"/>
              </a:rPr>
              <a:t>All the while, we will be making the case for London's receipt of a fair share of Government resources available for high streets and town centres. Major Mayoral investments especially Housing and Transport will be harnessed to support local economic recovery objectives.</a:t>
            </a:r>
            <a:endParaRPr lang="en-GB" sz="1200" dirty="0">
              <a:solidFill>
                <a:srgbClr val="FFFFFF"/>
              </a:solidFill>
              <a:latin typeface="Arial" panose="020B0604020202020204"/>
              <a:ea typeface="+mn-lt"/>
              <a:cs typeface="Arial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0864FFE2-8849-4FDE-8A74-664885102D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1600">
              <a:solidFill>
                <a:srgbClr val="353E43"/>
              </a:solidFill>
              <a:latin typeface="Arial" panose="020B060402020202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AF5C61-D705-4E98-BEC0-F789D733A1EB}"/>
              </a:ext>
            </a:extLst>
          </p:cNvPr>
          <p:cNvSpPr/>
          <p:nvPr/>
        </p:nvSpPr>
        <p:spPr>
          <a:xfrm>
            <a:off x="4478705" y="3290500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1600">
                <a:solidFill>
                  <a:srgbClr val="353E43"/>
                </a:solidFill>
                <a:latin typeface="Arial" panose="020B06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D12DEFC-7DE2-144E-A287-107D8FE5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93" y="1400645"/>
            <a:ext cx="5612710" cy="307587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spc="143" dirty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A GREEN NEW DEAL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E7015F0-8F51-B147-BAE0-1C78DAFC5FED}"/>
              </a:ext>
            </a:extLst>
          </p:cNvPr>
          <p:cNvCxnSpPr>
            <a:cxnSpLocks/>
          </p:cNvCxnSpPr>
          <p:nvPr/>
        </p:nvCxnSpPr>
        <p:spPr>
          <a:xfrm>
            <a:off x="506873" y="1323976"/>
            <a:ext cx="0" cy="411956"/>
          </a:xfrm>
          <a:prstGeom prst="line">
            <a:avLst/>
          </a:prstGeom>
          <a:ln w="76200">
            <a:solidFill>
              <a:srgbClr val="B1DEC8"/>
            </a:solidFill>
            <a:tailEnd type="non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1C2734-5662-2044-8E1D-6B4DE38C3C6E}"/>
              </a:ext>
            </a:extLst>
          </p:cNvPr>
          <p:cNvSpPr txBox="1"/>
          <p:nvPr/>
        </p:nvSpPr>
        <p:spPr bwMode="gray">
          <a:xfrm>
            <a:off x="467250" y="3132367"/>
            <a:ext cx="3990442" cy="542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685800">
              <a:lnSpc>
                <a:spcPts val="1627"/>
              </a:lnSpc>
              <a:defRPr/>
            </a:pPr>
            <a:r>
              <a:rPr lang="en-US" i="1" spc="-53" dirty="0">
                <a:solidFill>
                  <a:srgbClr val="FFFFFF"/>
                </a:solidFill>
                <a:latin typeface="Arial" panose="020B0604020202020204" pitchFamily="34" charset="0"/>
                <a:ea typeface="Aktiv Grotesk Medium" panose="020B0504020202020204" pitchFamily="34" charset="0"/>
                <a:cs typeface="Arial" panose="020B0604020202020204" pitchFamily="34" charset="0"/>
              </a:rPr>
              <a:t>Tackle the climate and ecological emergencies and improve air quality by doubling the size of London's green economy by 2030 to accelerate job creation for all.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4F2D35E-1F37-1242-95A2-2A8633F965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69485" y="913510"/>
            <a:ext cx="1625300" cy="16253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4289A38-92DB-AB46-B618-6FB4D8FEA16A}"/>
              </a:ext>
            </a:extLst>
          </p:cNvPr>
          <p:cNvCxnSpPr>
            <a:cxnSpLocks/>
          </p:cNvCxnSpPr>
          <p:nvPr/>
        </p:nvCxnSpPr>
        <p:spPr>
          <a:xfrm>
            <a:off x="467242" y="4143154"/>
            <a:ext cx="399044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2F1705-0580-A243-9FB8-FB1F59DDA372}"/>
              </a:ext>
            </a:extLst>
          </p:cNvPr>
          <p:cNvSpPr txBox="1"/>
          <p:nvPr/>
        </p:nvSpPr>
        <p:spPr bwMode="gray">
          <a:xfrm>
            <a:off x="467244" y="4126914"/>
            <a:ext cx="3990447" cy="653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800">
              <a:defRPr/>
            </a:pPr>
            <a:endParaRPr lang="en-GB" sz="1400" b="1" dirty="0">
              <a:solidFill>
                <a:srgbClr val="FFFFFF"/>
              </a:solidFill>
              <a:latin typeface="Arial" panose="020B0604020202020204"/>
              <a:cs typeface="Arial"/>
            </a:endParaRPr>
          </a:p>
          <a:p>
            <a:pPr defTabSz="685800">
              <a:defRPr/>
            </a:pPr>
            <a:r>
              <a:rPr lang="en-GB" sz="1400" b="1" dirty="0">
                <a:solidFill>
                  <a:srgbClr val="FFFFFF"/>
                </a:solidFill>
                <a:latin typeface="Arial" panose="020B0604020202020204"/>
                <a:cs typeface="Arial"/>
              </a:rPr>
              <a:t>Lead Organisations &amp; Partners: </a:t>
            </a:r>
          </a:p>
          <a:p>
            <a:pPr defTabSz="685800">
              <a:defRPr/>
            </a:pPr>
            <a:r>
              <a:rPr lang="en-GB" sz="1400" dirty="0">
                <a:solidFill>
                  <a:srgbClr val="FFFFFF"/>
                </a:solidFill>
                <a:latin typeface="Arial" panose="020B0604020202020204"/>
                <a:cs typeface="Arial"/>
              </a:rPr>
              <a:t>Convening a Green New Deal Advisory Panel and co-designing action plans with delivery </a:t>
            </a:r>
            <a:r>
              <a:rPr lang="en-GB" sz="1400" dirty="0">
                <a:solidFill>
                  <a:schemeClr val="bg1"/>
                </a:solidFill>
                <a:latin typeface="Arial" panose="020B0604020202020204"/>
                <a:cs typeface="Arial"/>
              </a:rPr>
              <a:t>partners through 'deep dive' workshops. 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anose="020B0604020202020204"/>
                <a:cs typeface="Arial"/>
              </a:rPr>
              <a:t>Three aimed for Winter 2021: Retrofit, Zero Emission Zones and Enhance green spaces and resilience.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9C3E6C2-D156-AE4C-8440-8F8B73A1FC76}"/>
              </a:ext>
            </a:extLst>
          </p:cNvPr>
          <p:cNvCxnSpPr>
            <a:cxnSpLocks/>
          </p:cNvCxnSpPr>
          <p:nvPr/>
        </p:nvCxnSpPr>
        <p:spPr>
          <a:xfrm>
            <a:off x="467250" y="2520212"/>
            <a:ext cx="3990449" cy="0"/>
          </a:xfrm>
          <a:prstGeom prst="line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D6E5E27-44F9-FA4B-9736-8AE8A98A9FF7}"/>
              </a:ext>
            </a:extLst>
          </p:cNvPr>
          <p:cNvCxnSpPr>
            <a:cxnSpLocks/>
          </p:cNvCxnSpPr>
          <p:nvPr/>
        </p:nvCxnSpPr>
        <p:spPr>
          <a:xfrm>
            <a:off x="467250" y="2520212"/>
            <a:ext cx="8209501" cy="0"/>
          </a:xfrm>
          <a:prstGeom prst="line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74A6D859-7436-B340-8EAA-C1A37529DCDA}"/>
              </a:ext>
            </a:extLst>
          </p:cNvPr>
          <p:cNvCxnSpPr>
            <a:cxnSpLocks/>
          </p:cNvCxnSpPr>
          <p:nvPr/>
        </p:nvCxnSpPr>
        <p:spPr>
          <a:xfrm>
            <a:off x="4686301" y="6889592"/>
            <a:ext cx="399044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 Placeholder 5">
            <a:extLst>
              <a:ext uri="{FF2B5EF4-FFF2-40B4-BE49-F238E27FC236}">
                <a16:creationId xmlns:a16="http://schemas.microsoft.com/office/drawing/2014/main" xmlns="" id="{200F01DE-58E8-504B-A89F-012960A6C2DB}"/>
              </a:ext>
            </a:extLst>
          </p:cNvPr>
          <p:cNvSpPr txBox="1">
            <a:spLocks/>
          </p:cNvSpPr>
          <p:nvPr/>
        </p:nvSpPr>
        <p:spPr>
          <a:xfrm>
            <a:off x="467258" y="2657596"/>
            <a:ext cx="2625848" cy="270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2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GB" sz="1800">
                <a:solidFill>
                  <a:srgbClr val="FFFFFF"/>
                </a:solidFill>
                <a:cs typeface="Arial"/>
              </a:rPr>
              <a:t>Mission</a:t>
            </a:r>
            <a:endParaRPr lang="en-GB" sz="1800" spc="-8">
              <a:solidFill>
                <a:srgbClr val="FFFFFF"/>
              </a:solidFill>
              <a:ea typeface="Aktiv Grotesk" panose="020B0504020202020204" pitchFamily="34" charset="0"/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xmlns="" id="{B4AE65D7-98BA-2B45-8E5A-A495F76DDFDF}"/>
              </a:ext>
            </a:extLst>
          </p:cNvPr>
          <p:cNvSpPr txBox="1">
            <a:spLocks/>
          </p:cNvSpPr>
          <p:nvPr/>
        </p:nvSpPr>
        <p:spPr>
          <a:xfrm>
            <a:off x="4686301" y="2657596"/>
            <a:ext cx="3231572" cy="270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2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GB" sz="1800">
                <a:solidFill>
                  <a:srgbClr val="FFFFFF"/>
                </a:solidFill>
                <a:cs typeface="Arial"/>
              </a:rPr>
              <a:t>Approach</a:t>
            </a:r>
            <a:endParaRPr lang="en-GB" sz="1800" spc="-8">
              <a:solidFill>
                <a:srgbClr val="FFFFFF"/>
              </a:solidFill>
              <a:ea typeface="Aktiv Grotesk" panose="020B050402020202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22149FA-32EA-C541-9F9F-3197A3EF615C}"/>
              </a:ext>
            </a:extLst>
          </p:cNvPr>
          <p:cNvCxnSpPr>
            <a:cxnSpLocks/>
          </p:cNvCxnSpPr>
          <p:nvPr/>
        </p:nvCxnSpPr>
        <p:spPr>
          <a:xfrm>
            <a:off x="467251" y="2987806"/>
            <a:ext cx="399044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B6E00296-1066-A74A-9987-2660159E8CEA}"/>
              </a:ext>
            </a:extLst>
          </p:cNvPr>
          <p:cNvCxnSpPr>
            <a:cxnSpLocks/>
          </p:cNvCxnSpPr>
          <p:nvPr/>
        </p:nvCxnSpPr>
        <p:spPr>
          <a:xfrm>
            <a:off x="4686301" y="2987806"/>
            <a:ext cx="399044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1299D7C-0A1A-9A4F-A1DA-40E43FE768A2}"/>
              </a:ext>
            </a:extLst>
          </p:cNvPr>
          <p:cNvSpPr txBox="1"/>
          <p:nvPr/>
        </p:nvSpPr>
        <p:spPr bwMode="gray">
          <a:xfrm>
            <a:off x="4686300" y="3128514"/>
            <a:ext cx="3990442" cy="2622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800">
              <a:defRPr/>
            </a:pPr>
            <a:r>
              <a:rPr lang="en-GB" sz="1400" b="1">
                <a:solidFill>
                  <a:srgbClr val="FFFFFF"/>
                </a:solidFill>
                <a:latin typeface="Arial" panose="020B0604020202020204"/>
                <a:cs typeface="Arial"/>
              </a:rPr>
              <a:t>We propose to achieve the mission </a:t>
            </a:r>
            <a:r>
              <a:rPr lang="en-GB" sz="1400">
                <a:solidFill>
                  <a:srgbClr val="FFFFFF"/>
                </a:solidFill>
                <a:latin typeface="Arial" panose="020B0604020202020204"/>
                <a:cs typeface="Arial"/>
              </a:rPr>
              <a:t>through large scale transformation by 2030, requiring new approaches, greater coordination, faster action, citizen buy-in, the devolution of powers and funding from national government, and substantial flows of private sector capital. </a:t>
            </a:r>
          </a:p>
          <a:p>
            <a:pPr defTabSz="685800">
              <a:defRPr/>
            </a:pPr>
            <a:endParaRPr lang="en-GB" sz="1400">
              <a:solidFill>
                <a:srgbClr val="FFFFFF"/>
              </a:solidFill>
              <a:latin typeface="Arial" panose="020B0604020202020204"/>
              <a:cs typeface="Arial"/>
            </a:endParaRPr>
          </a:p>
          <a:p>
            <a:pPr defTabSz="685800">
              <a:defRPr/>
            </a:pPr>
            <a:r>
              <a:rPr lang="en-GB" sz="1400" b="1">
                <a:solidFill>
                  <a:schemeClr val="bg1"/>
                </a:solidFill>
                <a:cs typeface="Arial"/>
              </a:rPr>
              <a:t>Three key themes to deliver projects </a:t>
            </a:r>
          </a:p>
          <a:p>
            <a:r>
              <a:rPr lang="en-GB" sz="1400">
                <a:solidFill>
                  <a:schemeClr val="bg1"/>
                </a:solidFill>
                <a:cs typeface="Arial"/>
              </a:rPr>
              <a:t>1) decarbonise and transform the built environment;</a:t>
            </a:r>
          </a:p>
          <a:p>
            <a:r>
              <a:rPr lang="en-GB" sz="1400">
                <a:solidFill>
                  <a:schemeClr val="bg1"/>
                </a:solidFill>
                <a:cs typeface="Arial"/>
              </a:rPr>
              <a:t>2) green London’s transport and public realm;</a:t>
            </a:r>
          </a:p>
          <a:p>
            <a:r>
              <a:rPr lang="en-GB" sz="1400">
                <a:solidFill>
                  <a:schemeClr val="bg1"/>
                </a:solidFill>
                <a:cs typeface="Arial"/>
              </a:rPr>
              <a:t>3) mobilise new finance and support green jobs, skills and lifestyles. </a:t>
            </a:r>
            <a:endParaRPr lang="en-GB" sz="1400">
              <a:solidFill>
                <a:schemeClr val="bg1"/>
              </a:solidFill>
            </a:endParaRPr>
          </a:p>
          <a:p>
            <a:pPr defTabSz="685800">
              <a:defRPr/>
            </a:pPr>
            <a:endParaRPr lang="en-GB" sz="1400">
              <a:solidFill>
                <a:srgbClr val="FFFFFF"/>
              </a:solidFill>
              <a:latin typeface="Arial" panose="020B0604020202020204"/>
              <a:cs typeface="Arial"/>
            </a:endParaRPr>
          </a:p>
          <a:p>
            <a:pPr defTabSz="685800">
              <a:defRPr/>
            </a:pPr>
            <a:endParaRPr lang="en-GB" sz="1400">
              <a:solidFill>
                <a:srgbClr val="FFFFFF"/>
              </a:solidFill>
              <a:latin typeface="Arial" panose="020B0604020202020204"/>
              <a:cs typeface="Arial"/>
            </a:endParaRPr>
          </a:p>
          <a:p>
            <a:pPr marL="214313" indent="-214313" defTabSz="685800">
              <a:buFontTx/>
              <a:buChar char="-"/>
              <a:defRPr/>
            </a:pPr>
            <a:endParaRPr lang="en-GB" sz="1400">
              <a:solidFill>
                <a:srgbClr val="FFFFFF"/>
              </a:solidFill>
              <a:latin typeface="Arial" panose="020B0604020202020204"/>
              <a:cs typeface="Arial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B340C868-C261-435F-94B8-659365F510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249" y="2129876"/>
            <a:ext cx="6369318" cy="307587"/>
          </a:xfrm>
        </p:spPr>
        <p:txBody>
          <a:bodyPr/>
          <a:lstStyle/>
          <a:p>
            <a:r>
              <a:rPr lang="en-GB" sz="2400" spc="-15" dirty="0">
                <a:solidFill>
                  <a:schemeClr val="bg1"/>
                </a:solidFill>
                <a:ea typeface="Aktiv Grotesk" panose="020B0504020202020204" pitchFamily="34" charset="0"/>
              </a:rPr>
              <a:t>Mission Leads, Organisations and Approach</a:t>
            </a:r>
          </a:p>
        </p:txBody>
      </p:sp>
    </p:spTree>
    <p:extLst>
      <p:ext uri="{BB962C8B-B14F-4D97-AF65-F5344CB8AC3E}">
        <p14:creationId xmlns:p14="http://schemas.microsoft.com/office/powerpoint/2010/main" val="169521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8F1C450-14AF-4423-9664-728156484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F340097-DCA3-40E6-9250-598B626EE5F6}"/>
              </a:ext>
            </a:extLst>
          </p:cNvPr>
          <p:cNvSpPr txBox="1">
            <a:spLocks/>
          </p:cNvSpPr>
          <p:nvPr/>
        </p:nvSpPr>
        <p:spPr bwMode="auto">
          <a:xfrm>
            <a:off x="759069" y="2051540"/>
            <a:ext cx="7886700" cy="44413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264"/>
              </a:spcAft>
              <a:buClr>
                <a:srgbClr val="35195D"/>
              </a:buClr>
              <a:buFont typeface="Times" pitchFamily="-65" charset="0"/>
              <a:buNone/>
              <a:defRPr sz="1800" b="0" i="0">
                <a:solidFill>
                  <a:srgbClr val="FAF8FA"/>
                </a:solidFill>
                <a:latin typeface="ITC Officina Sans Book"/>
                <a:ea typeface="+mn-ea"/>
                <a:cs typeface="ITC Officina Sans Book"/>
              </a:defRPr>
            </a:lvl1pPr>
            <a:lvl2pPr marL="56832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2pPr>
            <a:lvl3pPr marL="957263" indent="-198438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3pPr>
            <a:lvl4pPr marL="133667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4pPr>
            <a:lvl5pPr marL="1716088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5pPr>
            <a:lvl6pPr marL="21732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6pPr>
            <a:lvl7pPr marL="26304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7pPr>
            <a:lvl8pPr marL="30876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8pPr>
            <a:lvl9pPr marL="35448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GB" sz="2200" b="1" dirty="0">
                <a:solidFill>
                  <a:schemeClr val="tx1"/>
                </a:solidFill>
              </a:rPr>
              <a:t>Key moments: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‘London Local Government Climate Leaders’ Roundtable’	March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Joint interventions on Net Zero Strategy – </a:t>
            </a:r>
            <a:r>
              <a:rPr lang="en-GB" sz="2200" i="1" dirty="0">
                <a:solidFill>
                  <a:schemeClr val="tx1"/>
                </a:solidFill>
              </a:rPr>
              <a:t>TBC</a:t>
            </a:r>
            <a:r>
              <a:rPr lang="en-GB" sz="2200" dirty="0">
                <a:solidFill>
                  <a:schemeClr val="tx1"/>
                </a:solidFill>
              </a:rPr>
              <a:t> 			Mar-Jun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London Climate Action Week						  26 June – 4 July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‘London Climate Leaders’ pre-COP’					      Jun – Oct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Engagement with departments on Spending Review	     May – Oct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Joint interventions on Spending Review			May – Oct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COP26 									1 – 11 Nov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4841539-F0BE-4FCD-A2E2-7FD127DCEE23}"/>
              </a:ext>
            </a:extLst>
          </p:cNvPr>
          <p:cNvSpPr txBox="1">
            <a:spLocks/>
          </p:cNvSpPr>
          <p:nvPr/>
        </p:nvSpPr>
        <p:spPr>
          <a:xfrm>
            <a:off x="628650" y="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/>
              <a:t>Advocacy and comms</a:t>
            </a:r>
          </a:p>
        </p:txBody>
      </p:sp>
    </p:spTree>
    <p:extLst>
      <p:ext uri="{BB962C8B-B14F-4D97-AF65-F5344CB8AC3E}">
        <p14:creationId xmlns:p14="http://schemas.microsoft.com/office/powerpoint/2010/main" val="2492257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AAD636-E7F9-48EB-B5DB-4997A2D8D18D}"/>
              </a:ext>
            </a:extLst>
          </p:cNvPr>
          <p:cNvSpPr/>
          <p:nvPr/>
        </p:nvSpPr>
        <p:spPr>
          <a:xfrm>
            <a:off x="1" y="4073744"/>
            <a:ext cx="2560782" cy="7051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C583A99-8F1A-4C31-96A1-3599936B24A9}"/>
              </a:ext>
            </a:extLst>
          </p:cNvPr>
          <p:cNvSpPr/>
          <p:nvPr/>
        </p:nvSpPr>
        <p:spPr>
          <a:xfrm>
            <a:off x="0" y="3089345"/>
            <a:ext cx="3356961" cy="9295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F5B488-C8A7-42BE-B9CC-38560A365AF0}"/>
              </a:ext>
            </a:extLst>
          </p:cNvPr>
          <p:cNvSpPr/>
          <p:nvPr/>
        </p:nvSpPr>
        <p:spPr>
          <a:xfrm>
            <a:off x="0" y="2306941"/>
            <a:ext cx="3316180" cy="723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7523D13-1CA8-4A15-BCDC-52156D300822}"/>
              </a:ext>
            </a:extLst>
          </p:cNvPr>
          <p:cNvCxnSpPr>
            <a:cxnSpLocks/>
          </p:cNvCxnSpPr>
          <p:nvPr/>
        </p:nvCxnSpPr>
        <p:spPr>
          <a:xfrm flipV="1">
            <a:off x="4125442" y="2951608"/>
            <a:ext cx="0" cy="312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3245093-598B-4900-9BA3-FA2EB2ADE82C}"/>
              </a:ext>
            </a:extLst>
          </p:cNvPr>
          <p:cNvSpPr/>
          <p:nvPr/>
        </p:nvSpPr>
        <p:spPr>
          <a:xfrm>
            <a:off x="5749118" y="2318235"/>
            <a:ext cx="1623477" cy="657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Leaders Committee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28E07B0-69E2-4EA5-A10E-7B2A85B91DCE}"/>
              </a:ext>
            </a:extLst>
          </p:cNvPr>
          <p:cNvSpPr/>
          <p:nvPr/>
        </p:nvSpPr>
        <p:spPr>
          <a:xfrm>
            <a:off x="5749118" y="3190341"/>
            <a:ext cx="1623478" cy="657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Transport and Environment Committee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275FDA4-BA6D-4250-AEF2-C2489727838D}"/>
              </a:ext>
            </a:extLst>
          </p:cNvPr>
          <p:cNvSpPr/>
          <p:nvPr/>
        </p:nvSpPr>
        <p:spPr>
          <a:xfrm>
            <a:off x="3097243" y="3178876"/>
            <a:ext cx="2063579" cy="648643"/>
          </a:xfrm>
          <a:prstGeom prst="roundRect">
            <a:avLst/>
          </a:prstGeom>
          <a:solidFill>
            <a:srgbClr val="84A2D8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Cross-Director climate coordination group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CC9800C6-DA09-40CE-A10B-B0A7B7BD2189}"/>
              </a:ext>
            </a:extLst>
          </p:cNvPr>
          <p:cNvCxnSpPr>
            <a:cxnSpLocks/>
          </p:cNvCxnSpPr>
          <p:nvPr/>
        </p:nvCxnSpPr>
        <p:spPr>
          <a:xfrm flipH="1" flipV="1">
            <a:off x="6560853" y="2975556"/>
            <a:ext cx="2" cy="20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1A085BAF-F770-4ACB-9113-4FE1714DC8DB}"/>
              </a:ext>
            </a:extLst>
          </p:cNvPr>
          <p:cNvCxnSpPr>
            <a:cxnSpLocks/>
          </p:cNvCxnSpPr>
          <p:nvPr/>
        </p:nvCxnSpPr>
        <p:spPr>
          <a:xfrm flipV="1">
            <a:off x="3518663" y="3837955"/>
            <a:ext cx="0" cy="312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D294693-3559-4FD1-A9B4-F802E1AC5DA7}"/>
              </a:ext>
            </a:extLst>
          </p:cNvPr>
          <p:cNvSpPr/>
          <p:nvPr/>
        </p:nvSpPr>
        <p:spPr>
          <a:xfrm>
            <a:off x="172011" y="5294400"/>
            <a:ext cx="1199589" cy="7231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#1 Retrofit London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E8D9B332-F5D4-4D06-8DBB-C4DAAFDBB9CB}"/>
              </a:ext>
            </a:extLst>
          </p:cNvPr>
          <p:cNvSpPr/>
          <p:nvPr/>
        </p:nvSpPr>
        <p:spPr>
          <a:xfrm>
            <a:off x="1456037" y="5277715"/>
            <a:ext cx="1195328" cy="7140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#2 Low carbon development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57EC6E4-BC63-4553-9578-6D6B047E424D}"/>
              </a:ext>
            </a:extLst>
          </p:cNvPr>
          <p:cNvSpPr/>
          <p:nvPr/>
        </p:nvSpPr>
        <p:spPr>
          <a:xfrm>
            <a:off x="2736228" y="5277920"/>
            <a:ext cx="1195328" cy="723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#3 Low carbon transport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5BD2655-8F50-4E81-9C2F-A8EA888347B4}"/>
              </a:ext>
            </a:extLst>
          </p:cNvPr>
          <p:cNvSpPr/>
          <p:nvPr/>
        </p:nvSpPr>
        <p:spPr>
          <a:xfrm>
            <a:off x="4000073" y="5283241"/>
            <a:ext cx="1195328" cy="7178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#4 Renewable energy for London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A2085BC-C02D-40D1-8D4B-8CCC4E286BA6}"/>
              </a:ext>
            </a:extLst>
          </p:cNvPr>
          <p:cNvSpPr/>
          <p:nvPr/>
        </p:nvSpPr>
        <p:spPr>
          <a:xfrm>
            <a:off x="5263918" y="5274479"/>
            <a:ext cx="1195328" cy="7173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#5 Reducing consumption emissions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2FC1EFC-5153-48BF-B609-8C9AD3A10309}"/>
              </a:ext>
            </a:extLst>
          </p:cNvPr>
          <p:cNvSpPr/>
          <p:nvPr/>
        </p:nvSpPr>
        <p:spPr>
          <a:xfrm>
            <a:off x="6527763" y="5277715"/>
            <a:ext cx="1255999" cy="7031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#6 Building the green economy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9392C33-2C1B-485C-93CF-5750777EDA31}"/>
              </a:ext>
            </a:extLst>
          </p:cNvPr>
          <p:cNvSpPr/>
          <p:nvPr/>
        </p:nvSpPr>
        <p:spPr>
          <a:xfrm>
            <a:off x="7874298" y="5277715"/>
            <a:ext cx="1226109" cy="7031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#7 Creating a resilient and green London</a:t>
            </a:r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xmlns="" id="{3EAF26AC-83BB-4BD4-9F22-098A77539AAC}"/>
              </a:ext>
            </a:extLst>
          </p:cNvPr>
          <p:cNvSpPr/>
          <p:nvPr/>
        </p:nvSpPr>
        <p:spPr>
          <a:xfrm rot="5400000">
            <a:off x="4393117" y="1114663"/>
            <a:ext cx="335996" cy="799011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4B388EC-EA26-4958-BEC5-E0652CEFFAC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053701" y="4936073"/>
            <a:ext cx="0" cy="34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E64DCCE-D007-4643-8296-7D8DFFEE1832}"/>
              </a:ext>
            </a:extLst>
          </p:cNvPr>
          <p:cNvCxnSpPr/>
          <p:nvPr/>
        </p:nvCxnSpPr>
        <p:spPr>
          <a:xfrm>
            <a:off x="4627323" y="4952607"/>
            <a:ext cx="0" cy="325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C621120-5D8F-475E-BA04-CD9ECF882A0F}"/>
              </a:ext>
            </a:extLst>
          </p:cNvPr>
          <p:cNvCxnSpPr/>
          <p:nvPr/>
        </p:nvCxnSpPr>
        <p:spPr>
          <a:xfrm>
            <a:off x="5833461" y="4941721"/>
            <a:ext cx="0" cy="325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AD25338-61F6-4581-BA76-FEDF7A70114D}"/>
              </a:ext>
            </a:extLst>
          </p:cNvPr>
          <p:cNvCxnSpPr/>
          <p:nvPr/>
        </p:nvCxnSpPr>
        <p:spPr>
          <a:xfrm>
            <a:off x="7114780" y="4958133"/>
            <a:ext cx="0" cy="325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C37C5B2-14FF-49E8-9782-A959D908443B}"/>
              </a:ext>
            </a:extLst>
          </p:cNvPr>
          <p:cNvCxnSpPr/>
          <p:nvPr/>
        </p:nvCxnSpPr>
        <p:spPr>
          <a:xfrm>
            <a:off x="3316180" y="4941721"/>
            <a:ext cx="0" cy="325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FED17B84-829B-49F8-B59B-B1002CACABB1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5160822" y="3503198"/>
            <a:ext cx="588296" cy="15866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526BCC5D-93B5-477A-8888-DD54975D4902}"/>
              </a:ext>
            </a:extLst>
          </p:cNvPr>
          <p:cNvSpPr/>
          <p:nvPr/>
        </p:nvSpPr>
        <p:spPr>
          <a:xfrm>
            <a:off x="146879" y="6147529"/>
            <a:ext cx="1199589" cy="723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LB Enfield + Waltham Forest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Steering Group (Boroughs, Partners)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79F9B8BB-7341-42E4-A1AE-F417F6AFF5E3}"/>
              </a:ext>
            </a:extLst>
          </p:cNvPr>
          <p:cNvSpPr/>
          <p:nvPr/>
        </p:nvSpPr>
        <p:spPr>
          <a:xfrm>
            <a:off x="1456037" y="6145762"/>
            <a:ext cx="1195328" cy="72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LB Hackney and Tower Hamlets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Steering Group (Boroughs, Partners)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07339FAE-E34A-4CB5-9714-7B9DA7462372}"/>
              </a:ext>
            </a:extLst>
          </p:cNvPr>
          <p:cNvSpPr/>
          <p:nvPr/>
        </p:nvSpPr>
        <p:spPr>
          <a:xfrm>
            <a:off x="5280009" y="6145761"/>
            <a:ext cx="1195328" cy="699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LB Harrow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Steering Group (Boroughs, Partners)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DC9A51D7-D2DB-48EC-B58A-AE8F4A80B100}"/>
              </a:ext>
            </a:extLst>
          </p:cNvPr>
          <p:cNvSpPr/>
          <p:nvPr/>
        </p:nvSpPr>
        <p:spPr>
          <a:xfrm>
            <a:off x="7874299" y="6134877"/>
            <a:ext cx="1241588" cy="699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LB Southwark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Steering Group (Boroughs, Partners)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889ED43-7BE2-403C-A472-96DCCA239D90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3067032" y="4692673"/>
            <a:ext cx="0" cy="259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E9F782AC-5793-4F4F-BE63-383060232F88}"/>
              </a:ext>
            </a:extLst>
          </p:cNvPr>
          <p:cNvCxnSpPr>
            <a:cxnSpLocks/>
          </p:cNvCxnSpPr>
          <p:nvPr/>
        </p:nvCxnSpPr>
        <p:spPr>
          <a:xfrm flipV="1">
            <a:off x="4125442" y="3837955"/>
            <a:ext cx="0" cy="1098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2E97C3AB-053F-49C0-BEA2-99810EFA3D2C}"/>
              </a:ext>
            </a:extLst>
          </p:cNvPr>
          <p:cNvSpPr/>
          <p:nvPr/>
        </p:nvSpPr>
        <p:spPr>
          <a:xfrm>
            <a:off x="2735394" y="6155026"/>
            <a:ext cx="1195328" cy="72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RB Kingston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Steering Group (Boroughs, Partners)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314A0E63-2B4E-4F26-B238-8FF8976E473C}"/>
              </a:ext>
            </a:extLst>
          </p:cNvPr>
          <p:cNvSpPr/>
          <p:nvPr/>
        </p:nvSpPr>
        <p:spPr>
          <a:xfrm>
            <a:off x="4000073" y="6140076"/>
            <a:ext cx="1195328" cy="723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LB Islington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Steering Group (Boroughs, Partners)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881180AA-E0C8-4E5B-A2BE-1F94F0E2C597}"/>
              </a:ext>
            </a:extLst>
          </p:cNvPr>
          <p:cNvSpPr/>
          <p:nvPr/>
        </p:nvSpPr>
        <p:spPr>
          <a:xfrm>
            <a:off x="6562374" y="6130812"/>
            <a:ext cx="1195328" cy="699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LB Hounslow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Steering Group (Boroughs, Partners)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BAD862AF-43C7-4AD9-8314-1CCA94A1528A}"/>
              </a:ext>
            </a:extLst>
          </p:cNvPr>
          <p:cNvCxnSpPr>
            <a:cxnSpLocks/>
            <a:stCxn id="42" idx="3"/>
            <a:endCxn id="12" idx="1"/>
          </p:cNvCxnSpPr>
          <p:nvPr/>
        </p:nvCxnSpPr>
        <p:spPr>
          <a:xfrm>
            <a:off x="5157232" y="2621067"/>
            <a:ext cx="591886" cy="897997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49DFA123-25CA-469C-B22B-AFF7217E9B24}"/>
              </a:ext>
            </a:extLst>
          </p:cNvPr>
          <p:cNvCxnSpPr>
            <a:cxnSpLocks/>
            <a:stCxn id="42" idx="3"/>
            <a:endCxn id="11" idx="1"/>
          </p:cNvCxnSpPr>
          <p:nvPr/>
        </p:nvCxnSpPr>
        <p:spPr>
          <a:xfrm>
            <a:off x="5157232" y="2621067"/>
            <a:ext cx="591886" cy="25859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CC4CE0BF-FE4F-44C1-A26B-FE0326799794}"/>
              </a:ext>
            </a:extLst>
          </p:cNvPr>
          <p:cNvSpPr/>
          <p:nvPr/>
        </p:nvSpPr>
        <p:spPr>
          <a:xfrm>
            <a:off x="3508579" y="1570011"/>
            <a:ext cx="4119026" cy="4723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London Climate Emergency Board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C26728E6-82BD-45C5-AED6-8479F4F4DD6B}"/>
              </a:ext>
            </a:extLst>
          </p:cNvPr>
          <p:cNvSpPr/>
          <p:nvPr/>
        </p:nvSpPr>
        <p:spPr>
          <a:xfrm>
            <a:off x="3093652" y="2306770"/>
            <a:ext cx="2063580" cy="628594"/>
          </a:xfrm>
          <a:prstGeom prst="roundRect">
            <a:avLst/>
          </a:prstGeom>
          <a:solidFill>
            <a:srgbClr val="84A2D8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Lead CX Advisors – Environment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803C9122-2B15-4A4D-8E0D-6D3C85DD4124}"/>
              </a:ext>
            </a:extLst>
          </p:cNvPr>
          <p:cNvSpPr/>
          <p:nvPr/>
        </p:nvSpPr>
        <p:spPr>
          <a:xfrm>
            <a:off x="2078576" y="4067292"/>
            <a:ext cx="1976911" cy="625381"/>
          </a:xfrm>
          <a:prstGeom prst="roundRect">
            <a:avLst/>
          </a:prstGeom>
          <a:solidFill>
            <a:srgbClr val="84A2D8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Lead borough climate coordination group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94A3E918-C53F-43C9-B43E-6F103F9C6901}"/>
              </a:ext>
            </a:extLst>
          </p:cNvPr>
          <p:cNvCxnSpPr>
            <a:cxnSpLocks/>
          </p:cNvCxnSpPr>
          <p:nvPr/>
        </p:nvCxnSpPr>
        <p:spPr>
          <a:xfrm flipV="1">
            <a:off x="6530820" y="3849420"/>
            <a:ext cx="0" cy="1098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AA90264B-7284-4218-877B-6D51F9A18664}"/>
              </a:ext>
            </a:extLst>
          </p:cNvPr>
          <p:cNvSpPr/>
          <p:nvPr/>
        </p:nvSpPr>
        <p:spPr>
          <a:xfrm>
            <a:off x="9951122" y="447480"/>
            <a:ext cx="767429" cy="2794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Climate programme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194646BC-D623-4C56-9165-AADFBE934620}"/>
              </a:ext>
            </a:extLst>
          </p:cNvPr>
          <p:cNvSpPr/>
          <p:nvPr/>
        </p:nvSpPr>
        <p:spPr>
          <a:xfrm>
            <a:off x="9968309" y="817564"/>
            <a:ext cx="750244" cy="279408"/>
          </a:xfrm>
          <a:prstGeom prst="roundRect">
            <a:avLst/>
          </a:prstGeom>
          <a:solidFill>
            <a:srgbClr val="84A2D8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Officer group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FD0CE7F4-D5C4-4FF0-9845-4029C35688BA}"/>
              </a:ext>
            </a:extLst>
          </p:cNvPr>
          <p:cNvSpPr/>
          <p:nvPr/>
        </p:nvSpPr>
        <p:spPr>
          <a:xfrm>
            <a:off x="9968309" y="1189080"/>
            <a:ext cx="767429" cy="279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Member group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E8D0E06D-C3D7-4D8D-B397-5B7E1B94359F}"/>
              </a:ext>
            </a:extLst>
          </p:cNvPr>
          <p:cNvSpPr/>
          <p:nvPr/>
        </p:nvSpPr>
        <p:spPr>
          <a:xfrm>
            <a:off x="9968309" y="1558261"/>
            <a:ext cx="767429" cy="273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Membership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B831677-7503-46A2-9270-F936102114A7}"/>
              </a:ext>
            </a:extLst>
          </p:cNvPr>
          <p:cNvSpPr/>
          <p:nvPr/>
        </p:nvSpPr>
        <p:spPr>
          <a:xfrm>
            <a:off x="177243" y="4084152"/>
            <a:ext cx="1777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900" dirty="0"/>
              <a:t>Working level lead officers per programme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900" dirty="0"/>
              <a:t>Sub-regional </a:t>
            </a:r>
            <a:r>
              <a:rPr lang="en-GB" sz="900" dirty="0" err="1"/>
              <a:t>p’ships</a:t>
            </a:r>
            <a:endParaRPr lang="en-GB" sz="9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900" dirty="0"/>
              <a:t>London Councils (Chair)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2D816453-41C2-49B2-BCA5-1210378F498A}"/>
              </a:ext>
            </a:extLst>
          </p:cNvPr>
          <p:cNvSpPr/>
          <p:nvPr/>
        </p:nvSpPr>
        <p:spPr>
          <a:xfrm>
            <a:off x="172011" y="3107954"/>
            <a:ext cx="2921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900" dirty="0"/>
              <a:t>London Environment Directors’ Network</a:t>
            </a:r>
            <a:endParaRPr lang="en-GB" sz="900" dirty="0">
              <a:solidFill>
                <a:srgbClr val="FF0000"/>
              </a:solidFill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900" dirty="0"/>
              <a:t>London Housing Directors’ Group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900" dirty="0"/>
              <a:t>Association of Directors of Public Health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900" dirty="0"/>
              <a:t>Society of London Treasurers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900" dirty="0"/>
              <a:t>Lead boroughs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900" dirty="0"/>
              <a:t>London Councils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00FAC87-8B85-46F0-8734-6BAEEDAF3E80}"/>
              </a:ext>
            </a:extLst>
          </p:cNvPr>
          <p:cNvSpPr/>
          <p:nvPr/>
        </p:nvSpPr>
        <p:spPr>
          <a:xfrm>
            <a:off x="172011" y="2336856"/>
            <a:ext cx="2757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900" dirty="0"/>
              <a:t>CELC Environment lead (Chair)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900" dirty="0"/>
              <a:t>Self-selecting CELC members (currently Hounslow, </a:t>
            </a:r>
            <a:r>
              <a:rPr lang="en-GB" sz="900" dirty="0" err="1"/>
              <a:t>W’minster</a:t>
            </a:r>
            <a:r>
              <a:rPr lang="en-GB" sz="900" dirty="0"/>
              <a:t>, H&amp;F, Ealing, Bromley, Camden, Enfield, Tower Hamlets, Haringey, SLP)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43A34DDB-2F61-49D1-9240-B62F20AF1F7B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V="1">
            <a:off x="4125442" y="2042331"/>
            <a:ext cx="1442650" cy="264439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F4F49258-5904-4183-9BBD-D77EBAD4407C}"/>
              </a:ext>
            </a:extLst>
          </p:cNvPr>
          <p:cNvCxnSpPr>
            <a:cxnSpLocks/>
            <a:stCxn id="11" idx="0"/>
            <a:endCxn id="41" idx="2"/>
          </p:cNvCxnSpPr>
          <p:nvPr/>
        </p:nvCxnSpPr>
        <p:spPr>
          <a:xfrm flipH="1" flipV="1">
            <a:off x="5568092" y="2042331"/>
            <a:ext cx="992765" cy="275904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C8D3FD2E-E1AC-419C-96C6-A9094ED000A8}"/>
              </a:ext>
            </a:extLst>
          </p:cNvPr>
          <p:cNvSpPr/>
          <p:nvPr/>
        </p:nvSpPr>
        <p:spPr>
          <a:xfrm>
            <a:off x="9811098" y="129285"/>
            <a:ext cx="4856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Key: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5AB62D25-B306-4090-BFA7-4E0EBF02252F}"/>
              </a:ext>
            </a:extLst>
          </p:cNvPr>
          <p:cNvSpPr/>
          <p:nvPr/>
        </p:nvSpPr>
        <p:spPr>
          <a:xfrm>
            <a:off x="9968309" y="1929776"/>
            <a:ext cx="767429" cy="2732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Un-confirmed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A92F6E1-3063-4168-ABD1-5AFC8ADE342B}"/>
              </a:ext>
            </a:extLst>
          </p:cNvPr>
          <p:cNvSpPr txBox="1"/>
          <p:nvPr/>
        </p:nvSpPr>
        <p:spPr>
          <a:xfrm>
            <a:off x="9929351" y="2249260"/>
            <a:ext cx="1087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Formal reporting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C777708-881C-43A8-9434-7BB6D56EBA23}"/>
              </a:ext>
            </a:extLst>
          </p:cNvPr>
          <p:cNvSpPr txBox="1"/>
          <p:nvPr/>
        </p:nvSpPr>
        <p:spPr>
          <a:xfrm>
            <a:off x="9868271" y="2451732"/>
            <a:ext cx="1148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Informal reporting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49FF7113-5A06-4D65-899A-32BEA3CED726}"/>
              </a:ext>
            </a:extLst>
          </p:cNvPr>
          <p:cNvCxnSpPr>
            <a:cxnSpLocks/>
          </p:cNvCxnSpPr>
          <p:nvPr/>
        </p:nvCxnSpPr>
        <p:spPr>
          <a:xfrm>
            <a:off x="9362803" y="2563238"/>
            <a:ext cx="50546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49F42F0E-B244-46FC-AEE4-B5EF953FBC48}"/>
              </a:ext>
            </a:extLst>
          </p:cNvPr>
          <p:cNvCxnSpPr>
            <a:cxnSpLocks/>
          </p:cNvCxnSpPr>
          <p:nvPr/>
        </p:nvCxnSpPr>
        <p:spPr>
          <a:xfrm>
            <a:off x="9362803" y="2391214"/>
            <a:ext cx="4741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67D7030A-A815-4577-B51B-B4CBA88874C0}"/>
              </a:ext>
            </a:extLst>
          </p:cNvPr>
          <p:cNvSpPr txBox="1">
            <a:spLocks/>
          </p:cNvSpPr>
          <p:nvPr/>
        </p:nvSpPr>
        <p:spPr>
          <a:xfrm>
            <a:off x="628650" y="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/>
              <a:t>Programmes – governance </a:t>
            </a:r>
          </a:p>
        </p:txBody>
      </p:sp>
    </p:spTree>
    <p:extLst>
      <p:ext uri="{BB962C8B-B14F-4D97-AF65-F5344CB8AC3E}">
        <p14:creationId xmlns:p14="http://schemas.microsoft.com/office/powerpoint/2010/main" val="368981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8F1C450-14AF-4423-9664-728156484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B1E849EC-3110-4575-A8C4-3FF766AFC9D9}"/>
              </a:ext>
            </a:extLst>
          </p:cNvPr>
          <p:cNvSpPr txBox="1">
            <a:spLocks noChangeArrowheads="1"/>
          </p:cNvSpPr>
          <p:nvPr/>
        </p:nvSpPr>
        <p:spPr>
          <a:xfrm>
            <a:off x="757605" y="1361343"/>
            <a:ext cx="5159619" cy="48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243"/>
              </a:spcAft>
            </a:pPr>
            <a:endParaRPr lang="en-GB" altLang="en-US" sz="2585" b="1" dirty="0">
              <a:latin typeface="ITC Officina Sans Book" pitchFamily="34" charset="0"/>
              <a:cs typeface="ITC Officina Sans Book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F340097-DCA3-40E6-9250-598B626EE5F6}"/>
              </a:ext>
            </a:extLst>
          </p:cNvPr>
          <p:cNvSpPr txBox="1">
            <a:spLocks/>
          </p:cNvSpPr>
          <p:nvPr/>
        </p:nvSpPr>
        <p:spPr bwMode="auto">
          <a:xfrm>
            <a:off x="759069" y="2051540"/>
            <a:ext cx="7033579" cy="30464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264"/>
              </a:spcAft>
              <a:buClr>
                <a:srgbClr val="35195D"/>
              </a:buClr>
              <a:buFont typeface="Times" pitchFamily="-65" charset="0"/>
              <a:buNone/>
              <a:defRPr sz="1800" b="0" i="0">
                <a:solidFill>
                  <a:srgbClr val="FAF8FA"/>
                </a:solidFill>
                <a:latin typeface="ITC Officina Sans Book"/>
                <a:ea typeface="+mn-ea"/>
                <a:cs typeface="ITC Officina Sans Book"/>
              </a:defRPr>
            </a:lvl1pPr>
            <a:lvl2pPr marL="56832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2pPr>
            <a:lvl3pPr marL="957263" indent="-198438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3pPr>
            <a:lvl4pPr marL="133667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4pPr>
            <a:lvl5pPr marL="1716088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5pPr>
            <a:lvl6pPr marL="21732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6pPr>
            <a:lvl7pPr marL="26304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7pPr>
            <a:lvl8pPr marL="30876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8pPr>
            <a:lvl9pPr marL="35448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316531" indent="-316531">
              <a:buFont typeface="Arial" panose="020B0604020202020204" pitchFamily="34" charset="0"/>
              <a:buChar char="•"/>
              <a:defRPr/>
            </a:pPr>
            <a:endParaRPr lang="en-GB" sz="2215" kern="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110D91A-4BE6-4837-BEF4-D61B23C59154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/>
              <a:t>Climate emergency declarations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09223B-2A6E-4D52-83DB-FEA7E7A61E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48" t="28474" r="17911" b="15871"/>
          <a:stretch/>
        </p:blipFill>
        <p:spPr>
          <a:xfrm>
            <a:off x="757605" y="1782370"/>
            <a:ext cx="5159619" cy="40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6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8F1C450-14AF-4423-9664-728156484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B1E849EC-3110-4575-A8C4-3FF766AFC9D9}"/>
              </a:ext>
            </a:extLst>
          </p:cNvPr>
          <p:cNvSpPr txBox="1">
            <a:spLocks noChangeArrowheads="1"/>
          </p:cNvSpPr>
          <p:nvPr/>
        </p:nvSpPr>
        <p:spPr>
          <a:xfrm>
            <a:off x="757605" y="1361343"/>
            <a:ext cx="5159619" cy="48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243"/>
              </a:spcAft>
            </a:pPr>
            <a:endParaRPr lang="en-GB" altLang="en-US" sz="2585" b="1" dirty="0">
              <a:latin typeface="ITC Officina Sans Book" pitchFamily="34" charset="0"/>
              <a:cs typeface="ITC Officina Sans Book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F340097-DCA3-40E6-9250-598B626EE5F6}"/>
              </a:ext>
            </a:extLst>
          </p:cNvPr>
          <p:cNvSpPr txBox="1">
            <a:spLocks/>
          </p:cNvSpPr>
          <p:nvPr/>
        </p:nvSpPr>
        <p:spPr bwMode="auto">
          <a:xfrm>
            <a:off x="759069" y="2051540"/>
            <a:ext cx="7033579" cy="30464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264"/>
              </a:spcAft>
              <a:buClr>
                <a:srgbClr val="35195D"/>
              </a:buClr>
              <a:buFont typeface="Times" pitchFamily="-65" charset="0"/>
              <a:buNone/>
              <a:defRPr sz="1800" b="0" i="0">
                <a:solidFill>
                  <a:srgbClr val="FAF8FA"/>
                </a:solidFill>
                <a:latin typeface="ITC Officina Sans Book"/>
                <a:ea typeface="+mn-ea"/>
                <a:cs typeface="ITC Officina Sans Book"/>
              </a:defRPr>
            </a:lvl1pPr>
            <a:lvl2pPr marL="56832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2pPr>
            <a:lvl3pPr marL="957263" indent="-198438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3pPr>
            <a:lvl4pPr marL="133667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4pPr>
            <a:lvl5pPr marL="1716088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5pPr>
            <a:lvl6pPr marL="21732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6pPr>
            <a:lvl7pPr marL="26304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7pPr>
            <a:lvl8pPr marL="30876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8pPr>
            <a:lvl9pPr marL="35448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316531" indent="-316531">
              <a:buFont typeface="Arial" panose="020B0604020202020204" pitchFamily="34" charset="0"/>
              <a:buChar char="•"/>
              <a:defRPr/>
            </a:pPr>
            <a:endParaRPr lang="en-GB" sz="2215" kern="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E9728A-1523-4862-98F0-B34E934B78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49" t="32216" r="69778" b="36771"/>
          <a:stretch/>
        </p:blipFill>
        <p:spPr>
          <a:xfrm>
            <a:off x="361658" y="5016785"/>
            <a:ext cx="1288171" cy="114958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A110D91A-4BE6-4837-BEF4-D61B23C59154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/>
              <a:t>Boroughs’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66137E-C378-4DBB-8D50-CC936FCA66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688" t="27141" r="25072" b="15863"/>
          <a:stretch/>
        </p:blipFill>
        <p:spPr>
          <a:xfrm>
            <a:off x="4795296" y="1897309"/>
            <a:ext cx="3589635" cy="2842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E72E85-B887-4854-8CE8-5CB6A545580A}"/>
              </a:ext>
            </a:extLst>
          </p:cNvPr>
          <p:cNvSpPr txBox="1"/>
          <p:nvPr/>
        </p:nvSpPr>
        <p:spPr>
          <a:xfrm>
            <a:off x="263343" y="1612383"/>
            <a:ext cx="217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Council emissions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086491-10B4-4264-AF2F-2D35D6D11C84}"/>
              </a:ext>
            </a:extLst>
          </p:cNvPr>
          <p:cNvSpPr txBox="1"/>
          <p:nvPr/>
        </p:nvSpPr>
        <p:spPr>
          <a:xfrm>
            <a:off x="4706470" y="1611477"/>
            <a:ext cx="282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Borough-wide emissions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7A7F7E-4144-42D4-B8BA-A432087391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56" t="28929" r="50000" b="14147"/>
          <a:stretch/>
        </p:blipFill>
        <p:spPr>
          <a:xfrm>
            <a:off x="361658" y="1967257"/>
            <a:ext cx="3465836" cy="28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1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2CA27C8-15BF-4686-9E71-9EB1259D9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CDA82E-8F4F-4384-A33B-9FA6AF95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latin typeface="ITC Officina Sans Book"/>
              </a:rPr>
              <a:t>Retrofit London</a:t>
            </a:r>
            <a:r>
              <a:rPr lang="en-GB" sz="2400" dirty="0">
                <a:latin typeface="ITC Officina Sans Book"/>
              </a:rPr>
              <a:t>: retrofit everything to average EPC B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latin typeface="ITC Officina Sans Book"/>
              </a:rPr>
              <a:t>Low carbon development: </a:t>
            </a:r>
            <a:r>
              <a:rPr lang="en-GB" sz="2400" dirty="0">
                <a:latin typeface="ITC Officina Sans Book"/>
              </a:rPr>
              <a:t>buildings and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latin typeface="ITC Officina Sans Book"/>
              </a:rPr>
              <a:t>Low carbon transport</a:t>
            </a:r>
            <a:r>
              <a:rPr lang="en-GB" sz="2400" dirty="0">
                <a:latin typeface="ITC Officina Sans Book"/>
              </a:rPr>
              <a:t>: Halve petrol and diesel road journeys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latin typeface="ITC Officina Sans Book"/>
              </a:rPr>
              <a:t>Renewable power for London</a:t>
            </a:r>
            <a:r>
              <a:rPr lang="en-GB" sz="2400" dirty="0">
                <a:latin typeface="ITC Officina Sans Book"/>
              </a:rPr>
              <a:t>: 100% renewable energy for London’s public sector now and in the future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latin typeface="ITC Officina Sans Book"/>
              </a:rPr>
              <a:t>Reduce consumption emissions</a:t>
            </a:r>
            <a:r>
              <a:rPr lang="en-GB" sz="2400" dirty="0">
                <a:latin typeface="ITC Officina Sans Book"/>
              </a:rPr>
              <a:t>: two thirds reduction, focusing on food, clothing, electronics and aviation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latin typeface="ITC Officina Sans Book"/>
              </a:rPr>
              <a:t>Build the green economy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latin typeface="ITC Officina Sans Book"/>
              </a:rPr>
              <a:t>Create a resilient and green London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28FA3E4-4561-45F0-9D30-A545877C557E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/>
              <a:t>Joint Statement on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8456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8F1C450-14AF-4423-9664-728156484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F340097-DCA3-40E6-9250-598B626EE5F6}"/>
              </a:ext>
            </a:extLst>
          </p:cNvPr>
          <p:cNvSpPr txBox="1">
            <a:spLocks/>
          </p:cNvSpPr>
          <p:nvPr/>
        </p:nvSpPr>
        <p:spPr bwMode="auto">
          <a:xfrm>
            <a:off x="759069" y="2051540"/>
            <a:ext cx="7886700" cy="44413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264"/>
              </a:spcAft>
              <a:buClr>
                <a:srgbClr val="35195D"/>
              </a:buClr>
              <a:buFont typeface="Times" pitchFamily="-65" charset="0"/>
              <a:buNone/>
              <a:defRPr sz="1800" b="0" i="0">
                <a:solidFill>
                  <a:srgbClr val="FAF8FA"/>
                </a:solidFill>
                <a:latin typeface="ITC Officina Sans Book"/>
                <a:ea typeface="+mn-ea"/>
                <a:cs typeface="ITC Officina Sans Book"/>
              </a:defRPr>
            </a:lvl1pPr>
            <a:lvl2pPr marL="56832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2pPr>
            <a:lvl3pPr marL="957263" indent="-198438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3pPr>
            <a:lvl4pPr marL="133667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4pPr>
            <a:lvl5pPr marL="1716088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5pPr>
            <a:lvl6pPr marL="21732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6pPr>
            <a:lvl7pPr marL="26304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7pPr>
            <a:lvl8pPr marL="30876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8pPr>
            <a:lvl9pPr marL="35448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Executive paper on 2021/22 climate change strategy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Significant process against the odds in 2020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Priorities for 2021:</a:t>
            </a:r>
          </a:p>
          <a:p>
            <a:pPr marL="911225" lvl="1" indent="-342900" font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Projects</a:t>
            </a:r>
            <a:r>
              <a:rPr lang="en-GB" sz="2000" dirty="0">
                <a:solidFill>
                  <a:schemeClr val="tx1"/>
                </a:solidFill>
              </a:rPr>
              <a:t> to deliver ‘</a:t>
            </a:r>
            <a:r>
              <a:rPr lang="en-GB" sz="2000" dirty="0"/>
              <a:t>clear and robust evidence and data, shared understanding of emerging best practice, understanding of/ access to green finance’</a:t>
            </a:r>
          </a:p>
          <a:p>
            <a:pPr marL="911225" lvl="1" indent="-342900" font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Programmes</a:t>
            </a:r>
            <a:r>
              <a:rPr lang="en-GB" sz="2000" dirty="0">
                <a:solidFill>
                  <a:schemeClr val="tx1"/>
                </a:solidFill>
              </a:rPr>
              <a:t> support </a:t>
            </a:r>
            <a:r>
              <a:rPr lang="en-GB" sz="2000" dirty="0"/>
              <a:t>to ‘ensure that our 7 programmes become an effective backbone for borough collaboration on climate action’</a:t>
            </a:r>
          </a:p>
          <a:p>
            <a:pPr marL="911225" lvl="1" indent="-342900" fontAlgn="ctr">
              <a:buFont typeface="Arial" panose="020B0604020202020204" pitchFamily="34" charset="0"/>
              <a:buChar char="•"/>
            </a:pPr>
            <a:r>
              <a:rPr lang="en-GB" sz="2000" b="1" dirty="0"/>
              <a:t>Advocacy and comms </a:t>
            </a:r>
            <a:r>
              <a:rPr lang="en-GB" sz="2000" dirty="0"/>
              <a:t>to ‘secure a strong voice for LC on        climate backed up by clear, evidence-based asks’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4841539-F0BE-4FCD-A2E2-7FD127DCEE23}"/>
              </a:ext>
            </a:extLst>
          </p:cNvPr>
          <p:cNvSpPr txBox="1">
            <a:spLocks/>
          </p:cNvSpPr>
          <p:nvPr/>
        </p:nvSpPr>
        <p:spPr>
          <a:xfrm>
            <a:off x="628650" y="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/>
              <a:t>2021/22 priorities</a:t>
            </a:r>
          </a:p>
        </p:txBody>
      </p:sp>
    </p:spTree>
    <p:extLst>
      <p:ext uri="{BB962C8B-B14F-4D97-AF65-F5344CB8AC3E}">
        <p14:creationId xmlns:p14="http://schemas.microsoft.com/office/powerpoint/2010/main" val="238152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8F1C450-14AF-4423-9664-728156484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F340097-DCA3-40E6-9250-598B626EE5F6}"/>
              </a:ext>
            </a:extLst>
          </p:cNvPr>
          <p:cNvSpPr txBox="1">
            <a:spLocks/>
          </p:cNvSpPr>
          <p:nvPr/>
        </p:nvSpPr>
        <p:spPr bwMode="auto">
          <a:xfrm>
            <a:off x="759069" y="2051540"/>
            <a:ext cx="7886700" cy="44413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264"/>
              </a:spcAft>
              <a:buClr>
                <a:srgbClr val="35195D"/>
              </a:buClr>
              <a:buFont typeface="Times" pitchFamily="-65" charset="0"/>
              <a:buNone/>
              <a:defRPr sz="1800" b="0" i="0">
                <a:solidFill>
                  <a:srgbClr val="FAF8FA"/>
                </a:solidFill>
                <a:latin typeface="ITC Officina Sans Book"/>
                <a:ea typeface="+mn-ea"/>
                <a:cs typeface="ITC Officina Sans Book"/>
              </a:defRPr>
            </a:lvl1pPr>
            <a:lvl2pPr marL="56832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2pPr>
            <a:lvl3pPr marL="957263" indent="-198438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3pPr>
            <a:lvl4pPr marL="133667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4pPr>
            <a:lvl5pPr marL="1716088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5pPr>
            <a:lvl6pPr marL="21732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6pPr>
            <a:lvl7pPr marL="26304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7pPr>
            <a:lvl8pPr marL="30876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8pPr>
            <a:lvl9pPr marL="35448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Climate Action Plans review		delivery March/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Climate evidence review			delivery April/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Consumption emissions data		delivery April/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Emissions accounting				delivery July/ August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i="1" dirty="0">
                <a:solidFill>
                  <a:schemeClr val="tx1"/>
                </a:solidFill>
              </a:rPr>
              <a:t>Green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i="1" dirty="0">
                <a:solidFill>
                  <a:schemeClr val="tx1"/>
                </a:solidFill>
              </a:rPr>
              <a:t>Community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i="1" dirty="0">
                <a:solidFill>
                  <a:schemeClr val="tx1"/>
                </a:solidFill>
              </a:rPr>
              <a:t>Low carbon procurement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4841539-F0BE-4FCD-A2E2-7FD127DCEE23}"/>
              </a:ext>
            </a:extLst>
          </p:cNvPr>
          <p:cNvSpPr txBox="1">
            <a:spLocks/>
          </p:cNvSpPr>
          <p:nvPr/>
        </p:nvSpPr>
        <p:spPr>
          <a:xfrm>
            <a:off x="628650" y="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/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15106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8F1C450-14AF-4423-9664-728156484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F340097-DCA3-40E6-9250-598B626EE5F6}"/>
              </a:ext>
            </a:extLst>
          </p:cNvPr>
          <p:cNvSpPr txBox="1">
            <a:spLocks/>
          </p:cNvSpPr>
          <p:nvPr/>
        </p:nvSpPr>
        <p:spPr bwMode="auto">
          <a:xfrm>
            <a:off x="759069" y="2051540"/>
            <a:ext cx="7886700" cy="44413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264"/>
              </a:spcAft>
              <a:buClr>
                <a:srgbClr val="35195D"/>
              </a:buClr>
              <a:buFont typeface="Times" pitchFamily="-65" charset="0"/>
              <a:buNone/>
              <a:defRPr sz="1800" b="0" i="0">
                <a:solidFill>
                  <a:srgbClr val="FAF8FA"/>
                </a:solidFill>
                <a:latin typeface="ITC Officina Sans Book"/>
                <a:ea typeface="+mn-ea"/>
                <a:cs typeface="ITC Officina Sans Book"/>
              </a:defRPr>
            </a:lvl1pPr>
            <a:lvl2pPr marL="56832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2pPr>
            <a:lvl3pPr marL="957263" indent="-198438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3pPr>
            <a:lvl4pPr marL="133667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4pPr>
            <a:lvl5pPr marL="1716088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5pPr>
            <a:lvl6pPr marL="21732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6pPr>
            <a:lvl7pPr marL="26304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7pPr>
            <a:lvl8pPr marL="30876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8pPr>
            <a:lvl9pPr marL="35448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fontAlgn="ctr"/>
            <a:endParaRPr lang="en-GB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4841539-F0BE-4FCD-A2E2-7FD127DCEE23}"/>
              </a:ext>
            </a:extLst>
          </p:cNvPr>
          <p:cNvSpPr txBox="1">
            <a:spLocks/>
          </p:cNvSpPr>
          <p:nvPr/>
        </p:nvSpPr>
        <p:spPr>
          <a:xfrm>
            <a:off x="628650" y="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/>
              <a:t>Programmes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ECE5A777-7ADF-413D-85CC-79D15B6C7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055588"/>
              </p:ext>
            </p:extLst>
          </p:nvPr>
        </p:nvGraphicFramePr>
        <p:xfrm>
          <a:off x="498231" y="1757122"/>
          <a:ext cx="8209671" cy="38274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83333">
                  <a:extLst>
                    <a:ext uri="{9D8B030D-6E8A-4147-A177-3AD203B41FA5}">
                      <a16:colId xmlns:a16="http://schemas.microsoft.com/office/drawing/2014/main" xmlns="" val="580171743"/>
                    </a:ext>
                  </a:extLst>
                </a:gridCol>
                <a:gridCol w="3026252">
                  <a:extLst>
                    <a:ext uri="{9D8B030D-6E8A-4147-A177-3AD203B41FA5}">
                      <a16:colId xmlns:a16="http://schemas.microsoft.com/office/drawing/2014/main" xmlns="" val="1103096291"/>
                    </a:ext>
                  </a:extLst>
                </a:gridCol>
                <a:gridCol w="2400086">
                  <a:extLst>
                    <a:ext uri="{9D8B030D-6E8A-4147-A177-3AD203B41FA5}">
                      <a16:colId xmlns:a16="http://schemas.microsoft.com/office/drawing/2014/main" xmlns="" val="2516443254"/>
                    </a:ext>
                  </a:extLst>
                </a:gridCol>
              </a:tblGrid>
              <a:tr h="43471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Lead borough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Action Plan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0834322"/>
                  </a:ext>
                </a:extLst>
              </a:tr>
              <a:tr h="17153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#1 Retrofit London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LB Enfield and LB Waltham Forest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Expected June (consultant recruited)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5300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#2 Low carbon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LB Hackney and LB Tower Hamlets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In draft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99633951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#3 Low carbon transport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RB Kingston</a:t>
                      </a:r>
                      <a:endParaRPr lang="en-GB" sz="2400" i="1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/>
                        <a:t>Pending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10400309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#4 Renewable power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LB Islington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/>
                        <a:t>Pending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3105310"/>
                  </a:ext>
                </a:extLst>
              </a:tr>
              <a:tr h="72452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#5 Consumption emissions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LB Harrow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In draft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9672925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#6 Green economy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LB Hounslow</a:t>
                      </a:r>
                      <a:endParaRPr lang="en-GB" sz="2400" i="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Pending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921984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#7 Resilient and green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LB Southwark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In draft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Officina Sans ITC T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652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85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8F1C450-14AF-4423-9664-728156484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F340097-DCA3-40E6-9250-598B626EE5F6}"/>
              </a:ext>
            </a:extLst>
          </p:cNvPr>
          <p:cNvSpPr txBox="1">
            <a:spLocks/>
          </p:cNvSpPr>
          <p:nvPr/>
        </p:nvSpPr>
        <p:spPr bwMode="auto">
          <a:xfrm>
            <a:off x="759069" y="2051540"/>
            <a:ext cx="7886700" cy="44413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264"/>
              </a:spcAft>
              <a:buClr>
                <a:srgbClr val="35195D"/>
              </a:buClr>
              <a:buFont typeface="Times" pitchFamily="-65" charset="0"/>
              <a:buNone/>
              <a:defRPr sz="1800" b="0" i="0">
                <a:solidFill>
                  <a:srgbClr val="FAF8FA"/>
                </a:solidFill>
                <a:latin typeface="ITC Officina Sans Book"/>
                <a:ea typeface="+mn-ea"/>
                <a:cs typeface="ITC Officina Sans Book"/>
              </a:defRPr>
            </a:lvl1pPr>
            <a:lvl2pPr marL="56832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2pPr>
            <a:lvl3pPr marL="957263" indent="-198438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3pPr>
            <a:lvl4pPr marL="133667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4pPr>
            <a:lvl5pPr marL="1716088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5pPr>
            <a:lvl6pPr marL="21732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6pPr>
            <a:lvl7pPr marL="26304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7pPr>
            <a:lvl8pPr marL="30876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8pPr>
            <a:lvl9pPr marL="35448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Six main climate </a:t>
            </a:r>
            <a:r>
              <a:rPr lang="en-GB" sz="2000" b="1" dirty="0">
                <a:solidFill>
                  <a:schemeClr val="tx1"/>
                </a:solidFill>
              </a:rPr>
              <a:t>adaptation risks</a:t>
            </a:r>
            <a:r>
              <a:rPr lang="en-GB" sz="2000" dirty="0">
                <a:solidFill>
                  <a:schemeClr val="tx1"/>
                </a:solidFill>
              </a:rPr>
              <a:t>, to which London must become resilient – heat stress, drought, flooding and loss of natural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Can create significant </a:t>
            </a:r>
            <a:r>
              <a:rPr lang="en-GB" sz="2000" b="1" dirty="0">
                <a:solidFill>
                  <a:schemeClr val="tx1"/>
                </a:solidFill>
              </a:rPr>
              <a:t>co-benefits </a:t>
            </a:r>
            <a:r>
              <a:rPr lang="en-GB" sz="2000" dirty="0">
                <a:solidFill>
                  <a:schemeClr val="tx1"/>
                </a:solidFill>
              </a:rPr>
              <a:t>– </a:t>
            </a:r>
            <a:r>
              <a:rPr lang="en-GB" sz="2000" dirty="0" err="1">
                <a:solidFill>
                  <a:schemeClr val="tx1"/>
                </a:solidFill>
              </a:rPr>
              <a:t>inc.</a:t>
            </a:r>
            <a:r>
              <a:rPr lang="en-GB" sz="2000" dirty="0">
                <a:solidFill>
                  <a:schemeClr val="tx1"/>
                </a:solidFill>
              </a:rPr>
              <a:t> public health, and avoided costs to people and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Interventions often </a:t>
            </a:r>
            <a:r>
              <a:rPr lang="en-GB" sz="2000" b="1" dirty="0">
                <a:solidFill>
                  <a:schemeClr val="tx1"/>
                </a:solidFill>
              </a:rPr>
              <a:t>small but numerous</a:t>
            </a:r>
            <a:r>
              <a:rPr lang="en-GB" sz="2000" dirty="0">
                <a:solidFill>
                  <a:schemeClr val="tx1"/>
                </a:solidFill>
              </a:rPr>
              <a:t>, scaling up distributed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Longer-term </a:t>
            </a:r>
            <a:r>
              <a:rPr lang="en-GB" sz="2000" dirty="0">
                <a:solidFill>
                  <a:schemeClr val="tx1"/>
                </a:solidFill>
              </a:rPr>
              <a:t>planning horizons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Requires </a:t>
            </a:r>
            <a:r>
              <a:rPr lang="en-GB" sz="2000" b="1" dirty="0">
                <a:solidFill>
                  <a:schemeClr val="tx1"/>
                </a:solidFill>
              </a:rPr>
              <a:t>an integrated </a:t>
            </a:r>
            <a:r>
              <a:rPr lang="en-GB" sz="2000" dirty="0">
                <a:solidFill>
                  <a:schemeClr val="tx1"/>
                </a:solidFill>
              </a:rPr>
              <a:t>approach within, across and beyond each borough, </a:t>
            </a:r>
            <a:r>
              <a:rPr lang="en-GB" sz="2000" dirty="0" err="1">
                <a:solidFill>
                  <a:schemeClr val="tx1"/>
                </a:solidFill>
              </a:rPr>
              <a:t>inc.</a:t>
            </a:r>
            <a:r>
              <a:rPr lang="en-GB" sz="2000" dirty="0">
                <a:solidFill>
                  <a:schemeClr val="tx1"/>
                </a:solidFill>
              </a:rPr>
              <a:t> to join up benefits and budgets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Will need to be reflected in each </a:t>
            </a:r>
            <a:r>
              <a:rPr lang="en-GB" sz="2000" b="1" dirty="0">
                <a:solidFill>
                  <a:schemeClr val="tx1"/>
                </a:solidFill>
              </a:rPr>
              <a:t>other action plan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4841539-F0BE-4FCD-A2E2-7FD127DCEE23}"/>
              </a:ext>
            </a:extLst>
          </p:cNvPr>
          <p:cNvSpPr txBox="1">
            <a:spLocks/>
          </p:cNvSpPr>
          <p:nvPr/>
        </p:nvSpPr>
        <p:spPr>
          <a:xfrm>
            <a:off x="628650" y="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/>
              <a:t>#7 Resilient and Green: key themes</a:t>
            </a:r>
          </a:p>
        </p:txBody>
      </p:sp>
    </p:spTree>
    <p:extLst>
      <p:ext uri="{BB962C8B-B14F-4D97-AF65-F5344CB8AC3E}">
        <p14:creationId xmlns:p14="http://schemas.microsoft.com/office/powerpoint/2010/main" val="109996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8F1C450-14AF-4423-9664-728156484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F340097-DCA3-40E6-9250-598B626EE5F6}"/>
              </a:ext>
            </a:extLst>
          </p:cNvPr>
          <p:cNvSpPr txBox="1">
            <a:spLocks/>
          </p:cNvSpPr>
          <p:nvPr/>
        </p:nvSpPr>
        <p:spPr bwMode="auto">
          <a:xfrm>
            <a:off x="759069" y="2051540"/>
            <a:ext cx="7886700" cy="44413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264"/>
              </a:spcAft>
              <a:buClr>
                <a:srgbClr val="35195D"/>
              </a:buClr>
              <a:buFont typeface="Times" pitchFamily="-65" charset="0"/>
              <a:buNone/>
              <a:defRPr sz="1800" b="0" i="0">
                <a:solidFill>
                  <a:srgbClr val="FAF8FA"/>
                </a:solidFill>
                <a:latin typeface="ITC Officina Sans Book"/>
                <a:ea typeface="+mn-ea"/>
                <a:cs typeface="ITC Officina Sans Book"/>
              </a:defRPr>
            </a:lvl1pPr>
            <a:lvl2pPr marL="56832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2pPr>
            <a:lvl3pPr marL="957263" indent="-198438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3pPr>
            <a:lvl4pPr marL="1336675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4pPr>
            <a:lvl5pPr marL="1716088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35195D"/>
              </a:buClr>
              <a:buFont typeface="Times" pitchFamily="2" charset="0"/>
              <a:buChar char="•"/>
              <a:defRPr sz="1100">
                <a:solidFill>
                  <a:srgbClr val="000000"/>
                </a:solidFill>
                <a:latin typeface="ITC Officina Sans Book"/>
                <a:ea typeface="+mn-ea"/>
                <a:cs typeface="ITC Officina Sans Book"/>
              </a:defRPr>
            </a:lvl5pPr>
            <a:lvl6pPr marL="21732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6pPr>
            <a:lvl7pPr marL="26304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7pPr>
            <a:lvl8pPr marL="30876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8pPr>
            <a:lvl9pPr marL="3544888" indent="-188913" algn="l" rtl="0" fontAlgn="base">
              <a:spcBef>
                <a:spcPct val="0"/>
              </a:spcBef>
              <a:spcAft>
                <a:spcPct val="20000"/>
              </a:spcAft>
              <a:buClr>
                <a:srgbClr val="3C8C8C"/>
              </a:buClr>
              <a:buFont typeface="Times" pitchFamily="-65" charset="0"/>
              <a:buChar char="•"/>
              <a:defRPr sz="12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fontAlgn="ctr"/>
            <a:r>
              <a:rPr lang="en-GB" sz="2200" dirty="0">
                <a:solidFill>
                  <a:schemeClr val="tx1"/>
                </a:solidFill>
              </a:rPr>
              <a:t>Broad groupings: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Mapping </a:t>
            </a:r>
            <a:r>
              <a:rPr lang="en-GB" sz="2000" b="1" dirty="0">
                <a:solidFill>
                  <a:schemeClr val="tx1"/>
                </a:solidFill>
              </a:rPr>
              <a:t>social vulnerability </a:t>
            </a:r>
            <a:r>
              <a:rPr lang="en-GB" sz="2000" dirty="0">
                <a:solidFill>
                  <a:schemeClr val="tx1"/>
                </a:solidFill>
              </a:rPr>
              <a:t>to heat, drought, access to green space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Mapping opportunities to connect and enhance </a:t>
            </a:r>
            <a:r>
              <a:rPr lang="en-GB" sz="2000" b="1" dirty="0">
                <a:solidFill>
                  <a:schemeClr val="tx1"/>
                </a:solidFill>
              </a:rPr>
              <a:t>natural environment assets </a:t>
            </a:r>
            <a:r>
              <a:rPr lang="en-GB" sz="2000" dirty="0">
                <a:solidFill>
                  <a:schemeClr val="tx1"/>
                </a:solidFill>
              </a:rPr>
              <a:t>– rainwater gardens, attenuation basins, tree canopy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Increasing </a:t>
            </a:r>
            <a:r>
              <a:rPr lang="en-GB" sz="2000" b="1" dirty="0">
                <a:solidFill>
                  <a:schemeClr val="tx1"/>
                </a:solidFill>
              </a:rPr>
              <a:t>evidence base </a:t>
            </a:r>
            <a:r>
              <a:rPr lang="en-GB" sz="2000" dirty="0">
                <a:solidFill>
                  <a:schemeClr val="tx1"/>
                </a:solidFill>
              </a:rPr>
              <a:t>and planning for multiple, cascading threats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Developing </a:t>
            </a:r>
            <a:r>
              <a:rPr lang="en-GB" sz="2000" b="1" dirty="0">
                <a:solidFill>
                  <a:schemeClr val="tx1"/>
                </a:solidFill>
              </a:rPr>
              <a:t>collective tools </a:t>
            </a:r>
            <a:r>
              <a:rPr lang="en-GB" sz="2000" dirty="0">
                <a:solidFill>
                  <a:schemeClr val="tx1"/>
                </a:solidFill>
              </a:rPr>
              <a:t>e.g. early warning for surface water flooding, natural capital accounting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Enabling </a:t>
            </a:r>
            <a:r>
              <a:rPr lang="en-GB" sz="2000" b="1" dirty="0">
                <a:solidFill>
                  <a:schemeClr val="tx1"/>
                </a:solidFill>
              </a:rPr>
              <a:t>planning and building control </a:t>
            </a:r>
            <a:r>
              <a:rPr lang="en-GB" sz="2000" dirty="0">
                <a:solidFill>
                  <a:schemeClr val="tx1"/>
                </a:solidFill>
              </a:rPr>
              <a:t>to address heat risk, water and flood risk in new build, and through retrofit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Using </a:t>
            </a:r>
            <a:r>
              <a:rPr lang="en-GB" sz="2000" b="1" dirty="0">
                <a:solidFill>
                  <a:schemeClr val="tx1"/>
                </a:solidFill>
              </a:rPr>
              <a:t>green and blue infrastructure </a:t>
            </a:r>
            <a:r>
              <a:rPr lang="en-GB" sz="2000" dirty="0">
                <a:solidFill>
                  <a:schemeClr val="tx1"/>
                </a:solidFill>
              </a:rPr>
              <a:t>as solutions                                            to resilience threats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4841539-F0BE-4FCD-A2E2-7FD127DCEE23}"/>
              </a:ext>
            </a:extLst>
          </p:cNvPr>
          <p:cNvSpPr txBox="1">
            <a:spLocks/>
          </p:cNvSpPr>
          <p:nvPr/>
        </p:nvSpPr>
        <p:spPr>
          <a:xfrm>
            <a:off x="628650" y="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/>
              <a:t>#7 Resilient and Green: actions</a:t>
            </a:r>
          </a:p>
        </p:txBody>
      </p:sp>
    </p:spTree>
    <p:extLst>
      <p:ext uri="{BB962C8B-B14F-4D97-AF65-F5344CB8AC3E}">
        <p14:creationId xmlns:p14="http://schemas.microsoft.com/office/powerpoint/2010/main" val="2922530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9703B9D7787744A8BC4F88A5EEA567" ma:contentTypeVersion="10" ma:contentTypeDescription="Create a new document." ma:contentTypeScope="" ma:versionID="ef01e9a243fb112bde2a5dd8d1a12e3d">
  <xsd:schema xmlns:xsd="http://www.w3.org/2001/XMLSchema" xmlns:xs="http://www.w3.org/2001/XMLSchema" xmlns:p="http://schemas.microsoft.com/office/2006/metadata/properties" xmlns:ns3="6abbf7b5-fb0f-4800-a480-b67096214e70" targetNamespace="http://schemas.microsoft.com/office/2006/metadata/properties" ma:root="true" ma:fieldsID="d0c851f80c214ac393df7886dd57bfa3" ns3:_="">
    <xsd:import namespace="6abbf7b5-fb0f-4800-a480-b67096214e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bf7b5-fb0f-4800-a480-b67096214e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30A11D-797D-4238-843E-B6EF88AEF8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E6FAC1-B784-4B89-862C-DF060EB39752}">
  <ds:schemaRefs>
    <ds:schemaRef ds:uri="http://schemas.microsoft.com/office/infopath/2007/PartnerControls"/>
    <ds:schemaRef ds:uri="6abbf7b5-fb0f-4800-a480-b67096214e7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0A3264-8E52-4590-8AE1-83532C2258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bbf7b5-fb0f-4800-a480-b67096214e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2682</TotalTime>
  <Words>1675</Words>
  <Application>Microsoft Office PowerPoint</Application>
  <PresentationFormat>On-screen Show (4:3)</PresentationFormat>
  <Paragraphs>213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London Councils Climate Change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HELPING LONDONERS INTO GOOD WORK</vt:lpstr>
      <vt:lpstr>HIGH STREETS FOR ALL</vt:lpstr>
      <vt:lpstr>A GREEN NEW DEAL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Hand</dc:creator>
  <cp:lastModifiedBy>Culture First</cp:lastModifiedBy>
  <cp:revision>271</cp:revision>
  <dcterms:created xsi:type="dcterms:W3CDTF">2020-01-22T13:04:36Z</dcterms:created>
  <dcterms:modified xsi:type="dcterms:W3CDTF">2021-02-04T11:56:40Z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0x010100C39703B9D7787744A8BC4F88A5EEA567</vt:lpwstr>
  </property>
</Properties>
</file>